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0" r:id="rId3"/>
    <p:sldId id="262" r:id="rId4"/>
    <p:sldId id="263" r:id="rId5"/>
    <p:sldId id="264" r:id="rId6"/>
    <p:sldId id="265" r:id="rId7"/>
    <p:sldId id="261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4" d="100"/>
          <a:sy n="74" d="100"/>
        </p:scale>
        <p:origin x="-288" y="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9D3A9-DD77-4F38-A577-F685D3390131}" type="datetimeFigureOut">
              <a:rPr lang="en-US" smtClean="0"/>
              <a:pPr/>
              <a:t>10/15/2015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BD7F7-9A82-4187-ADE2-01A3C133D4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9D3A9-DD77-4F38-A577-F685D3390131}" type="datetimeFigureOut">
              <a:rPr lang="en-US" smtClean="0"/>
              <a:pPr/>
              <a:t>10/15/2015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BD7F7-9A82-4187-ADE2-01A3C133D4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9D3A9-DD77-4F38-A577-F685D3390131}" type="datetimeFigureOut">
              <a:rPr lang="en-US" smtClean="0"/>
              <a:pPr/>
              <a:t>10/15/2015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BD7F7-9A82-4187-ADE2-01A3C133D4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F282B-4707-4370-8D36-9FB90DE9D23C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15.10.2015.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25C6A-CE2A-4EA8-A227-7652F7E4EF8F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F282B-4707-4370-8D36-9FB90DE9D23C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15.10.2015.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25C6A-CE2A-4EA8-A227-7652F7E4EF8F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F282B-4707-4370-8D36-9FB90DE9D23C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15.10.2015.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25C6A-CE2A-4EA8-A227-7652F7E4EF8F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F282B-4707-4370-8D36-9FB90DE9D23C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15.10.2015.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25C6A-CE2A-4EA8-A227-7652F7E4EF8F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F282B-4707-4370-8D36-9FB90DE9D23C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15.10.2015.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25C6A-CE2A-4EA8-A227-7652F7E4EF8F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F282B-4707-4370-8D36-9FB90DE9D23C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15.10.2015.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25C6A-CE2A-4EA8-A227-7652F7E4EF8F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F282B-4707-4370-8D36-9FB90DE9D23C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15.10.2015.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25C6A-CE2A-4EA8-A227-7652F7E4EF8F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F282B-4707-4370-8D36-9FB90DE9D23C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15.10.2015.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25C6A-CE2A-4EA8-A227-7652F7E4EF8F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9D3A9-DD77-4F38-A577-F685D3390131}" type="datetimeFigureOut">
              <a:rPr lang="en-US" smtClean="0"/>
              <a:pPr/>
              <a:t>10/15/2015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BD7F7-9A82-4187-ADE2-01A3C133D4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F282B-4707-4370-8D36-9FB90DE9D23C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15.10.2015.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25C6A-CE2A-4EA8-A227-7652F7E4EF8F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F282B-4707-4370-8D36-9FB90DE9D23C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15.10.2015.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25C6A-CE2A-4EA8-A227-7652F7E4EF8F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F282B-4707-4370-8D36-9FB90DE9D23C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15.10.2015.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25C6A-CE2A-4EA8-A227-7652F7E4EF8F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9D3A9-DD77-4F38-A577-F685D3390131}" type="datetimeFigureOut">
              <a:rPr lang="en-US" smtClean="0"/>
              <a:pPr/>
              <a:t>10/15/2015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BD7F7-9A82-4187-ADE2-01A3C133D4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9D3A9-DD77-4F38-A577-F685D3390131}" type="datetimeFigureOut">
              <a:rPr lang="en-US" smtClean="0"/>
              <a:pPr/>
              <a:t>10/15/2015</a:t>
            </a:fld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BD7F7-9A82-4187-ADE2-01A3C133D4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9D3A9-DD77-4F38-A577-F685D3390131}" type="datetimeFigureOut">
              <a:rPr lang="en-US" smtClean="0"/>
              <a:pPr/>
              <a:t>10/15/2015</a:t>
            </a:fld>
            <a:endParaRPr lang="en-US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BD7F7-9A82-4187-ADE2-01A3C133D4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9D3A9-DD77-4F38-A577-F685D3390131}" type="datetimeFigureOut">
              <a:rPr lang="en-US" smtClean="0"/>
              <a:pPr/>
              <a:t>10/15/2015</a:t>
            </a:fld>
            <a:endParaRPr lang="en-US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BD7F7-9A82-4187-ADE2-01A3C133D4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9D3A9-DD77-4F38-A577-F685D3390131}" type="datetimeFigureOut">
              <a:rPr lang="en-US" smtClean="0"/>
              <a:pPr/>
              <a:t>10/15/2015</a:t>
            </a:fld>
            <a:endParaRPr lang="en-US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BD7F7-9A82-4187-ADE2-01A3C133D4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9D3A9-DD77-4F38-A577-F685D3390131}" type="datetimeFigureOut">
              <a:rPr lang="en-US" smtClean="0"/>
              <a:pPr/>
              <a:t>10/15/2015</a:t>
            </a:fld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BD7F7-9A82-4187-ADE2-01A3C133D4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9D3A9-DD77-4F38-A577-F685D3390131}" type="datetimeFigureOut">
              <a:rPr lang="en-US" smtClean="0"/>
              <a:pPr/>
              <a:t>10/15/2015</a:t>
            </a:fld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BD7F7-9A82-4187-ADE2-01A3C133D4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Kliknite da biste uredili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9D3A9-DD77-4F38-A577-F685D3390131}" type="datetimeFigureOut">
              <a:rPr lang="en-US" smtClean="0"/>
              <a:pPr/>
              <a:t>10/15/2015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BD7F7-9A82-4187-ADE2-01A3C133D44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F282B-4707-4370-8D36-9FB90DE9D23C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15.10.2015.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25C6A-CE2A-4EA8-A227-7652F7E4EF8F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 descr="C:\Users\Kresimir\Documents\škola\godišnjak 2012\slike\OTVARANJE i RAD NA ŠKOLI\Škola iz zraka prije otvorenja\ZG07032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9037" y="0"/>
            <a:ext cx="9483038" cy="7101408"/>
          </a:xfrm>
          <a:prstGeom prst="rect">
            <a:avLst/>
          </a:prstGeom>
          <a:noFill/>
        </p:spPr>
      </p:pic>
      <p:sp>
        <p:nvSpPr>
          <p:cNvPr id="6" name="Pravokutnik 5"/>
          <p:cNvSpPr/>
          <p:nvPr/>
        </p:nvSpPr>
        <p:spPr>
          <a:xfrm>
            <a:off x="0" y="0"/>
            <a:ext cx="900100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6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orte" pitchFamily="66" charset="0"/>
                <a:cs typeface="Arial" pitchFamily="34" charset="0"/>
              </a:rPr>
              <a:t>Osnovna škola </a:t>
            </a:r>
          </a:p>
          <a:p>
            <a:pPr algn="ctr"/>
            <a:r>
              <a:rPr lang="hr-HR" sz="6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orte" pitchFamily="66" charset="0"/>
                <a:cs typeface="Arial" pitchFamily="34" charset="0"/>
              </a:rPr>
              <a:t>Sesvetska Sopnica</a:t>
            </a:r>
            <a:endParaRPr lang="hr-HR" sz="6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orte" pitchFamily="66" charset="0"/>
              <a:cs typeface="Arial" pitchFamily="34" charset="0"/>
            </a:endParaRPr>
          </a:p>
        </p:txBody>
      </p:sp>
      <p:sp>
        <p:nvSpPr>
          <p:cNvPr id="8" name="Pravokutnik 7"/>
          <p:cNvSpPr/>
          <p:nvPr/>
        </p:nvSpPr>
        <p:spPr>
          <a:xfrm>
            <a:off x="1907706" y="2492896"/>
            <a:ext cx="451341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Naziv projekta:</a:t>
            </a:r>
          </a:p>
          <a:p>
            <a:pPr algn="ctr"/>
            <a:endParaRPr lang="hr-HR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539552" y="3429000"/>
            <a:ext cx="777686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72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Europski duh u našoj zajednici</a:t>
            </a:r>
            <a:endParaRPr lang="hr-HR" sz="7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050" name="Picture 2" descr="free vector European Union clip 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2756925"/>
            <a:ext cx="1188640" cy="7924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Dokumenti\1 - Skola\Ostalo\Web Seite\Slike\Etnografski muzej\Galerija\Dijelovi svijeta\Etnografski muzej 1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764021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932040" y="1052736"/>
            <a:ext cx="2781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Zajedno učimo o svijetu...</a:t>
            </a:r>
            <a:endParaRPr lang="hr-HR" dirty="0"/>
          </a:p>
        </p:txBody>
      </p:sp>
      <p:pic>
        <p:nvPicPr>
          <p:cNvPr id="1026" name="Picture 2" descr="D:\Dokumenti\1 - Skola\Ostalo\Web Seite\Slike\Nora - galerija\Skype s Norom 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004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57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Dokumenti\1 - Skola\Ostalo\Web Seite\Slike\Comenius i Erasmus+\2012-2014\Simone Koenig\kolaci (Kuchentreffen) 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4" y="-20081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Dokumenti\1 - Skola\Ostalo\Web Seite\Slike\Comenius i Erasmus+\2012-2014\Thomas Huetten\prvi dan 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170" y="2636912"/>
            <a:ext cx="2818830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95648" y="3641842"/>
            <a:ext cx="2268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R</a:t>
            </a:r>
            <a:r>
              <a:rPr lang="hr-HR" dirty="0" smtClean="0"/>
              <a:t>azmjenjujemo </a:t>
            </a:r>
          </a:p>
          <a:p>
            <a:r>
              <a:rPr lang="hr-HR" dirty="0" smtClean="0"/>
              <a:t>kulinarska iskustva...</a:t>
            </a:r>
            <a:endParaRPr lang="hr-H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94" y="4190459"/>
            <a:ext cx="3590528" cy="2692896"/>
          </a:xfrm>
          <a:prstGeom prst="rect">
            <a:avLst/>
          </a:prstGeom>
        </p:spPr>
      </p:pic>
      <p:pic>
        <p:nvPicPr>
          <p:cNvPr id="2050" name="Picture 2" descr="D:\Dokumenti\1 - Skola\Ostalo\Web Seite\Slike\Comenius i Erasmus+\2014-2015\Angelina\dobrodoslica Sandri i Angelini 0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-25486"/>
            <a:ext cx="2084387" cy="312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391" y="4463335"/>
            <a:ext cx="2211429" cy="214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0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45" y="0"/>
            <a:ext cx="4438329" cy="3328747"/>
          </a:xfrm>
        </p:spPr>
      </p:pic>
      <p:pic>
        <p:nvPicPr>
          <p:cNvPr id="2" name="Picture 5" descr="D:\Dokumenti\1 - Skola\Ostalo\Web Seite\Slike\Comenius i Erasmus+\2014-2015\Dimitris Ksiluris\Dimitris 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055" y="3074183"/>
            <a:ext cx="5660945" cy="378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48064" y="1268760"/>
            <a:ext cx="1268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Ćaskamo...</a:t>
            </a:r>
            <a:endParaRPr lang="hr-HR" dirty="0"/>
          </a:p>
        </p:txBody>
      </p:sp>
      <p:pic>
        <p:nvPicPr>
          <p:cNvPr id="5" name="Picture 3" descr="D:\Dokumenti\1 - Skola\Ostalo\Web Seite\Slike\Skype s Lofotima 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53036"/>
            <a:ext cx="4139952" cy="310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55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352" y="0"/>
            <a:ext cx="4876800" cy="3657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552" y="1125768"/>
            <a:ext cx="317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Prevodimo na razne načine...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40968"/>
            <a:ext cx="5039537" cy="3739547"/>
          </a:xfrm>
        </p:spPr>
      </p:pic>
    </p:spTree>
    <p:extLst>
      <p:ext uri="{BB962C8B-B14F-4D97-AF65-F5344CB8AC3E}">
        <p14:creationId xmlns:p14="http://schemas.microsoft.com/office/powerpoint/2010/main" val="358978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044" y="1322714"/>
            <a:ext cx="4151465" cy="55352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1075212"/>
            <a:ext cx="2078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Učimo na nastavi...</a:t>
            </a:r>
            <a:endParaRPr lang="hr-HR" dirty="0"/>
          </a:p>
        </p:txBody>
      </p:sp>
      <p:pic>
        <p:nvPicPr>
          <p:cNvPr id="4" name="Picture 3" descr="D:\Dokumenti\1 - Skola\Ostalo\Web Seite\Slike\Comenius i Erasmus+\2014-2015\Cordobeses\Cordobeses i Giulia - dolazak i domjenak\Galerija\Erasmus+studenti 038 [640x480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573016"/>
            <a:ext cx="4911493" cy="328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55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2169"/>
            <a:ext cx="4716016" cy="36658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60" y="0"/>
            <a:ext cx="3901440" cy="2777825"/>
          </a:xfrm>
          <a:prstGeom prst="rect">
            <a:avLst/>
          </a:prstGeom>
        </p:spPr>
      </p:pic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40052" cy="270178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599" y="5381327"/>
            <a:ext cx="1611558" cy="21487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6148"/>
            <a:ext cx="15560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r-HR" dirty="0" smtClean="0"/>
              <a:t>...i izvan nje...</a:t>
            </a:r>
            <a:endParaRPr lang="hr-HR" dirty="0"/>
          </a:p>
        </p:txBody>
      </p:sp>
      <p:pic>
        <p:nvPicPr>
          <p:cNvPr id="13" name="Picture 2" descr="D:\Dokumenti\1 - Skola\Ostalo\Web Seite\Slike\Comenius i Erasmus+\2014-2015\Dimitris Ksiluris\greek lesson 0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924" y="2803119"/>
            <a:ext cx="3902076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60" y="4429079"/>
            <a:ext cx="848510" cy="98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19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D:\Dokumenti\1 - Skola\Ostalo\Web Seite\Slike\Comenius i Erasmus+\2012-2014\Thomas Huetten\Thomas 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459432"/>
            <a:ext cx="2664296" cy="398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084" y="0"/>
            <a:ext cx="3803915" cy="2852936"/>
          </a:xfrm>
          <a:prstGeom prst="rect">
            <a:avLst/>
          </a:prstGeom>
        </p:spPr>
      </p:pic>
      <p:pic>
        <p:nvPicPr>
          <p:cNvPr id="1030" name="Picture 6" descr="D:\Dokumenti\1 - Skola\Ostalo\Web Seite\Slike\Lauder Hugo Kon\Galerija\grcki---manj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66" y="3207347"/>
            <a:ext cx="3496546" cy="368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D:\Dokumenti\1 - Skola\Ostalo\Web Seite\Slike\Comenius i Erasmus+\2012-2014\Thomas Huetten\Thomas 0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39506"/>
            <a:ext cx="5026542" cy="335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1268760"/>
            <a:ext cx="1468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Izvan škole...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777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-13185"/>
            <a:ext cx="4283968" cy="321297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85"/>
            <a:ext cx="4283968" cy="32129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134" y="3933056"/>
            <a:ext cx="4402866" cy="29444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3056"/>
            <a:ext cx="4384586" cy="29321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29997" y="3379058"/>
            <a:ext cx="1764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Učimo osnove...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4257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7031"/>
            <a:ext cx="4725893" cy="31604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1196752"/>
            <a:ext cx="3107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Raspravljamo </a:t>
            </a:r>
          </a:p>
          <a:p>
            <a:r>
              <a:rPr lang="hr-HR" dirty="0" smtClean="0"/>
              <a:t>s organiziranim prijevodom...</a:t>
            </a:r>
            <a:endParaRPr lang="hr-HR" dirty="0"/>
          </a:p>
        </p:txBody>
      </p:sp>
      <p:pic>
        <p:nvPicPr>
          <p:cNvPr id="4098" name="Picture 2" descr="D:\Dokumenti\1 - Skola\Ostalo\Web Seite\Slike\Comenius i Erasmus+\2012-2014\Simone Koenig\Rasprava o zakonima (Das Gespraech zum Thema) 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91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Dokumenti\1 - Skola\Ostalo\Web Seite\Slike\Guercino\Izbor\Bascanska ploca [640x480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5064"/>
            <a:ext cx="4581699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1" y="0"/>
            <a:ext cx="2923728" cy="2192796"/>
          </a:xfrm>
          <a:prstGeom prst="rect">
            <a:avLst/>
          </a:prstGeom>
        </p:spPr>
      </p:pic>
      <p:pic>
        <p:nvPicPr>
          <p:cNvPr id="11" name="Picture 3" descr="D:\Dokumenti\1 - Skola\Ostalo\Web Seite\Slike\Comenius i Erasmus+\2012-2014\Thomas Huetten\Medjimurje und Koprivnica\Thomas 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097" y="4005064"/>
            <a:ext cx="4265521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:\Dokumenti\1 - Skola\Ostalo\Web Seite\Slike\Comenius i Erasmus+\2012-2014\Thomas Huetten\Medjimurje und Koprivnica\Thomas 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733" y="-13997"/>
            <a:ext cx="2424268" cy="362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16228" y="3106648"/>
            <a:ext cx="1330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Putujemo...</a:t>
            </a:r>
            <a:endParaRPr lang="hr-HR" dirty="0"/>
          </a:p>
        </p:txBody>
      </p:sp>
      <p:pic>
        <p:nvPicPr>
          <p:cNvPr id="10" name="Picture 2" descr="D:\Dokumenti\1 - Skola\Ostalo\Web Seite\Slike\Comenius i Erasmus+\2014-2015\Medjimurje (romska skola i selo Kursanec)\DSC082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028" y="0"/>
            <a:ext cx="3644137" cy="273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3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96" y="3861048"/>
            <a:ext cx="1698268" cy="254243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005064"/>
            <a:ext cx="1934764" cy="24184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933056"/>
            <a:ext cx="1800200" cy="25318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9512" y="332656"/>
            <a:ext cx="3046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 err="1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Erasmus</a:t>
            </a:r>
            <a:r>
              <a:rPr lang="hr-HR" sz="2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 + studenti</a:t>
            </a:r>
            <a:endParaRPr lang="hr-HR" sz="24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544" y="6457890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Bolivija</a:t>
            </a:r>
            <a:endParaRPr lang="hr-HR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195736" y="6381328"/>
            <a:ext cx="1289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Indonezija</a:t>
            </a:r>
            <a:endParaRPr lang="hr-HR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499992" y="6488668"/>
            <a:ext cx="691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Irska</a:t>
            </a:r>
            <a:endParaRPr lang="hr-HR" b="1" dirty="0"/>
          </a:p>
        </p:txBody>
      </p:sp>
      <p:pic>
        <p:nvPicPr>
          <p:cNvPr id="10" name="Picture 2" descr="D:\Dokumenti\1 - Skola\Ostalo\Web Seite\Slike\Comenius i Erasmus+\2014-2015\Cordobeses\Cordobeses i Giulia - dolazak i domjenak\Erasmus+studenti 0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0"/>
            <a:ext cx="5112568" cy="341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0"/>
          <p:cNvSpPr txBox="1"/>
          <p:nvPr/>
        </p:nvSpPr>
        <p:spPr>
          <a:xfrm>
            <a:off x="251520" y="3429000"/>
            <a:ext cx="5293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Gosti predavači iz raznih zemalja:</a:t>
            </a:r>
            <a:endParaRPr lang="hr-HR" sz="24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6" name="Picture 2" descr="C:\Documents and Settings\Knjižnica\My Documents\Downloads\Amerikanac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17316" y="3933056"/>
            <a:ext cx="2726684" cy="1628974"/>
          </a:xfrm>
          <a:prstGeom prst="rect">
            <a:avLst/>
          </a:prstGeom>
          <a:noFill/>
        </p:spPr>
      </p:pic>
      <p:sp>
        <p:nvSpPr>
          <p:cNvPr id="17" name="TextBox 14"/>
          <p:cNvSpPr txBox="1"/>
          <p:nvPr/>
        </p:nvSpPr>
        <p:spPr>
          <a:xfrm>
            <a:off x="7164288" y="5661248"/>
            <a:ext cx="620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 smtClean="0"/>
              <a:t>SAD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217470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3347" y="1772816"/>
            <a:ext cx="492801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6600" dirty="0" smtClean="0"/>
              <a:t>Lica govore...</a:t>
            </a:r>
            <a:endParaRPr lang="hr-HR" sz="6600" dirty="0"/>
          </a:p>
        </p:txBody>
      </p:sp>
    </p:spTree>
    <p:extLst>
      <p:ext uri="{BB962C8B-B14F-4D97-AF65-F5344CB8AC3E}">
        <p14:creationId xmlns:p14="http://schemas.microsoft.com/office/powerpoint/2010/main" val="58520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Dokumenti\1 - Skola\Ostalo\Web Seite\Slike\Comenius i Erasmus+\Nea\SAM_51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" y="1"/>
            <a:ext cx="9140959" cy="685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2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okumenti\1 - Skola\Ostalo\Web Seite\Slike\Indonezija\Indonezija 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217955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60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Dokumenti\1 - Skola\Ostalo\Web Seite\Slike\Etnografski muzej\Etnografski muzej 1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048"/>
            <a:ext cx="9144000" cy="685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1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Dokumenti\1 - Skola\Ostalo\Web Seite\Slike\Comenius i Erasmus+\2014-2015\Cordobeses\Cordobeses i Giulia - dolazak i domjenak\Erasmus+studenti 0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217955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9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01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:\Dokumenti\1 - Skola\Ostalo\Web Seite\Slike\Comenius i Erasmus+\2014-2015\Cordobeses\Cordobeses i Giulia - dolazak i domjenak\Dan Europe u Petra Preradovica 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217955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332656"/>
            <a:ext cx="4229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Osnovna škola Petra Preradovića, Zagreb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8086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okumenti\1 - Skola\Ostalo\Web Seite\Slike\Etnografski muzej\Galerija\Slikanje maski\Etnografski muzej 0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39"/>
            <a:ext cx="4392488" cy="585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60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3516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5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Dokumenti\1 - Skola\Ostalo\Web Seite\Slike\Comenius i Erasmus+\2014-2015\Cordobeses\Cordobeses i Giulia - dolazak i domjenak\Galerija\Erasmus+studenti 0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611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2232248"/>
          </a:xfrm>
        </p:spPr>
        <p:txBody>
          <a:bodyPr>
            <a:normAutofit/>
          </a:bodyPr>
          <a:lstStyle/>
          <a:p>
            <a:pPr algn="ctr"/>
            <a:r>
              <a:rPr lang="hr-HR" sz="4400" dirty="0" smtClean="0">
                <a:solidFill>
                  <a:srgbClr val="F2F65C"/>
                </a:solidFill>
              </a:rPr>
              <a:t>Osnovna škola Sesvetska Sopnica</a:t>
            </a:r>
            <a:br>
              <a:rPr lang="hr-HR" sz="4400" dirty="0" smtClean="0">
                <a:solidFill>
                  <a:srgbClr val="F2F65C"/>
                </a:solidFill>
              </a:rPr>
            </a:br>
            <a:r>
              <a:rPr lang="hr-HR" sz="4400" dirty="0" smtClean="0">
                <a:solidFill>
                  <a:srgbClr val="F2F65C"/>
                </a:solidFill>
              </a:rPr>
              <a:t>-</a:t>
            </a:r>
            <a:br>
              <a:rPr lang="hr-HR" sz="4400" dirty="0" smtClean="0">
                <a:solidFill>
                  <a:srgbClr val="F2F65C"/>
                </a:solidFill>
              </a:rPr>
            </a:br>
            <a:r>
              <a:rPr lang="hr-HR" sz="4400" dirty="0" smtClean="0">
                <a:solidFill>
                  <a:srgbClr val="F2F65C"/>
                </a:solidFill>
              </a:rPr>
              <a:t>Europski duh u našoj zajednici...</a:t>
            </a:r>
            <a:endParaRPr lang="hr-HR" sz="4400" dirty="0">
              <a:solidFill>
                <a:srgbClr val="F2F6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2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Dokumenti\1 - Skola\Ostalo\Web Seite\Slike\Comenius i Erasmus+\Nea\SAM_51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9"/>
          <a:stretch>
            <a:fillRect/>
          </a:stretch>
        </p:blipFill>
        <p:spPr bwMode="auto">
          <a:xfrm>
            <a:off x="0" y="0"/>
            <a:ext cx="604247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D:\Dokumenti\1 - Skola\Ostalo\Web Seite\Slike\Comenius i Erasmus+\2014-2015\Dimitris Ksiluris\Dimitris 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76343"/>
            <a:ext cx="5508104" cy="368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utnik 4"/>
          <p:cNvSpPr/>
          <p:nvPr/>
        </p:nvSpPr>
        <p:spPr>
          <a:xfrm>
            <a:off x="971600" y="5733256"/>
            <a:ext cx="25922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/>
              <a:t>razv</a:t>
            </a:r>
            <a:r>
              <a:rPr lang="hr-HR" dirty="0" smtClean="0"/>
              <a:t>oj</a:t>
            </a:r>
            <a:r>
              <a:rPr lang="vi-VN" dirty="0" smtClean="0"/>
              <a:t> socijaln</a:t>
            </a:r>
            <a:r>
              <a:rPr lang="hr-HR" dirty="0" smtClean="0"/>
              <a:t>ih</a:t>
            </a:r>
            <a:r>
              <a:rPr lang="vi-VN" dirty="0" smtClean="0"/>
              <a:t>, komunikacijsk</a:t>
            </a:r>
            <a:r>
              <a:rPr lang="hr-HR" dirty="0" smtClean="0"/>
              <a:t>ih</a:t>
            </a:r>
            <a:r>
              <a:rPr lang="vi-VN" dirty="0" smtClean="0"/>
              <a:t> i jezičn</a:t>
            </a:r>
            <a:r>
              <a:rPr lang="hr-HR" dirty="0" smtClean="0"/>
              <a:t>ih</a:t>
            </a:r>
            <a:r>
              <a:rPr lang="vi-VN" dirty="0" smtClean="0"/>
              <a:t> vještin</a:t>
            </a:r>
            <a:r>
              <a:rPr lang="hr-HR" dirty="0" smtClean="0"/>
              <a:t>a</a:t>
            </a:r>
          </a:p>
        </p:txBody>
      </p:sp>
      <p:sp>
        <p:nvSpPr>
          <p:cNvPr id="6" name="Pravokutnik 5"/>
          <p:cNvSpPr/>
          <p:nvPr/>
        </p:nvSpPr>
        <p:spPr>
          <a:xfrm>
            <a:off x="6156176" y="0"/>
            <a:ext cx="2483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/>
              <a:t>komunikacija sa stranim studentima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6156176" y="1052736"/>
            <a:ext cx="18630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 smtClean="0"/>
              <a:t>aktivno služe</a:t>
            </a:r>
            <a:r>
              <a:rPr lang="hr-HR" dirty="0" smtClean="0"/>
              <a:t>nje </a:t>
            </a:r>
          </a:p>
          <a:p>
            <a:r>
              <a:rPr lang="vi-VN" dirty="0" smtClean="0"/>
              <a:t>stranim jezikom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20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Comic Sans MS" pitchFamily="66" charset="0"/>
              </a:rPr>
              <a:t>Učenik 21. stoljeća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6" name="Pravokutnik 5"/>
          <p:cNvSpPr/>
          <p:nvPr/>
        </p:nvSpPr>
        <p:spPr>
          <a:xfrm>
            <a:off x="6156176" y="6088559"/>
            <a:ext cx="27767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4400" dirty="0" smtClean="0">
                <a:latin typeface="Chiller" pitchFamily="82" charset="0"/>
              </a:rPr>
              <a:t>KREATIVNOST</a:t>
            </a:r>
            <a:endParaRPr lang="en-US" sz="4400" dirty="0">
              <a:latin typeface="Chiller" pitchFamily="82" charset="0"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6876256" y="3068960"/>
            <a:ext cx="25591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dirty="0" smtClean="0">
                <a:latin typeface="Courier New" pitchFamily="49" charset="0"/>
                <a:cs typeface="Courier New" pitchFamily="49" charset="0"/>
              </a:rPr>
              <a:t>KRITIČKO MIŠLJENJE</a:t>
            </a:r>
            <a:endParaRPr lang="en-US" sz="28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Pravokutnik 7"/>
          <p:cNvSpPr/>
          <p:nvPr/>
        </p:nvSpPr>
        <p:spPr>
          <a:xfrm>
            <a:off x="179512" y="1412776"/>
            <a:ext cx="28039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b="1" dirty="0" smtClean="0">
                <a:latin typeface="Bradley Hand ITC" pitchFamily="66" charset="0"/>
              </a:rPr>
              <a:t>KOMUNIKACIJA</a:t>
            </a:r>
            <a:endParaRPr lang="en-US" sz="2800" b="1" dirty="0">
              <a:latin typeface="Bradley Hand ITC" pitchFamily="66" charset="0"/>
            </a:endParaRPr>
          </a:p>
        </p:txBody>
      </p:sp>
      <p:sp>
        <p:nvSpPr>
          <p:cNvPr id="9" name="Pravokutnik 8"/>
          <p:cNvSpPr/>
          <p:nvPr/>
        </p:nvSpPr>
        <p:spPr>
          <a:xfrm>
            <a:off x="323528" y="4869160"/>
            <a:ext cx="2448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200" b="1" dirty="0" smtClean="0">
                <a:latin typeface="Bradley Hand ITC" pitchFamily="66" charset="0"/>
              </a:rPr>
              <a:t>SURADNJA</a:t>
            </a:r>
            <a:endParaRPr lang="en-US" sz="3200" b="1" dirty="0">
              <a:latin typeface="Bradley Hand ITC" pitchFamily="66" charset="0"/>
            </a:endParaRPr>
          </a:p>
        </p:txBody>
      </p:sp>
      <p:pic>
        <p:nvPicPr>
          <p:cNvPr id="10" name="Picture 3" descr="D:\Dokumenti\1 - Skola\Ostalo\Web Seite\Slike\Etnografski muzej\Etnografski muzej 1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9512" y="2564904"/>
            <a:ext cx="2687889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Dokumenti\1 - Skola\Ostalo\Web Seite\Slike\Etnografski muzej\Galerija\Dijelovi svijeta\Etnografski muzej 1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203" y="4005064"/>
            <a:ext cx="2747797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Dokumenti\1 - Skola\Ostalo\Web Seite\Slike\Comenius i Erasmus+\2012-2014\Simone Koenig\Rasprava o zakonima (Das Gespraech zum Thema) 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9" r="-405"/>
          <a:stretch>
            <a:fillRect/>
          </a:stretch>
        </p:blipFill>
        <p:spPr bwMode="auto">
          <a:xfrm>
            <a:off x="3131840" y="1196752"/>
            <a:ext cx="374905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3538736" cy="922113"/>
          </a:xfrm>
        </p:spPr>
        <p:txBody>
          <a:bodyPr>
            <a:noAutofit/>
          </a:bodyPr>
          <a:lstStyle/>
          <a:p>
            <a:pPr algn="l"/>
            <a:r>
              <a:rPr lang="hr-HR" sz="2000" dirty="0" smtClean="0">
                <a:latin typeface="Bookman Old Style" pitchFamily="18" charset="0"/>
              </a:rPr>
              <a:t>multikulturalnost</a:t>
            </a:r>
            <a:br>
              <a:rPr lang="hr-HR" sz="2000" dirty="0" smtClean="0">
                <a:latin typeface="Bookman Old Style" pitchFamily="18" charset="0"/>
              </a:rPr>
            </a:br>
            <a:r>
              <a:rPr lang="hr-HR" sz="2000" dirty="0" smtClean="0">
                <a:latin typeface="Bookman Old Style" pitchFamily="18" charset="0"/>
              </a:rPr>
              <a:t>višejezičnost</a:t>
            </a:r>
            <a:r>
              <a:rPr lang="hr-HR" sz="2800" dirty="0" smtClean="0"/>
              <a:t/>
            </a:r>
            <a:br>
              <a:rPr lang="hr-HR" sz="2800" dirty="0" smtClean="0"/>
            </a:br>
            <a:endParaRPr lang="en-US" sz="28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F:\Natječaj za dodjelu nagrade Europska oznaka jezika\Doček Španjolaca, 2.3.2015\DSCN4270.JPG"/>
          <p:cNvPicPr>
            <a:picLocks noChangeAspect="1" noChangeArrowheads="1"/>
          </p:cNvPicPr>
          <p:nvPr/>
        </p:nvPicPr>
        <p:blipFill>
          <a:blip r:embed="rId2" cstate="print"/>
          <a:srcRect l="8960" t="14601" r="3436" b="15050"/>
          <a:stretch>
            <a:fillRect/>
          </a:stretch>
        </p:blipFill>
        <p:spPr bwMode="auto">
          <a:xfrm>
            <a:off x="-59611" y="1340768"/>
            <a:ext cx="9160690" cy="5517233"/>
          </a:xfrm>
          <a:prstGeom prst="rect">
            <a:avLst/>
          </a:prstGeom>
          <a:noFill/>
        </p:spPr>
      </p:pic>
      <p:sp>
        <p:nvSpPr>
          <p:cNvPr id="6" name="Naslov 1"/>
          <p:cNvSpPr txBox="1">
            <a:spLocks/>
          </p:cNvSpPr>
          <p:nvPr/>
        </p:nvSpPr>
        <p:spPr>
          <a:xfrm>
            <a:off x="4067944" y="0"/>
            <a:ext cx="44748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učenje stranih jezika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oživotvorenje nastavnih sadržaja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 descr="C:\Users\Kresimir\Documents\Natječaj za dodjelu nagrade Europska oznaka jezika\Slike erasmus marijan email\Erasmus+studenti 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9144000" cy="5040560"/>
          </a:xfrm>
          <a:prstGeom prst="rect">
            <a:avLst/>
          </a:prstGeom>
          <a:noFill/>
        </p:spPr>
      </p:pic>
      <p:pic>
        <p:nvPicPr>
          <p:cNvPr id="5" name="Picture 2" descr="C:\Users\Kresimir\Documents\škola\logo škole neproz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5776" y="0"/>
            <a:ext cx="1584176" cy="1451120"/>
          </a:xfrm>
          <a:prstGeom prst="rect">
            <a:avLst/>
          </a:prstGeom>
          <a:noFill/>
        </p:spPr>
      </p:pic>
      <p:pic>
        <p:nvPicPr>
          <p:cNvPr id="6" name="Picture 2" descr="http://www.eu-projekti.info/eu/wp-content/uploads/2013/11/Screen-shot-2013-07-01-at-14.39.40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6386" r="-813" b="4704"/>
          <a:stretch>
            <a:fillRect/>
          </a:stretch>
        </p:blipFill>
        <p:spPr bwMode="auto">
          <a:xfrm>
            <a:off x="5940152" y="260650"/>
            <a:ext cx="2952328" cy="1042401"/>
          </a:xfrm>
          <a:prstGeom prst="rect">
            <a:avLst/>
          </a:prstGeom>
          <a:noFill/>
        </p:spPr>
      </p:pic>
      <p:pic>
        <p:nvPicPr>
          <p:cNvPr id="8194" name="Picture 2" descr="http://www.fdalawyersblog.com/EU%20Fla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164637"/>
            <a:ext cx="1656184" cy="1214920"/>
          </a:xfrm>
          <a:prstGeom prst="rect">
            <a:avLst/>
          </a:prstGeom>
          <a:noFill/>
        </p:spPr>
      </p:pic>
      <p:pic>
        <p:nvPicPr>
          <p:cNvPr id="8196" name="Picture 4" descr="http://upload.wikimedia.org/wikipedia/commons/thumb/1/1b/Flag_of_Croatia.svg/1280px-Flag_of_Croatia.sv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260648"/>
            <a:ext cx="2038872" cy="11192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Dokumenti\1 - Skola\Ostalo\Web Seite\Slike\Comenius i Erasmus+\2014-2015\Angelina\dobrodoslica Sandri i Angelini 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2809"/>
            <a:ext cx="7812360" cy="522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1052736"/>
            <a:ext cx="3985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Priređujemo domjenak dobrodošlice...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5485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-2434"/>
            <a:ext cx="3347864" cy="50061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912"/>
            <a:ext cx="3901440" cy="2609088"/>
          </a:xfrm>
          <a:prstGeom prst="rect">
            <a:avLst/>
          </a:prstGeom>
        </p:spPr>
      </p:pic>
      <p:pic>
        <p:nvPicPr>
          <p:cNvPr id="14" name="Picture 3" descr="D:\Dokumenti\1 - Skola\Ostalo\europska oznaka jezika 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300" y="3235092"/>
            <a:ext cx="5038700" cy="362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66601" y="260648"/>
            <a:ext cx="4536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Upoznajemo sa svojom školom i baštinom...</a:t>
            </a:r>
            <a:endParaRPr lang="hr-HR" dirty="0"/>
          </a:p>
        </p:txBody>
      </p:sp>
      <p:pic>
        <p:nvPicPr>
          <p:cNvPr id="5123" name="Picture 3" descr="D:\Dokumenti\1 - Skola\Ostalo\Web Seite\Slike\Guercino\Izbor\Untitled-1 copy [640x480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2411760" cy="277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132" y="819685"/>
            <a:ext cx="3024336" cy="226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0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-1"/>
            <a:ext cx="5855428" cy="4474487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22" y="2468563"/>
            <a:ext cx="5856709" cy="4389437"/>
          </a:xfrm>
        </p:spPr>
      </p:pic>
      <p:sp>
        <p:nvSpPr>
          <p:cNvPr id="6" name="TextBox 5"/>
          <p:cNvSpPr txBox="1"/>
          <p:nvPr/>
        </p:nvSpPr>
        <p:spPr>
          <a:xfrm>
            <a:off x="179511" y="980728"/>
            <a:ext cx="2405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Radimo prezentacije...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6003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127</Words>
  <Application>Microsoft Office PowerPoint</Application>
  <PresentationFormat>On-screen Show (4:3)</PresentationFormat>
  <Paragraphs>40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tema</vt:lpstr>
      <vt:lpstr>1_Office tema</vt:lpstr>
      <vt:lpstr>PowerPoint Presentation</vt:lpstr>
      <vt:lpstr>PowerPoint Presentation</vt:lpstr>
      <vt:lpstr>PowerPoint Presentation</vt:lpstr>
      <vt:lpstr>Učenik 21. stoljeća</vt:lpstr>
      <vt:lpstr>multikulturalnost višejezičnost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Osnovna škola Sesvetska Sopnica - Europski duh u našoj zajednici...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OŠ Sesvetska Sopnica</dc:title>
  <dc:creator>Knjižnica</dc:creator>
  <cp:lastModifiedBy>Marija Galović</cp:lastModifiedBy>
  <cp:revision>39</cp:revision>
  <dcterms:created xsi:type="dcterms:W3CDTF">2015-09-14T12:37:16Z</dcterms:created>
  <dcterms:modified xsi:type="dcterms:W3CDTF">2015-10-15T09:46:35Z</dcterms:modified>
</cp:coreProperties>
</file>