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49"/>
  </p:notesMasterIdLst>
  <p:handoutMasterIdLst>
    <p:handoutMasterId r:id="rId50"/>
  </p:handoutMasterIdLst>
  <p:sldIdLst>
    <p:sldId id="256" r:id="rId2"/>
    <p:sldId id="285" r:id="rId3"/>
    <p:sldId id="282" r:id="rId4"/>
    <p:sldId id="295" r:id="rId5"/>
    <p:sldId id="316" r:id="rId6"/>
    <p:sldId id="317" r:id="rId7"/>
    <p:sldId id="287" r:id="rId8"/>
    <p:sldId id="318" r:id="rId9"/>
    <p:sldId id="299" r:id="rId10"/>
    <p:sldId id="300" r:id="rId11"/>
    <p:sldId id="319" r:id="rId12"/>
    <p:sldId id="296" r:id="rId13"/>
    <p:sldId id="344" r:id="rId14"/>
    <p:sldId id="320" r:id="rId15"/>
    <p:sldId id="321" r:id="rId16"/>
    <p:sldId id="322" r:id="rId17"/>
    <p:sldId id="323" r:id="rId18"/>
    <p:sldId id="325" r:id="rId19"/>
    <p:sldId id="324" r:id="rId20"/>
    <p:sldId id="289" r:id="rId21"/>
    <p:sldId id="311" r:id="rId22"/>
    <p:sldId id="309" r:id="rId23"/>
    <p:sldId id="310" r:id="rId24"/>
    <p:sldId id="312" r:id="rId25"/>
    <p:sldId id="326" r:id="rId26"/>
    <p:sldId id="302" r:id="rId27"/>
    <p:sldId id="334" r:id="rId28"/>
    <p:sldId id="304" r:id="rId29"/>
    <p:sldId id="335" r:id="rId30"/>
    <p:sldId id="330" r:id="rId31"/>
    <p:sldId id="294" r:id="rId32"/>
    <p:sldId id="333" r:id="rId33"/>
    <p:sldId id="331" r:id="rId34"/>
    <p:sldId id="332" r:id="rId35"/>
    <p:sldId id="342" r:id="rId36"/>
    <p:sldId id="343" r:id="rId37"/>
    <p:sldId id="336" r:id="rId38"/>
    <p:sldId id="337" r:id="rId39"/>
    <p:sldId id="338" r:id="rId40"/>
    <p:sldId id="339" r:id="rId41"/>
    <p:sldId id="340" r:id="rId42"/>
    <p:sldId id="341" r:id="rId43"/>
    <p:sldId id="314" r:id="rId44"/>
    <p:sldId id="293" r:id="rId45"/>
    <p:sldId id="328" r:id="rId46"/>
    <p:sldId id="327" r:id="rId47"/>
    <p:sldId id="283" r:id="rId48"/>
  </p:sldIdLst>
  <p:sldSz cx="9144000" cy="6858000" type="screen4x3"/>
  <p:notesSz cx="6797675" cy="9928225"/>
  <p:defaultTextStyle>
    <a:defPPr>
      <a:defRPr lang="hr-HR"/>
    </a:defPPr>
    <a:lvl1pPr algn="l" rtl="0" fontAlgn="base">
      <a:spcBef>
        <a:spcPct val="0"/>
      </a:spcBef>
      <a:spcAft>
        <a:spcPct val="0"/>
      </a:spcAft>
      <a:defRPr sz="2800" kern="1200">
        <a:solidFill>
          <a:srgbClr val="7C7F87"/>
        </a:solidFill>
        <a:latin typeface="Arial" charset="0"/>
        <a:ea typeface="+mn-ea"/>
        <a:cs typeface="+mn-cs"/>
      </a:defRPr>
    </a:lvl1pPr>
    <a:lvl2pPr marL="457200" algn="l" rtl="0" fontAlgn="base">
      <a:spcBef>
        <a:spcPct val="0"/>
      </a:spcBef>
      <a:spcAft>
        <a:spcPct val="0"/>
      </a:spcAft>
      <a:defRPr sz="2800" kern="1200">
        <a:solidFill>
          <a:srgbClr val="7C7F87"/>
        </a:solidFill>
        <a:latin typeface="Arial" charset="0"/>
        <a:ea typeface="+mn-ea"/>
        <a:cs typeface="+mn-cs"/>
      </a:defRPr>
    </a:lvl2pPr>
    <a:lvl3pPr marL="914400" algn="l" rtl="0" fontAlgn="base">
      <a:spcBef>
        <a:spcPct val="0"/>
      </a:spcBef>
      <a:spcAft>
        <a:spcPct val="0"/>
      </a:spcAft>
      <a:defRPr sz="2800" kern="1200">
        <a:solidFill>
          <a:srgbClr val="7C7F87"/>
        </a:solidFill>
        <a:latin typeface="Arial" charset="0"/>
        <a:ea typeface="+mn-ea"/>
        <a:cs typeface="+mn-cs"/>
      </a:defRPr>
    </a:lvl3pPr>
    <a:lvl4pPr marL="1371600" algn="l" rtl="0" fontAlgn="base">
      <a:spcBef>
        <a:spcPct val="0"/>
      </a:spcBef>
      <a:spcAft>
        <a:spcPct val="0"/>
      </a:spcAft>
      <a:defRPr sz="2800" kern="1200">
        <a:solidFill>
          <a:srgbClr val="7C7F87"/>
        </a:solidFill>
        <a:latin typeface="Arial" charset="0"/>
        <a:ea typeface="+mn-ea"/>
        <a:cs typeface="+mn-cs"/>
      </a:defRPr>
    </a:lvl4pPr>
    <a:lvl5pPr marL="1828800" algn="l" rtl="0" fontAlgn="base">
      <a:spcBef>
        <a:spcPct val="0"/>
      </a:spcBef>
      <a:spcAft>
        <a:spcPct val="0"/>
      </a:spcAft>
      <a:defRPr sz="2800" kern="1200">
        <a:solidFill>
          <a:srgbClr val="7C7F87"/>
        </a:solidFill>
        <a:latin typeface="Arial" charset="0"/>
        <a:ea typeface="+mn-ea"/>
        <a:cs typeface="+mn-cs"/>
      </a:defRPr>
    </a:lvl5pPr>
    <a:lvl6pPr marL="2286000" algn="l" defTabSz="914400" rtl="0" eaLnBrk="1" latinLnBrk="0" hangingPunct="1">
      <a:defRPr sz="2800" kern="1200">
        <a:solidFill>
          <a:srgbClr val="7C7F87"/>
        </a:solidFill>
        <a:latin typeface="Arial" charset="0"/>
        <a:ea typeface="+mn-ea"/>
        <a:cs typeface="+mn-cs"/>
      </a:defRPr>
    </a:lvl6pPr>
    <a:lvl7pPr marL="2743200" algn="l" defTabSz="914400" rtl="0" eaLnBrk="1" latinLnBrk="0" hangingPunct="1">
      <a:defRPr sz="2800" kern="1200">
        <a:solidFill>
          <a:srgbClr val="7C7F87"/>
        </a:solidFill>
        <a:latin typeface="Arial" charset="0"/>
        <a:ea typeface="+mn-ea"/>
        <a:cs typeface="+mn-cs"/>
      </a:defRPr>
    </a:lvl7pPr>
    <a:lvl8pPr marL="3200400" algn="l" defTabSz="914400" rtl="0" eaLnBrk="1" latinLnBrk="0" hangingPunct="1">
      <a:defRPr sz="2800" kern="1200">
        <a:solidFill>
          <a:srgbClr val="7C7F87"/>
        </a:solidFill>
        <a:latin typeface="Arial" charset="0"/>
        <a:ea typeface="+mn-ea"/>
        <a:cs typeface="+mn-cs"/>
      </a:defRPr>
    </a:lvl8pPr>
    <a:lvl9pPr marL="3657600" algn="l" defTabSz="914400" rtl="0" eaLnBrk="1" latinLnBrk="0" hangingPunct="1">
      <a:defRPr sz="2800" kern="1200">
        <a:solidFill>
          <a:srgbClr val="7C7F87"/>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5F5F5F"/>
    <a:srgbClr val="4D4D4D"/>
    <a:srgbClr val="660066"/>
    <a:srgbClr val="663300"/>
    <a:srgbClr val="333333"/>
    <a:srgbClr val="DDDDDD"/>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87" d="100"/>
          <a:sy n="87" d="100"/>
        </p:scale>
        <p:origin x="-134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394"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spcBef>
                <a:spcPct val="20000"/>
              </a:spcBef>
              <a:buClr>
                <a:schemeClr val="bg2"/>
              </a:buClr>
              <a:buSzPct val="75000"/>
              <a:buFont typeface="Wingdings" pitchFamily="2" charset="2"/>
              <a:buChar char="n"/>
              <a:defRPr sz="1200"/>
            </a:lvl1pPr>
          </a:lstStyle>
          <a:p>
            <a:pPr>
              <a:defRPr/>
            </a:pPr>
            <a:endParaRPr lang="hr-HR"/>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spcBef>
                <a:spcPct val="20000"/>
              </a:spcBef>
              <a:buClr>
                <a:schemeClr val="bg2"/>
              </a:buClr>
              <a:buSzPct val="75000"/>
              <a:buFont typeface="Wingdings" pitchFamily="2" charset="2"/>
              <a:buChar char="n"/>
              <a:defRPr sz="1200"/>
            </a:lvl1pPr>
          </a:lstStyle>
          <a:p>
            <a:pPr>
              <a:defRPr/>
            </a:pPr>
            <a:fld id="{C3A8A823-8992-4DE6-9109-A357624AB55F}" type="datetimeFigureOut">
              <a:rPr lang="sr-Latn-CS"/>
              <a:pPr>
                <a:defRPr/>
              </a:pPr>
              <a:t>30.3.2016</a:t>
            </a:fld>
            <a:endParaRPr lang="hr-HR"/>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spcBef>
                <a:spcPct val="20000"/>
              </a:spcBef>
              <a:buClr>
                <a:schemeClr val="bg2"/>
              </a:buClr>
              <a:buSzPct val="75000"/>
              <a:buFont typeface="Wingdings" pitchFamily="2" charset="2"/>
              <a:buChar char="n"/>
              <a:defRPr sz="1200"/>
            </a:lvl1pPr>
          </a:lstStyle>
          <a:p>
            <a:pPr>
              <a:defRPr/>
            </a:pPr>
            <a:endParaRPr lang="hr-HR"/>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spcBef>
                <a:spcPct val="20000"/>
              </a:spcBef>
              <a:buClr>
                <a:schemeClr val="bg2"/>
              </a:buClr>
              <a:buSzPct val="75000"/>
              <a:buFont typeface="Wingdings" pitchFamily="2" charset="2"/>
              <a:buChar char="n"/>
              <a:defRPr sz="1200"/>
            </a:lvl1pPr>
          </a:lstStyle>
          <a:p>
            <a:pPr>
              <a:defRPr/>
            </a:pPr>
            <a:fld id="{E471F53D-0CE3-4B85-854E-796C7712F89E}" type="slidenum">
              <a:rPr lang="hr-HR"/>
              <a:pPr>
                <a:defRPr/>
              </a:pPr>
              <a:t>‹#›</a:t>
            </a:fld>
            <a:endParaRPr lang="hr-HR"/>
          </a:p>
        </p:txBody>
      </p:sp>
    </p:spTree>
    <p:extLst>
      <p:ext uri="{BB962C8B-B14F-4D97-AF65-F5344CB8AC3E}">
        <p14:creationId xmlns:p14="http://schemas.microsoft.com/office/powerpoint/2010/main" val="880405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B27559A8-DEDD-4F80-8414-9E0938256F05}" type="datetimeFigureOut">
              <a:rPr lang="sr-Latn-CS" smtClean="0"/>
              <a:pPr/>
              <a:t>30.3.2016</a:t>
            </a:fld>
            <a:endParaRPr lang="hr-HR"/>
          </a:p>
        </p:txBody>
      </p:sp>
      <p:sp>
        <p:nvSpPr>
          <p:cNvPr id="4" name="Rezervirano mjesto slike slajda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DF58E860-29F7-4A7A-8888-2C8A1602ACC7}" type="slidenum">
              <a:rPr lang="hr-HR" smtClean="0"/>
              <a:pPr/>
              <a:t>‹#›</a:t>
            </a:fld>
            <a:endParaRPr lang="hr-HR"/>
          </a:p>
        </p:txBody>
      </p:sp>
    </p:spTree>
    <p:extLst>
      <p:ext uri="{BB962C8B-B14F-4D97-AF65-F5344CB8AC3E}">
        <p14:creationId xmlns:p14="http://schemas.microsoft.com/office/powerpoint/2010/main" val="440526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smtClean="0"/>
              <a:t>Od 1.7. 2013 do 31.1. 2016 ukupno 24466  korisnika</a:t>
            </a:r>
          </a:p>
          <a:p>
            <a:r>
              <a:rPr lang="hr-HR" dirty="0" smtClean="0"/>
              <a:t>5873 učenika OŠ </a:t>
            </a:r>
          </a:p>
          <a:p>
            <a:r>
              <a:rPr lang="hr-HR" dirty="0" smtClean="0"/>
              <a:t>3756 učenika SŠ</a:t>
            </a:r>
          </a:p>
          <a:p>
            <a:r>
              <a:rPr lang="hr-HR" dirty="0" smtClean="0"/>
              <a:t>1154 djelatnika škole</a:t>
            </a:r>
          </a:p>
          <a:p>
            <a:r>
              <a:rPr lang="hr-HR" dirty="0" smtClean="0"/>
              <a:t>2144 roditelja</a:t>
            </a:r>
          </a:p>
          <a:p>
            <a:r>
              <a:rPr lang="hr-HR" dirty="0" smtClean="0"/>
              <a:t>10227 NO/TZ</a:t>
            </a:r>
          </a:p>
          <a:p>
            <a:endParaRPr lang="hr-HR" dirty="0"/>
          </a:p>
        </p:txBody>
      </p:sp>
      <p:sp>
        <p:nvSpPr>
          <p:cNvPr id="4" name="Slide Number Placeholder 3"/>
          <p:cNvSpPr>
            <a:spLocks noGrp="1"/>
          </p:cNvSpPr>
          <p:nvPr>
            <p:ph type="sldNum" sz="quarter" idx="10"/>
          </p:nvPr>
        </p:nvSpPr>
        <p:spPr/>
        <p:txBody>
          <a:bodyPr/>
          <a:lstStyle/>
          <a:p>
            <a:fld id="{DF58E860-29F7-4A7A-8888-2C8A1602ACC7}" type="slidenum">
              <a:rPr lang="hr-HR" smtClean="0"/>
              <a:pPr/>
              <a:t>8</a:t>
            </a:fld>
            <a:endParaRPr lang="hr-HR"/>
          </a:p>
        </p:txBody>
      </p:sp>
    </p:spTree>
    <p:extLst>
      <p:ext uri="{BB962C8B-B14F-4D97-AF65-F5344CB8AC3E}">
        <p14:creationId xmlns:p14="http://schemas.microsoft.com/office/powerpoint/2010/main" val="7281161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17" name="Freeform 5"/>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7" name="Freeform 7"/>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8" name="Freeform 8"/>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11" name="Freeform 11"/>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12" name="Freeform 12"/>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13" name="Freeform 13"/>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14" name="Freeform 14"/>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grpSp>
      </p:grpSp>
      <p:grpSp>
        <p:nvGrpSpPr>
          <p:cNvPr id="18" name="Group 44"/>
          <p:cNvGrpSpPr>
            <a:grpSpLocks/>
          </p:cNvGrpSpPr>
          <p:nvPr userDrawn="1"/>
        </p:nvGrpSpPr>
        <p:grpSpPr bwMode="auto">
          <a:xfrm>
            <a:off x="-26988" y="0"/>
            <a:ext cx="9170988" cy="647700"/>
            <a:chOff x="-16" y="-2"/>
            <a:chExt cx="5777" cy="408"/>
          </a:xfrm>
        </p:grpSpPr>
        <p:grpSp>
          <p:nvGrpSpPr>
            <p:cNvPr id="19" name="Group 45"/>
            <p:cNvGrpSpPr>
              <a:grpSpLocks/>
            </p:cNvGrpSpPr>
            <p:nvPr/>
          </p:nvGrpSpPr>
          <p:grpSpPr bwMode="auto">
            <a:xfrm>
              <a:off x="-16" y="0"/>
              <a:ext cx="5777" cy="406"/>
              <a:chOff x="1417" y="9585"/>
              <a:chExt cx="8769" cy="1055"/>
            </a:xfrm>
          </p:grpSpPr>
          <p:grpSp>
            <p:nvGrpSpPr>
              <p:cNvPr id="21" name="Group 47"/>
              <p:cNvGrpSpPr>
                <a:grpSpLocks/>
              </p:cNvGrpSpPr>
              <p:nvPr/>
            </p:nvGrpSpPr>
            <p:grpSpPr bwMode="auto">
              <a:xfrm>
                <a:off x="1447" y="9585"/>
                <a:ext cx="8739" cy="1055"/>
                <a:chOff x="1428" y="5045"/>
                <a:chExt cx="8739" cy="1055"/>
              </a:xfrm>
            </p:grpSpPr>
            <p:sp>
              <p:nvSpPr>
                <p:cNvPr id="24" name="Rectangle 7"/>
                <p:cNvSpPr>
                  <a:spLocks noChangeArrowheads="1"/>
                </p:cNvSpPr>
                <p:nvPr/>
              </p:nvSpPr>
              <p:spPr bwMode="auto">
                <a:xfrm>
                  <a:off x="1428" y="5045"/>
                  <a:ext cx="8734" cy="340"/>
                </a:xfrm>
                <a:prstGeom prst="rect">
                  <a:avLst/>
                </a:prstGeom>
                <a:solidFill>
                  <a:srgbClr val="7C7F87"/>
                </a:solidFill>
                <a:ln w="9525">
                  <a:solidFill>
                    <a:srgbClr val="7C7F87"/>
                  </a:solidFill>
                  <a:miter lim="800000"/>
                  <a:headEnd/>
                  <a:tailEnd/>
                </a:ln>
              </p:spPr>
              <p:txBody>
                <a:bodyPr/>
                <a:lstStyle/>
                <a:p>
                  <a:pPr>
                    <a:spcBef>
                      <a:spcPct val="20000"/>
                    </a:spcBef>
                    <a:buClr>
                      <a:schemeClr val="bg2"/>
                    </a:buClr>
                    <a:buSzPct val="75000"/>
                    <a:buFont typeface="Wingdings" pitchFamily="2" charset="2"/>
                    <a:buChar char="n"/>
                    <a:defRPr/>
                  </a:pPr>
                  <a:endParaRPr lang="hr-HR"/>
                </a:p>
              </p:txBody>
            </p:sp>
            <p:sp>
              <p:nvSpPr>
                <p:cNvPr id="25" name="Rectangle 8"/>
                <p:cNvSpPr>
                  <a:spLocks noChangeArrowheads="1"/>
                </p:cNvSpPr>
                <p:nvPr/>
              </p:nvSpPr>
              <p:spPr bwMode="auto">
                <a:xfrm>
                  <a:off x="1431" y="5406"/>
                  <a:ext cx="8736" cy="340"/>
                </a:xfrm>
                <a:prstGeom prst="rect">
                  <a:avLst/>
                </a:prstGeom>
                <a:solidFill>
                  <a:srgbClr val="D1000E"/>
                </a:solidFill>
                <a:ln w="9525">
                  <a:solidFill>
                    <a:srgbClr val="D1000E"/>
                  </a:solidFill>
                  <a:miter lim="800000"/>
                  <a:headEnd/>
                  <a:tailEnd/>
                </a:ln>
              </p:spPr>
              <p:txBody>
                <a:bodyPr/>
                <a:lstStyle/>
                <a:p>
                  <a:pPr>
                    <a:spcBef>
                      <a:spcPct val="20000"/>
                    </a:spcBef>
                    <a:buClr>
                      <a:schemeClr val="bg2"/>
                    </a:buClr>
                    <a:buSzPct val="75000"/>
                    <a:buFont typeface="Wingdings" pitchFamily="2" charset="2"/>
                    <a:buChar char="n"/>
                    <a:defRPr/>
                  </a:pPr>
                  <a:endParaRPr lang="hr-HR"/>
                </a:p>
              </p:txBody>
            </p:sp>
            <p:sp>
              <p:nvSpPr>
                <p:cNvPr id="26" name="Rectangle 9"/>
                <p:cNvSpPr>
                  <a:spLocks noChangeArrowheads="1"/>
                </p:cNvSpPr>
                <p:nvPr/>
              </p:nvSpPr>
              <p:spPr bwMode="auto">
                <a:xfrm>
                  <a:off x="1428" y="5760"/>
                  <a:ext cx="8734" cy="340"/>
                </a:xfrm>
                <a:prstGeom prst="rect">
                  <a:avLst/>
                </a:prstGeom>
                <a:solidFill>
                  <a:srgbClr val="BCBCBC"/>
                </a:solidFill>
                <a:ln w="9525">
                  <a:solidFill>
                    <a:srgbClr val="BCBCBC"/>
                  </a:solidFill>
                  <a:miter lim="800000"/>
                  <a:headEnd/>
                  <a:tailEnd/>
                </a:ln>
              </p:spPr>
              <p:txBody>
                <a:bodyPr/>
                <a:lstStyle/>
                <a:p>
                  <a:pPr>
                    <a:spcBef>
                      <a:spcPct val="20000"/>
                    </a:spcBef>
                    <a:buClr>
                      <a:schemeClr val="bg2"/>
                    </a:buClr>
                    <a:buSzPct val="75000"/>
                    <a:buFont typeface="Wingdings" pitchFamily="2" charset="2"/>
                    <a:buChar char="n"/>
                    <a:defRPr/>
                  </a:pPr>
                  <a:endParaRPr lang="hr-HR"/>
                </a:p>
              </p:txBody>
            </p:sp>
          </p:grpSp>
          <p:sp>
            <p:nvSpPr>
              <p:cNvPr id="22" name="Line 10"/>
              <p:cNvSpPr>
                <a:spLocks noChangeShapeType="1"/>
              </p:cNvSpPr>
              <p:nvPr/>
            </p:nvSpPr>
            <p:spPr bwMode="auto">
              <a:xfrm>
                <a:off x="1417" y="9941"/>
                <a:ext cx="8758" cy="0"/>
              </a:xfrm>
              <a:prstGeom prst="line">
                <a:avLst/>
              </a:prstGeom>
              <a:noFill/>
              <a:ln w="25400">
                <a:solidFill>
                  <a:srgbClr val="FFFFFF"/>
                </a:solid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23" name="Line 11"/>
              <p:cNvSpPr>
                <a:spLocks noChangeShapeType="1"/>
              </p:cNvSpPr>
              <p:nvPr/>
            </p:nvSpPr>
            <p:spPr bwMode="auto">
              <a:xfrm>
                <a:off x="1425" y="10284"/>
                <a:ext cx="8760" cy="0"/>
              </a:xfrm>
              <a:prstGeom prst="line">
                <a:avLst/>
              </a:prstGeom>
              <a:noFill/>
              <a:ln w="25400">
                <a:solidFill>
                  <a:srgbClr val="FFFFFF"/>
                </a:solidFill>
                <a:round/>
                <a:headEnd/>
                <a:tailEnd/>
              </a:ln>
            </p:spPr>
            <p:txBody>
              <a:bodyPr/>
              <a:lstStyle/>
              <a:p>
                <a:pPr>
                  <a:spcBef>
                    <a:spcPct val="20000"/>
                  </a:spcBef>
                  <a:buClr>
                    <a:schemeClr val="bg2"/>
                  </a:buClr>
                  <a:buSzPct val="75000"/>
                  <a:buFont typeface="Wingdings" pitchFamily="2" charset="2"/>
                  <a:buChar char="n"/>
                  <a:defRPr/>
                </a:pPr>
                <a:endParaRPr lang="hr-HR"/>
              </a:p>
            </p:txBody>
          </p:sp>
        </p:grpSp>
        <p:pic>
          <p:nvPicPr>
            <p:cNvPr id="20" name="Picture 1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41" y="-2"/>
              <a:ext cx="539" cy="408"/>
            </a:xfrm>
            <a:prstGeom prst="rect">
              <a:avLst/>
            </a:prstGeom>
            <a:noFill/>
            <a:ln w="9525">
              <a:noFill/>
              <a:miter lim="800000"/>
              <a:headEnd/>
              <a:tailEnd/>
            </a:ln>
          </p:spPr>
        </p:pic>
      </p:grpSp>
      <p:sp>
        <p:nvSpPr>
          <p:cNvPr id="27" name="TextBox 52"/>
          <p:cNvSpPr txBox="1"/>
          <p:nvPr userDrawn="1"/>
        </p:nvSpPr>
        <p:spPr>
          <a:xfrm>
            <a:off x="1285875" y="142875"/>
            <a:ext cx="6572250" cy="369888"/>
          </a:xfrm>
          <a:prstGeom prst="rect">
            <a:avLst/>
          </a:prstGeom>
          <a:noFill/>
        </p:spPr>
        <p:txBody>
          <a:bodyPr>
            <a:spAutoFit/>
          </a:bodyPr>
          <a:lstStyle/>
          <a:p>
            <a:pPr>
              <a:spcBef>
                <a:spcPct val="20000"/>
              </a:spcBef>
              <a:buClr>
                <a:schemeClr val="bg2"/>
              </a:buClr>
              <a:buSzPct val="75000"/>
              <a:buFont typeface="Wingdings" pitchFamily="2" charset="2"/>
              <a:buNone/>
              <a:defRPr/>
            </a:pPr>
            <a:r>
              <a:rPr lang="hr-HR" sz="1800" b="1" dirty="0">
                <a:solidFill>
                  <a:schemeClr val="bg2"/>
                </a:solidFill>
                <a:effectLst>
                  <a:outerShdw blurRad="38100" dist="38100" dir="2700000" algn="tl">
                    <a:srgbClr val="000000">
                      <a:alpha val="43137"/>
                    </a:srgbClr>
                  </a:outerShdw>
                </a:effectLst>
                <a:latin typeface="Courier New" pitchFamily="49" charset="0"/>
                <a:cs typeface="Courier New" pitchFamily="49" charset="0"/>
              </a:rPr>
              <a:t>Hrvatski zavod za zapošljavanje</a:t>
            </a:r>
          </a:p>
        </p:txBody>
      </p:sp>
      <p:sp>
        <p:nvSpPr>
          <p:cNvPr id="5136" name="Rectangle 16"/>
          <p:cNvSpPr>
            <a:spLocks noGrp="1" noChangeArrowheads="1"/>
          </p:cNvSpPr>
          <p:nvPr>
            <p:ph type="ctrTitle" sz="quarter"/>
          </p:nvPr>
        </p:nvSpPr>
        <p:spPr>
          <a:xfrm>
            <a:off x="1066800" y="1997075"/>
            <a:ext cx="7086600" cy="1431925"/>
          </a:xfrm>
          <a:prstGeom prst="rect">
            <a:avLst/>
          </a:prstGeom>
        </p:spPr>
        <p:txBody>
          <a:bodyPr anchor="b"/>
          <a:lstStyle>
            <a:lvl1pPr>
              <a:defRPr lang="hr-HR" sz="6000" b="1" dirty="0" smtClean="0">
                <a:solidFill>
                  <a:srgbClr val="D1000E"/>
                </a:solidFill>
                <a:effectLst>
                  <a:outerShdw blurRad="38100" dist="38100" dir="2700000" algn="tl">
                    <a:srgbClr val="000000"/>
                  </a:outerShdw>
                </a:effectLst>
                <a:latin typeface="Arial" charset="0"/>
                <a:ea typeface="+mj-ea"/>
                <a:cs typeface="+mj-cs"/>
              </a:defRPr>
            </a:lvl1pPr>
          </a:lstStyle>
          <a:p>
            <a:r>
              <a:rPr lang="en-US" dirty="0" smtClean="0"/>
              <a:t>Click to edit Master title style</a:t>
            </a:r>
            <a:endParaRPr lang="hr-HR" dirty="0"/>
          </a:p>
        </p:txBody>
      </p:sp>
      <p:sp>
        <p:nvSpPr>
          <p:cNvPr id="5137"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2" charset="2"/>
              <a:buNone/>
              <a:defRPr/>
            </a:lvl1pPr>
          </a:lstStyle>
          <a:p>
            <a:r>
              <a:rPr lang="hr-HR"/>
              <a:t>Kliknite da biste uredili stil podnaslova matrice</a:t>
            </a:r>
          </a:p>
        </p:txBody>
      </p:sp>
      <p:sp>
        <p:nvSpPr>
          <p:cNvPr id="28" name="Rectangle 18"/>
          <p:cNvSpPr>
            <a:spLocks noGrp="1" noChangeArrowheads="1"/>
          </p:cNvSpPr>
          <p:nvPr>
            <p:ph type="dt" sz="quarter" idx="10"/>
          </p:nvPr>
        </p:nvSpPr>
        <p:spPr/>
        <p:txBody>
          <a:bodyPr/>
          <a:lstStyle>
            <a:lvl1pPr>
              <a:defRPr/>
            </a:lvl1pPr>
          </a:lstStyle>
          <a:p>
            <a:pPr>
              <a:defRPr/>
            </a:pPr>
            <a:fld id="{8A87DEC9-6DA3-4F8C-BD87-54CD7E39661A}" type="datetime1">
              <a:rPr lang="hr-HR" smtClean="0"/>
              <a:pPr>
                <a:defRPr/>
              </a:pPr>
              <a:t>30.3.2016.</a:t>
            </a:fld>
            <a:endParaRPr lang="hr-HR" dirty="0"/>
          </a:p>
        </p:txBody>
      </p:sp>
      <p:sp>
        <p:nvSpPr>
          <p:cNvPr id="29" name="Rectangle 19"/>
          <p:cNvSpPr>
            <a:spLocks noGrp="1" noChangeArrowheads="1"/>
          </p:cNvSpPr>
          <p:nvPr>
            <p:ph type="ftr" sz="quarter" idx="11"/>
          </p:nvPr>
        </p:nvSpPr>
        <p:spPr>
          <a:xfrm>
            <a:off x="3352800" y="6248400"/>
            <a:ext cx="2895600" cy="457200"/>
          </a:xfrm>
        </p:spPr>
        <p:txBody>
          <a:bodyPr/>
          <a:lstStyle>
            <a:lvl1pPr>
              <a:defRPr/>
            </a:lvl1pPr>
          </a:lstStyle>
          <a:p>
            <a:pPr>
              <a:defRPr/>
            </a:pPr>
            <a:endParaRPr lang="hr-HR"/>
          </a:p>
        </p:txBody>
      </p:sp>
      <p:sp>
        <p:nvSpPr>
          <p:cNvPr id="30" name="Rectangle 20"/>
          <p:cNvSpPr>
            <a:spLocks noGrp="1" noChangeArrowheads="1"/>
          </p:cNvSpPr>
          <p:nvPr>
            <p:ph type="sldNum" sz="quarter" idx="12"/>
          </p:nvPr>
        </p:nvSpPr>
        <p:spPr/>
        <p:txBody>
          <a:bodyPr/>
          <a:lstStyle>
            <a:lvl1pPr>
              <a:defRPr/>
            </a:lvl1pPr>
          </a:lstStyle>
          <a:p>
            <a:pPr>
              <a:defRPr/>
            </a:pPr>
            <a:fld id="{BBF312B5-F2DA-4F23-A0F3-252BD714BC60}" type="slidenum">
              <a:rPr lang="hr-HR"/>
              <a:pPr>
                <a:defRPr/>
              </a:pPr>
              <a:t>‹#›</a:t>
            </a:fld>
            <a:endParaRPr lang="hr-H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000240"/>
            <a:ext cx="7543800" cy="4095760"/>
          </a:xfrm>
        </p:spPr>
        <p:txBody>
          <a:bodyPr/>
          <a:lstStyle>
            <a:lvl1pPr marL="342900" indent="-342900">
              <a:buClr>
                <a:srgbClr val="A50021"/>
              </a:buClr>
              <a:buSzPct val="80000"/>
              <a:buFontTx/>
              <a:buBlip>
                <a:blip r:embed="rId2"/>
              </a:buBlip>
              <a:defRPr sz="2800" baseline="0"/>
            </a:lvl1pPr>
            <a:lvl2pPr>
              <a:buSzPct val="60000"/>
              <a:buFontTx/>
              <a:buBlip>
                <a:blip r:embed="rId2"/>
              </a:buBlip>
              <a:defRPr sz="2400"/>
            </a:lvl2pPr>
            <a:lvl3pPr>
              <a:buFontTx/>
              <a:buBlip>
                <a:blip r:embed="rId2"/>
              </a:buBlip>
              <a:defRPr sz="2000" baseline="0"/>
            </a:lvl3pPr>
            <a:lvl4pPr>
              <a:buFontTx/>
              <a:buBlip>
                <a:blip r:embed="rId2"/>
              </a:buBlip>
              <a:defRPr sz="1800" baseline="0"/>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1" name="Content Placeholder 2"/>
          <p:cNvSpPr>
            <a:spLocks noGrp="1"/>
          </p:cNvSpPr>
          <p:nvPr>
            <p:ph idx="13"/>
          </p:nvPr>
        </p:nvSpPr>
        <p:spPr>
          <a:xfrm>
            <a:off x="1071538" y="785794"/>
            <a:ext cx="7543800" cy="857256"/>
          </a:xfrm>
        </p:spPr>
        <p:txBody>
          <a:bodyPr anchor="ctr"/>
          <a:lstStyle>
            <a:lvl1pPr marL="342900" indent="-342900" algn="l" rtl="0" eaLnBrk="1" fontAlgn="base" hangingPunct="1">
              <a:spcBef>
                <a:spcPct val="0"/>
              </a:spcBef>
              <a:spcAft>
                <a:spcPct val="0"/>
              </a:spcAft>
              <a:buClr>
                <a:srgbClr val="A50021"/>
              </a:buClr>
              <a:buSzPct val="80000"/>
              <a:buFont typeface="Arial" pitchFamily="34" charset="0"/>
              <a:buNone/>
              <a:defRPr lang="hr-HR" sz="2800" b="0" dirty="0" smtClean="0">
                <a:solidFill>
                  <a:srgbClr val="D1000E"/>
                </a:solidFill>
                <a:effectLst>
                  <a:outerShdw blurRad="38100" dist="38100" dir="2700000" algn="tl">
                    <a:srgbClr val="000000"/>
                  </a:outerShdw>
                </a:effectLst>
                <a:latin typeface="Lucida Console" pitchFamily="49" charset="0"/>
                <a:ea typeface="+mj-ea"/>
                <a:cs typeface="+mj-cs"/>
              </a:defRPr>
            </a:lvl1pPr>
            <a:lvl2pPr>
              <a:buSzPct val="60000"/>
              <a:buFontTx/>
              <a:buBlip>
                <a:blip r:embed="rId2"/>
              </a:buBlip>
              <a:defRPr sz="2400"/>
            </a:lvl2pPr>
            <a:lvl3pPr>
              <a:buFontTx/>
              <a:buBlip>
                <a:blip r:embed="rId2"/>
              </a:buBlip>
              <a:defRPr sz="2000" baseline="0"/>
            </a:lvl3pPr>
            <a:lvl4pPr>
              <a:buFontTx/>
              <a:buBlip>
                <a:blip r:embed="rId2"/>
              </a:buBlip>
              <a:defRPr sz="1800" baseline="0"/>
            </a:lvl4pPr>
            <a:lvl5pPr>
              <a:defRPr/>
            </a:lvl5pPr>
          </a:lstStyle>
          <a:p>
            <a:pPr lvl="0"/>
            <a:r>
              <a:rPr lang="en-US" smtClean="0"/>
              <a:t>Click to edit Master text styles</a:t>
            </a:r>
          </a:p>
        </p:txBody>
      </p:sp>
      <p:sp>
        <p:nvSpPr>
          <p:cNvPr id="4" name="Rectangle 17"/>
          <p:cNvSpPr>
            <a:spLocks noGrp="1" noChangeArrowheads="1"/>
          </p:cNvSpPr>
          <p:nvPr>
            <p:ph type="dt" sz="half" idx="14"/>
          </p:nvPr>
        </p:nvSpPr>
        <p:spPr>
          <a:ln/>
        </p:spPr>
        <p:txBody>
          <a:bodyPr/>
          <a:lstStyle>
            <a:lvl1pPr>
              <a:defRPr/>
            </a:lvl1pPr>
          </a:lstStyle>
          <a:p>
            <a:pPr>
              <a:defRPr/>
            </a:pPr>
            <a:fld id="{8F60B339-EA92-45C1-A1A9-E065F3C1C738}" type="datetime1">
              <a:rPr lang="hr-HR" smtClean="0"/>
              <a:pPr>
                <a:defRPr/>
              </a:pPr>
              <a:t>30.3.2016.</a:t>
            </a:fld>
            <a:endParaRPr lang="hr-HR" dirty="0"/>
          </a:p>
        </p:txBody>
      </p:sp>
      <p:sp>
        <p:nvSpPr>
          <p:cNvPr id="5" name="Rectangle 18"/>
          <p:cNvSpPr>
            <a:spLocks noGrp="1" noChangeArrowheads="1"/>
          </p:cNvSpPr>
          <p:nvPr>
            <p:ph type="ftr" sz="quarter" idx="15"/>
          </p:nvPr>
        </p:nvSpPr>
        <p:spPr>
          <a:ln/>
        </p:spPr>
        <p:txBody>
          <a:bodyPr/>
          <a:lstStyle>
            <a:lvl1pPr>
              <a:defRPr/>
            </a:lvl1pPr>
          </a:lstStyle>
          <a:p>
            <a:pPr>
              <a:defRPr/>
            </a:pPr>
            <a:endParaRPr lang="hr-HR"/>
          </a:p>
        </p:txBody>
      </p:sp>
      <p:sp>
        <p:nvSpPr>
          <p:cNvPr id="6" name="Rectangle 19"/>
          <p:cNvSpPr>
            <a:spLocks noGrp="1" noChangeArrowheads="1"/>
          </p:cNvSpPr>
          <p:nvPr>
            <p:ph type="sldNum" sz="quarter" idx="16"/>
          </p:nvPr>
        </p:nvSpPr>
        <p:spPr>
          <a:ln/>
        </p:spPr>
        <p:txBody>
          <a:bodyPr/>
          <a:lstStyle>
            <a:lvl1pPr>
              <a:defRPr/>
            </a:lvl1pPr>
          </a:lstStyle>
          <a:p>
            <a:pPr>
              <a:defRPr/>
            </a:pPr>
            <a:fld id="{0F61A62E-A110-420D-8D1A-F57ABF75F8BA}" type="slidenum">
              <a:rPr lang="hr-HR"/>
              <a:pPr>
                <a:defRPr/>
              </a:pPr>
              <a:t>‹#›</a:t>
            </a:fld>
            <a:endParaRPr lang="hr-H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Content Placeholder 2"/>
          <p:cNvSpPr>
            <a:spLocks noGrp="1"/>
          </p:cNvSpPr>
          <p:nvPr>
            <p:ph idx="1"/>
          </p:nvPr>
        </p:nvSpPr>
        <p:spPr>
          <a:xfrm>
            <a:off x="1066800" y="2000240"/>
            <a:ext cx="7543800" cy="4095760"/>
          </a:xfrm>
        </p:spPr>
        <p:txBody>
          <a:bodyPr/>
          <a:lstStyle>
            <a:lvl1pPr marL="342900" indent="-342900">
              <a:buClr>
                <a:srgbClr val="A50021"/>
              </a:buClr>
              <a:buSzPct val="80000"/>
              <a:buFontTx/>
              <a:buBlip>
                <a:blip r:embed="rId2"/>
              </a:buBlip>
              <a:defRPr sz="2800" baseline="0">
                <a:latin typeface="Arial" pitchFamily="34" charset="0"/>
                <a:cs typeface="Arial" pitchFamily="34" charset="0"/>
              </a:defRPr>
            </a:lvl1pPr>
            <a:lvl2pPr>
              <a:buClr>
                <a:srgbClr val="FF0000"/>
              </a:buClr>
              <a:buFontTx/>
              <a:buBlip>
                <a:blip r:embed="rId2"/>
              </a:buBlip>
              <a:defRPr sz="2400">
                <a:latin typeface="Arial" pitchFamily="34" charset="0"/>
                <a:cs typeface="Arial" pitchFamily="34" charset="0"/>
              </a:defRPr>
            </a:lvl2pPr>
            <a:lvl3pPr>
              <a:buClr>
                <a:srgbClr val="FF0000"/>
              </a:buClr>
              <a:buFontTx/>
              <a:buBlip>
                <a:blip r:embed="rId2"/>
              </a:buBlip>
              <a:defRPr lang="en-US" sz="2000" baseline="0" dirty="0" smtClean="0">
                <a:solidFill>
                  <a:schemeClr val="tx1"/>
                </a:solidFill>
                <a:effectLst>
                  <a:outerShdw blurRad="38100" dist="38100" dir="2700000" algn="tl">
                    <a:srgbClr val="FFFFFF"/>
                  </a:outerShdw>
                </a:effectLst>
                <a:latin typeface="Arial" pitchFamily="34" charset="0"/>
                <a:cs typeface="Arial" pitchFamily="34" charset="0"/>
              </a:defRPr>
            </a:lvl3pPr>
            <a:lvl4pPr>
              <a:buClr>
                <a:srgbClr val="FF0000"/>
              </a:buClr>
              <a:buFontTx/>
              <a:buBlip>
                <a:blip r:embed="rId2"/>
              </a:buBlip>
              <a:defRPr sz="1800" baseline="0">
                <a:latin typeface="Arial" pitchFamily="34" charset="0"/>
                <a:cs typeface="Arial" pitchFamily="34" charset="0"/>
              </a:defRPr>
            </a:lvl4pPr>
            <a:lvl5pPr>
              <a:buClr>
                <a:srgbClr val="FF0000"/>
              </a:buClr>
              <a:buFont typeface="Wingdings" pitchFamily="2" charset="2"/>
              <a:buChar char="§"/>
              <a:defRPr>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1" name="Content Placeholder 2"/>
          <p:cNvSpPr>
            <a:spLocks noGrp="1"/>
          </p:cNvSpPr>
          <p:nvPr>
            <p:ph idx="13"/>
          </p:nvPr>
        </p:nvSpPr>
        <p:spPr>
          <a:xfrm>
            <a:off x="1071538" y="785794"/>
            <a:ext cx="7543800" cy="857256"/>
          </a:xfrm>
        </p:spPr>
        <p:txBody>
          <a:bodyPr anchor="ctr"/>
          <a:lstStyle>
            <a:lvl1pPr marL="342900" indent="-342900" algn="l" rtl="0" eaLnBrk="1" fontAlgn="base" hangingPunct="1">
              <a:spcBef>
                <a:spcPct val="0"/>
              </a:spcBef>
              <a:spcAft>
                <a:spcPct val="0"/>
              </a:spcAft>
              <a:buClr>
                <a:srgbClr val="A50021"/>
              </a:buClr>
              <a:buSzPct val="80000"/>
              <a:buFont typeface="Arial" pitchFamily="34" charset="0"/>
              <a:buNone/>
              <a:defRPr lang="hr-HR" sz="2800" b="0" dirty="0" smtClean="0">
                <a:solidFill>
                  <a:srgbClr val="D1000E"/>
                </a:solidFill>
                <a:effectLst>
                  <a:outerShdw blurRad="38100" dist="38100" dir="2700000" algn="tl">
                    <a:srgbClr val="000000"/>
                  </a:outerShdw>
                </a:effectLst>
                <a:latin typeface="Lucida Console" pitchFamily="49" charset="0"/>
                <a:ea typeface="+mj-ea"/>
                <a:cs typeface="+mj-cs"/>
              </a:defRPr>
            </a:lvl1pPr>
            <a:lvl2pPr>
              <a:buSzPct val="60000"/>
              <a:buFontTx/>
              <a:buBlip>
                <a:blip r:embed="rId2"/>
              </a:buBlip>
              <a:defRPr sz="2400"/>
            </a:lvl2pPr>
            <a:lvl3pPr>
              <a:buFontTx/>
              <a:buBlip>
                <a:blip r:embed="rId2"/>
              </a:buBlip>
              <a:defRPr sz="2000" baseline="0"/>
            </a:lvl3pPr>
            <a:lvl4pPr>
              <a:buFontTx/>
              <a:buBlip>
                <a:blip r:embed="rId2"/>
              </a:buBlip>
              <a:defRPr sz="1800" baseline="0"/>
            </a:lvl4pPr>
            <a:lvl5pPr>
              <a:defRPr/>
            </a:lvl5pPr>
          </a:lstStyle>
          <a:p>
            <a:pPr lvl="0"/>
            <a:r>
              <a:rPr lang="en-US" smtClean="0"/>
              <a:t>Click to edit Master text styles</a:t>
            </a:r>
          </a:p>
        </p:txBody>
      </p:sp>
      <p:sp>
        <p:nvSpPr>
          <p:cNvPr id="4" name="Rectangle 17"/>
          <p:cNvSpPr>
            <a:spLocks noGrp="1" noChangeArrowheads="1"/>
          </p:cNvSpPr>
          <p:nvPr>
            <p:ph type="dt" sz="half" idx="14"/>
          </p:nvPr>
        </p:nvSpPr>
        <p:spPr>
          <a:ln/>
        </p:spPr>
        <p:txBody>
          <a:bodyPr/>
          <a:lstStyle>
            <a:lvl1pPr>
              <a:defRPr/>
            </a:lvl1pPr>
          </a:lstStyle>
          <a:p>
            <a:pPr>
              <a:defRPr/>
            </a:pPr>
            <a:fld id="{482E6685-0549-4347-B033-B23B0BD7326E}" type="datetime1">
              <a:rPr lang="hr-HR" smtClean="0"/>
              <a:pPr>
                <a:defRPr/>
              </a:pPr>
              <a:t>30.3.2016.</a:t>
            </a:fld>
            <a:endParaRPr lang="hr-HR" dirty="0"/>
          </a:p>
        </p:txBody>
      </p:sp>
      <p:sp>
        <p:nvSpPr>
          <p:cNvPr id="5" name="Rectangle 18"/>
          <p:cNvSpPr>
            <a:spLocks noGrp="1" noChangeArrowheads="1"/>
          </p:cNvSpPr>
          <p:nvPr>
            <p:ph type="ftr" sz="quarter" idx="15"/>
          </p:nvPr>
        </p:nvSpPr>
        <p:spPr>
          <a:ln/>
        </p:spPr>
        <p:txBody>
          <a:bodyPr/>
          <a:lstStyle>
            <a:lvl1pPr>
              <a:defRPr/>
            </a:lvl1pPr>
          </a:lstStyle>
          <a:p>
            <a:pPr>
              <a:defRPr/>
            </a:pPr>
            <a:endParaRPr lang="hr-HR"/>
          </a:p>
        </p:txBody>
      </p:sp>
      <p:sp>
        <p:nvSpPr>
          <p:cNvPr id="7" name="Rectangle 19"/>
          <p:cNvSpPr>
            <a:spLocks noGrp="1" noChangeArrowheads="1"/>
          </p:cNvSpPr>
          <p:nvPr>
            <p:ph type="sldNum" sz="quarter" idx="16"/>
          </p:nvPr>
        </p:nvSpPr>
        <p:spPr>
          <a:ln/>
        </p:spPr>
        <p:txBody>
          <a:bodyPr/>
          <a:lstStyle>
            <a:lvl1pPr>
              <a:defRPr/>
            </a:lvl1pPr>
          </a:lstStyle>
          <a:p>
            <a:pPr>
              <a:defRPr/>
            </a:pPr>
            <a:fld id="{BF2CC197-E405-4326-9B02-456740534D21}" type="slidenum">
              <a:rPr lang="hr-HR"/>
              <a:pPr>
                <a:defRPr/>
              </a:pPr>
              <a:t>‹#›</a:t>
            </a:fld>
            <a:endParaRPr lang="hr-H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1066800" y="2000240"/>
            <a:ext cx="7543800" cy="4095760"/>
          </a:xfrm>
        </p:spPr>
        <p:txBody>
          <a:bodyPr/>
          <a:lstStyle>
            <a:lvl1pPr marL="342900" indent="-342900">
              <a:buClr>
                <a:srgbClr val="A50021"/>
              </a:buClr>
              <a:buSzPct val="80000"/>
              <a:buFontTx/>
              <a:buBlip>
                <a:blip r:embed="rId2"/>
              </a:buBlip>
              <a:defRPr/>
            </a:lvl1pPr>
          </a:lstStyle>
          <a:p>
            <a:pPr lvl="0"/>
            <a:r>
              <a:rPr lang="en-US" noProof="0" dirty="0" smtClean="0"/>
              <a:t>Click icon to add chart</a:t>
            </a:r>
            <a:endParaRPr lang="hr-HR" noProof="0" dirty="0"/>
          </a:p>
        </p:txBody>
      </p:sp>
      <p:sp>
        <p:nvSpPr>
          <p:cNvPr id="12" name="Content Placeholder 2"/>
          <p:cNvSpPr>
            <a:spLocks noGrp="1"/>
          </p:cNvSpPr>
          <p:nvPr>
            <p:ph idx="13"/>
          </p:nvPr>
        </p:nvSpPr>
        <p:spPr>
          <a:xfrm>
            <a:off x="1071538" y="785794"/>
            <a:ext cx="7543800" cy="857256"/>
          </a:xfrm>
        </p:spPr>
        <p:txBody>
          <a:bodyPr anchor="ctr"/>
          <a:lstStyle>
            <a:lvl1pPr marL="342900" indent="-342900" algn="l" rtl="0" eaLnBrk="1" fontAlgn="base" hangingPunct="1">
              <a:spcBef>
                <a:spcPct val="0"/>
              </a:spcBef>
              <a:spcAft>
                <a:spcPct val="0"/>
              </a:spcAft>
              <a:buClr>
                <a:srgbClr val="A50021"/>
              </a:buClr>
              <a:buSzPct val="80000"/>
              <a:buFont typeface="Arial" pitchFamily="34" charset="0"/>
              <a:buNone/>
              <a:defRPr lang="hr-HR" sz="2800" b="0" dirty="0" smtClean="0">
                <a:solidFill>
                  <a:srgbClr val="D1000E"/>
                </a:solidFill>
                <a:effectLst>
                  <a:outerShdw blurRad="38100" dist="38100" dir="2700000" algn="tl">
                    <a:srgbClr val="000000"/>
                  </a:outerShdw>
                </a:effectLst>
                <a:latin typeface="Lucida Console" pitchFamily="49" charset="0"/>
                <a:ea typeface="+mj-ea"/>
                <a:cs typeface="+mj-cs"/>
              </a:defRPr>
            </a:lvl1pPr>
            <a:lvl2pPr>
              <a:buSzPct val="60000"/>
              <a:buFontTx/>
              <a:buBlip>
                <a:blip r:embed="rId2"/>
              </a:buBlip>
              <a:defRPr sz="2400"/>
            </a:lvl2pPr>
            <a:lvl3pPr>
              <a:buFontTx/>
              <a:buBlip>
                <a:blip r:embed="rId2"/>
              </a:buBlip>
              <a:defRPr sz="2000" baseline="0"/>
            </a:lvl3pPr>
            <a:lvl4pPr>
              <a:buFontTx/>
              <a:buBlip>
                <a:blip r:embed="rId2"/>
              </a:buBlip>
              <a:defRPr sz="1800" baseline="0"/>
            </a:lvl4pPr>
            <a:lvl5pPr>
              <a:defRPr/>
            </a:lvl5pPr>
          </a:lstStyle>
          <a:p>
            <a:pPr lvl="0"/>
            <a:r>
              <a:rPr lang="en-US" smtClean="0"/>
              <a:t>Click to edit Master text styles</a:t>
            </a:r>
          </a:p>
        </p:txBody>
      </p:sp>
      <p:sp>
        <p:nvSpPr>
          <p:cNvPr id="4" name="Rectangle 17"/>
          <p:cNvSpPr>
            <a:spLocks noGrp="1" noChangeArrowheads="1"/>
          </p:cNvSpPr>
          <p:nvPr>
            <p:ph type="dt" sz="half" idx="14"/>
          </p:nvPr>
        </p:nvSpPr>
        <p:spPr>
          <a:ln/>
        </p:spPr>
        <p:txBody>
          <a:bodyPr/>
          <a:lstStyle>
            <a:lvl1pPr>
              <a:defRPr/>
            </a:lvl1pPr>
          </a:lstStyle>
          <a:p>
            <a:pPr>
              <a:defRPr/>
            </a:pPr>
            <a:fld id="{0F71C4FC-B2CE-4EEA-8FC3-4CE774945CD0}" type="datetime1">
              <a:rPr lang="hr-HR" smtClean="0"/>
              <a:pPr>
                <a:defRPr/>
              </a:pPr>
              <a:t>30.3.2016.</a:t>
            </a:fld>
            <a:endParaRPr lang="hr-HR" dirty="0"/>
          </a:p>
        </p:txBody>
      </p:sp>
      <p:sp>
        <p:nvSpPr>
          <p:cNvPr id="5" name="Rectangle 18"/>
          <p:cNvSpPr>
            <a:spLocks noGrp="1" noChangeArrowheads="1"/>
          </p:cNvSpPr>
          <p:nvPr>
            <p:ph type="ftr" sz="quarter" idx="15"/>
          </p:nvPr>
        </p:nvSpPr>
        <p:spPr>
          <a:ln/>
        </p:spPr>
        <p:txBody>
          <a:bodyPr/>
          <a:lstStyle>
            <a:lvl1pPr>
              <a:defRPr/>
            </a:lvl1pPr>
          </a:lstStyle>
          <a:p>
            <a:pPr>
              <a:defRPr/>
            </a:pPr>
            <a:endParaRPr lang="hr-HR"/>
          </a:p>
        </p:txBody>
      </p:sp>
      <p:sp>
        <p:nvSpPr>
          <p:cNvPr id="6" name="Rectangle 19"/>
          <p:cNvSpPr>
            <a:spLocks noGrp="1" noChangeArrowheads="1"/>
          </p:cNvSpPr>
          <p:nvPr>
            <p:ph type="sldNum" sz="quarter" idx="16"/>
          </p:nvPr>
        </p:nvSpPr>
        <p:spPr>
          <a:ln/>
        </p:spPr>
        <p:txBody>
          <a:bodyPr/>
          <a:lstStyle>
            <a:lvl1pPr>
              <a:defRPr/>
            </a:lvl1pPr>
          </a:lstStyle>
          <a:p>
            <a:pPr>
              <a:defRPr/>
            </a:pPr>
            <a:fld id="{A6A6AB06-8143-4993-89C2-B40080E5D11E}" type="slidenum">
              <a:rPr lang="hr-HR"/>
              <a:pPr>
                <a:defRPr/>
              </a:pPr>
              <a:t>‹#›</a:t>
            </a:fld>
            <a:endParaRPr lang="hr-H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6350"/>
            <a:ext cx="9144000" cy="6851650"/>
            <a:chOff x="0" y="4"/>
            <a:chExt cx="5760" cy="4316"/>
          </a:xfrm>
        </p:grpSpPr>
        <p:sp>
          <p:nvSpPr>
            <p:cNvPr id="4099" name="Freeform 3"/>
            <p:cNvSpPr>
              <a:spLocks/>
            </p:cNvSpPr>
            <p:nvPr/>
          </p:nvSpPr>
          <p:spPr bwMode="hidden">
            <a:xfrm>
              <a:off x="560"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4100" name="Freeform 4"/>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grpSp>
          <p:nvGrpSpPr>
            <p:cNvPr id="1043" name="Group 5"/>
            <p:cNvGrpSpPr>
              <a:grpSpLocks/>
            </p:cNvGrpSpPr>
            <p:nvPr userDrawn="1"/>
          </p:nvGrpSpPr>
          <p:grpSpPr bwMode="auto">
            <a:xfrm>
              <a:off x="0" y="4"/>
              <a:ext cx="5758" cy="4316"/>
              <a:chOff x="0" y="4"/>
              <a:chExt cx="5758" cy="4316"/>
            </a:xfrm>
          </p:grpSpPr>
          <p:sp>
            <p:nvSpPr>
              <p:cNvPr id="4102" name="Freeform 6"/>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4103" name="Freeform 7"/>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4104" name="Freeform 8"/>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4105" name="Freeform 9"/>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4106" name="Freeform 10"/>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4107"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4108" name="Freeform 12"/>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4109" name="Freeform 13"/>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sp>
            <p:nvSpPr>
              <p:cNvPr id="4110"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spcBef>
                    <a:spcPct val="20000"/>
                  </a:spcBef>
                  <a:buClr>
                    <a:schemeClr val="bg2"/>
                  </a:buClr>
                  <a:buSzPct val="75000"/>
                  <a:buFont typeface="Wingdings" pitchFamily="2" charset="2"/>
                  <a:buChar char="n"/>
                  <a:defRPr/>
                </a:pPr>
                <a:endParaRPr lang="hr-HR"/>
              </a:p>
            </p:txBody>
          </p:sp>
        </p:grpSp>
      </p:grpSp>
      <p:sp>
        <p:nvSpPr>
          <p:cNvPr id="4112"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r>
              <a:rPr lang="hr-HR" dirty="0" err="1" smtClean="0"/>
              <a:t>Ariel</a:t>
            </a:r>
            <a:r>
              <a:rPr lang="hr-HR" dirty="0" smtClean="0"/>
              <a:t> 28</a:t>
            </a:r>
          </a:p>
          <a:p>
            <a:pPr lvl="1"/>
            <a:r>
              <a:rPr lang="hr-HR" dirty="0" err="1" smtClean="0"/>
              <a:t>Ariel</a:t>
            </a:r>
            <a:r>
              <a:rPr lang="hr-HR" dirty="0" smtClean="0"/>
              <a:t> 24</a:t>
            </a:r>
          </a:p>
          <a:p>
            <a:pPr lvl="2"/>
            <a:r>
              <a:rPr lang="hr-HR" dirty="0" err="1" smtClean="0"/>
              <a:t>Ariel</a:t>
            </a:r>
            <a:r>
              <a:rPr lang="hr-HR" dirty="0" smtClean="0"/>
              <a:t> 20</a:t>
            </a:r>
          </a:p>
          <a:p>
            <a:pPr lvl="3"/>
            <a:r>
              <a:rPr lang="hr-HR" dirty="0" err="1" smtClean="0"/>
              <a:t>Ariel</a:t>
            </a:r>
            <a:r>
              <a:rPr lang="hr-HR" dirty="0" smtClean="0"/>
              <a:t> 18</a:t>
            </a:r>
          </a:p>
        </p:txBody>
      </p:sp>
      <p:sp>
        <p:nvSpPr>
          <p:cNvPr id="4113"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ClrTx/>
              <a:buSzTx/>
              <a:buFontTx/>
              <a:buNone/>
              <a:defRPr sz="1000">
                <a:solidFill>
                  <a:schemeClr val="tx1"/>
                </a:solidFill>
                <a:effectLst>
                  <a:outerShdw blurRad="38100" dist="38100" dir="2700000" algn="tl">
                    <a:srgbClr val="FFFFFF"/>
                  </a:outerShdw>
                </a:effectLst>
                <a:latin typeface="+mn-lt"/>
              </a:defRPr>
            </a:lvl1pPr>
          </a:lstStyle>
          <a:p>
            <a:pPr>
              <a:defRPr/>
            </a:pPr>
            <a:fld id="{6791F730-3C22-400B-BDC9-E4CD45C434AB}" type="datetime1">
              <a:rPr lang="hr-HR" smtClean="0"/>
              <a:pPr>
                <a:defRPr/>
              </a:pPr>
              <a:t>30.3.2016.</a:t>
            </a:fld>
            <a:endParaRPr lang="hr-HR" dirty="0"/>
          </a:p>
        </p:txBody>
      </p:sp>
      <p:sp>
        <p:nvSpPr>
          <p:cNvPr id="4114"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SzTx/>
              <a:buFontTx/>
              <a:buNone/>
              <a:defRPr sz="1000">
                <a:solidFill>
                  <a:schemeClr val="tx1"/>
                </a:solidFill>
                <a:effectLst>
                  <a:outerShdw blurRad="38100" dist="38100" dir="2700000" algn="tl">
                    <a:srgbClr val="FFFFFF"/>
                  </a:outerShdw>
                </a:effectLst>
                <a:latin typeface="+mn-lt"/>
              </a:defRPr>
            </a:lvl1pPr>
          </a:lstStyle>
          <a:p>
            <a:pPr>
              <a:defRPr/>
            </a:pPr>
            <a:endParaRPr lang="hr-HR"/>
          </a:p>
        </p:txBody>
      </p:sp>
      <p:sp>
        <p:nvSpPr>
          <p:cNvPr id="4115"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SzTx/>
              <a:buFontTx/>
              <a:buNone/>
              <a:defRPr sz="1000">
                <a:solidFill>
                  <a:schemeClr val="tx1"/>
                </a:solidFill>
                <a:effectLst>
                  <a:outerShdw blurRad="38100" dist="38100" dir="2700000" algn="tl">
                    <a:srgbClr val="FFFFFF"/>
                  </a:outerShdw>
                </a:effectLst>
                <a:latin typeface="+mn-lt"/>
              </a:defRPr>
            </a:lvl1pPr>
          </a:lstStyle>
          <a:p>
            <a:pPr>
              <a:defRPr/>
            </a:pPr>
            <a:fld id="{04B5730F-A3D8-48E1-9CA2-17CDC423DDB2}" type="slidenum">
              <a:rPr lang="hr-HR"/>
              <a:pPr>
                <a:defRPr/>
              </a:pPr>
              <a:t>‹#›</a:t>
            </a:fld>
            <a:endParaRPr lang="hr-HR"/>
          </a:p>
        </p:txBody>
      </p:sp>
      <p:grpSp>
        <p:nvGrpSpPr>
          <p:cNvPr id="1031" name="Group 4"/>
          <p:cNvGrpSpPr>
            <a:grpSpLocks/>
          </p:cNvGrpSpPr>
          <p:nvPr userDrawn="1"/>
        </p:nvGrpSpPr>
        <p:grpSpPr bwMode="auto">
          <a:xfrm>
            <a:off x="-26988" y="0"/>
            <a:ext cx="9170988" cy="647700"/>
            <a:chOff x="-16" y="-2"/>
            <a:chExt cx="5777" cy="408"/>
          </a:xfrm>
        </p:grpSpPr>
        <p:grpSp>
          <p:nvGrpSpPr>
            <p:cNvPr id="1033" name="Group 5"/>
            <p:cNvGrpSpPr>
              <a:grpSpLocks/>
            </p:cNvGrpSpPr>
            <p:nvPr/>
          </p:nvGrpSpPr>
          <p:grpSpPr bwMode="auto">
            <a:xfrm>
              <a:off x="-16" y="0"/>
              <a:ext cx="5777" cy="406"/>
              <a:chOff x="1417" y="9585"/>
              <a:chExt cx="8769" cy="1055"/>
            </a:xfrm>
          </p:grpSpPr>
          <p:grpSp>
            <p:nvGrpSpPr>
              <p:cNvPr id="1035" name="Group 6"/>
              <p:cNvGrpSpPr>
                <a:grpSpLocks/>
              </p:cNvGrpSpPr>
              <p:nvPr/>
            </p:nvGrpSpPr>
            <p:grpSpPr bwMode="auto">
              <a:xfrm>
                <a:off x="1447" y="9585"/>
                <a:ext cx="8739" cy="1055"/>
                <a:chOff x="1428" y="5045"/>
                <a:chExt cx="8739" cy="1055"/>
              </a:xfrm>
            </p:grpSpPr>
            <p:sp>
              <p:nvSpPr>
                <p:cNvPr id="26" name="Rectangle 7"/>
                <p:cNvSpPr>
                  <a:spLocks noChangeArrowheads="1"/>
                </p:cNvSpPr>
                <p:nvPr/>
              </p:nvSpPr>
              <p:spPr bwMode="auto">
                <a:xfrm>
                  <a:off x="1428" y="5045"/>
                  <a:ext cx="8734" cy="340"/>
                </a:xfrm>
                <a:prstGeom prst="rect">
                  <a:avLst/>
                </a:prstGeom>
                <a:solidFill>
                  <a:srgbClr val="7C7F87"/>
                </a:solidFill>
                <a:ln w="9525">
                  <a:solidFill>
                    <a:srgbClr val="7C7F87"/>
                  </a:solidFill>
                  <a:miter lim="800000"/>
                  <a:headEnd/>
                  <a:tailEnd/>
                </a:ln>
              </p:spPr>
              <p:txBody>
                <a:bodyPr/>
                <a:lstStyle/>
                <a:p>
                  <a:pPr>
                    <a:spcBef>
                      <a:spcPct val="20000"/>
                    </a:spcBef>
                    <a:buClr>
                      <a:schemeClr val="bg2"/>
                    </a:buClr>
                    <a:buSzPct val="75000"/>
                    <a:buFont typeface="Wingdings" pitchFamily="2" charset="2"/>
                    <a:buChar char="n"/>
                    <a:defRPr/>
                  </a:pPr>
                  <a:endParaRPr lang="hr-HR"/>
                </a:p>
              </p:txBody>
            </p:sp>
            <p:sp>
              <p:nvSpPr>
                <p:cNvPr id="27" name="Rectangle 8"/>
                <p:cNvSpPr>
                  <a:spLocks noChangeArrowheads="1"/>
                </p:cNvSpPr>
                <p:nvPr/>
              </p:nvSpPr>
              <p:spPr bwMode="auto">
                <a:xfrm>
                  <a:off x="1431" y="5406"/>
                  <a:ext cx="8736" cy="340"/>
                </a:xfrm>
                <a:prstGeom prst="rect">
                  <a:avLst/>
                </a:prstGeom>
                <a:solidFill>
                  <a:srgbClr val="D1000E"/>
                </a:solidFill>
                <a:ln w="9525">
                  <a:solidFill>
                    <a:srgbClr val="D1000E"/>
                  </a:solidFill>
                  <a:miter lim="800000"/>
                  <a:headEnd/>
                  <a:tailEnd/>
                </a:ln>
              </p:spPr>
              <p:txBody>
                <a:bodyPr/>
                <a:lstStyle/>
                <a:p>
                  <a:pPr>
                    <a:spcBef>
                      <a:spcPct val="20000"/>
                    </a:spcBef>
                    <a:buClr>
                      <a:schemeClr val="bg2"/>
                    </a:buClr>
                    <a:buSzPct val="75000"/>
                    <a:buFont typeface="Wingdings" pitchFamily="2" charset="2"/>
                    <a:buChar char="n"/>
                    <a:defRPr/>
                  </a:pPr>
                  <a:endParaRPr lang="hr-HR"/>
                </a:p>
              </p:txBody>
            </p:sp>
            <p:sp>
              <p:nvSpPr>
                <p:cNvPr id="28" name="Rectangle 9"/>
                <p:cNvSpPr>
                  <a:spLocks noChangeArrowheads="1"/>
                </p:cNvSpPr>
                <p:nvPr/>
              </p:nvSpPr>
              <p:spPr bwMode="auto">
                <a:xfrm>
                  <a:off x="1428" y="5760"/>
                  <a:ext cx="8734" cy="340"/>
                </a:xfrm>
                <a:prstGeom prst="rect">
                  <a:avLst/>
                </a:prstGeom>
                <a:solidFill>
                  <a:srgbClr val="BCBCBC"/>
                </a:solidFill>
                <a:ln w="9525">
                  <a:solidFill>
                    <a:srgbClr val="BCBCBC"/>
                  </a:solidFill>
                  <a:miter lim="800000"/>
                  <a:headEnd/>
                  <a:tailEnd/>
                </a:ln>
              </p:spPr>
              <p:txBody>
                <a:bodyPr/>
                <a:lstStyle/>
                <a:p>
                  <a:pPr>
                    <a:spcBef>
                      <a:spcPct val="20000"/>
                    </a:spcBef>
                    <a:buClr>
                      <a:schemeClr val="bg2"/>
                    </a:buClr>
                    <a:buSzPct val="75000"/>
                    <a:buFont typeface="Wingdings" pitchFamily="2" charset="2"/>
                    <a:buChar char="n"/>
                    <a:defRPr/>
                  </a:pPr>
                  <a:endParaRPr lang="hr-HR"/>
                </a:p>
              </p:txBody>
            </p:sp>
          </p:grpSp>
          <p:sp>
            <p:nvSpPr>
              <p:cNvPr id="24" name="Line 10"/>
              <p:cNvSpPr>
                <a:spLocks noChangeShapeType="1"/>
              </p:cNvSpPr>
              <p:nvPr/>
            </p:nvSpPr>
            <p:spPr bwMode="auto">
              <a:xfrm>
                <a:off x="1417" y="9941"/>
                <a:ext cx="8758" cy="0"/>
              </a:xfrm>
              <a:prstGeom prst="line">
                <a:avLst/>
              </a:prstGeom>
              <a:noFill/>
              <a:ln w="25400">
                <a:solidFill>
                  <a:srgbClr val="FFFFFF"/>
                </a:solidFill>
                <a:round/>
                <a:headEnd/>
                <a:tailEnd/>
              </a:ln>
            </p:spPr>
            <p:txBody>
              <a:bodyPr/>
              <a:lstStyle/>
              <a:p>
                <a:pPr>
                  <a:spcBef>
                    <a:spcPct val="20000"/>
                  </a:spcBef>
                  <a:buClr>
                    <a:schemeClr val="bg2"/>
                  </a:buClr>
                  <a:buSzPct val="75000"/>
                  <a:buFont typeface="Wingdings" pitchFamily="2" charset="2"/>
                  <a:buChar char="n"/>
                  <a:defRPr/>
                </a:pPr>
                <a:endParaRPr lang="hr-HR" dirty="0"/>
              </a:p>
            </p:txBody>
          </p:sp>
          <p:sp>
            <p:nvSpPr>
              <p:cNvPr id="25" name="Line 11"/>
              <p:cNvSpPr>
                <a:spLocks noChangeShapeType="1"/>
              </p:cNvSpPr>
              <p:nvPr/>
            </p:nvSpPr>
            <p:spPr bwMode="auto">
              <a:xfrm>
                <a:off x="1425" y="10284"/>
                <a:ext cx="8760" cy="0"/>
              </a:xfrm>
              <a:prstGeom prst="line">
                <a:avLst/>
              </a:prstGeom>
              <a:noFill/>
              <a:ln w="25400">
                <a:solidFill>
                  <a:srgbClr val="FFFFFF"/>
                </a:solidFill>
                <a:round/>
                <a:headEnd/>
                <a:tailEnd/>
              </a:ln>
            </p:spPr>
            <p:txBody>
              <a:bodyPr/>
              <a:lstStyle/>
              <a:p>
                <a:pPr>
                  <a:spcBef>
                    <a:spcPct val="20000"/>
                  </a:spcBef>
                  <a:buClr>
                    <a:schemeClr val="bg2"/>
                  </a:buClr>
                  <a:buSzPct val="75000"/>
                  <a:buFont typeface="Wingdings" pitchFamily="2" charset="2"/>
                  <a:buChar char="n"/>
                  <a:defRPr/>
                </a:pPr>
                <a:endParaRPr lang="hr-HR"/>
              </a:p>
            </p:txBody>
          </p:sp>
        </p:grpSp>
        <p:pic>
          <p:nvPicPr>
            <p:cNvPr id="1034" name="Picture 1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41" y="-2"/>
              <a:ext cx="539" cy="408"/>
            </a:xfrm>
            <a:prstGeom prst="rect">
              <a:avLst/>
            </a:prstGeom>
            <a:noFill/>
            <a:ln w="9525">
              <a:noFill/>
              <a:miter lim="800000"/>
              <a:headEnd/>
              <a:tailEnd/>
            </a:ln>
          </p:spPr>
        </p:pic>
      </p:grpSp>
      <p:sp>
        <p:nvSpPr>
          <p:cNvPr id="29" name="TextBox 28"/>
          <p:cNvSpPr txBox="1"/>
          <p:nvPr userDrawn="1"/>
        </p:nvSpPr>
        <p:spPr>
          <a:xfrm>
            <a:off x="1285875" y="130175"/>
            <a:ext cx="6572250" cy="369888"/>
          </a:xfrm>
          <a:prstGeom prst="rect">
            <a:avLst/>
          </a:prstGeom>
          <a:noFill/>
        </p:spPr>
        <p:txBody>
          <a:bodyPr>
            <a:spAutoFit/>
          </a:bodyPr>
          <a:lstStyle/>
          <a:p>
            <a:pPr>
              <a:spcBef>
                <a:spcPct val="20000"/>
              </a:spcBef>
              <a:buClr>
                <a:schemeClr val="bg2"/>
              </a:buClr>
              <a:buSzPct val="75000"/>
              <a:buFont typeface="Wingdings" pitchFamily="2" charset="2"/>
              <a:buNone/>
              <a:defRPr/>
            </a:pPr>
            <a:r>
              <a:rPr lang="hr-HR" sz="1800" b="1" dirty="0">
                <a:solidFill>
                  <a:schemeClr val="bg2"/>
                </a:solidFill>
                <a:effectLst>
                  <a:outerShdw blurRad="38100" dist="38100" dir="2700000" algn="tl">
                    <a:srgbClr val="000000">
                      <a:alpha val="43137"/>
                    </a:srgbClr>
                  </a:outerShdw>
                </a:effectLst>
                <a:latin typeface="Courier New" pitchFamily="49" charset="0"/>
                <a:cs typeface="Courier New" pitchFamily="49" charset="0"/>
              </a:rPr>
              <a:t>Hrvatski zavod za zapošljavanje</a:t>
            </a:r>
          </a:p>
        </p:txBody>
      </p:sp>
    </p:spTree>
  </p:cSld>
  <p:clrMap bg1="lt1" tx1="dk1" bg2="lt2" tx2="dk2" accent1="accent1" accent2="accent2" accent3="accent3" accent4="accent4" accent5="accent5" accent6="accent6" hlink="hlink" folHlink="folHlink"/>
  <p:sldLayoutIdLst>
    <p:sldLayoutId id="2147483741" r:id="rId1"/>
    <p:sldLayoutId id="2147483738" r:id="rId2"/>
    <p:sldLayoutId id="2147483739" r:id="rId3"/>
    <p:sldLayoutId id="2147483740" r:id="rId4"/>
  </p:sldLayoutIdLst>
  <p:hf hdr="0" ftr="0" dt="0"/>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rgbClr val="A50021"/>
        </a:buClr>
        <a:buSzPct val="80000"/>
        <a:buBlip>
          <a:blip r:embed="rId7"/>
        </a:buBlip>
        <a:defRPr sz="2800">
          <a:solidFill>
            <a:schemeClr val="tx1"/>
          </a:solidFill>
          <a:effectLst>
            <a:outerShdw blurRad="38100" dist="38100" dir="2700000" algn="tl">
              <a:srgbClr val="FFFFFF"/>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0000"/>
        <a:buBlip>
          <a:blip r:embed="rId7"/>
        </a:buBlip>
        <a:defRPr sz="2400">
          <a:solidFill>
            <a:schemeClr val="tx1"/>
          </a:solidFill>
          <a:effectLst>
            <a:outerShdw blurRad="38100" dist="38100" dir="2700000" algn="tl">
              <a:srgbClr val="FFFFFF"/>
            </a:outerShdw>
          </a:effectLst>
          <a:latin typeface="+mn-lt"/>
        </a:defRPr>
      </a:lvl2pPr>
      <a:lvl3pPr marL="1143000" indent="-228600" algn="l" rtl="0" eaLnBrk="0" fontAlgn="base" hangingPunct="0">
        <a:spcBef>
          <a:spcPct val="20000"/>
        </a:spcBef>
        <a:spcAft>
          <a:spcPct val="0"/>
        </a:spcAft>
        <a:buClr>
          <a:schemeClr val="hlink"/>
        </a:buClr>
        <a:buSzPct val="40000"/>
        <a:buFont typeface="Wingdings" pitchFamily="2" charset="2"/>
        <a:buChar char="n"/>
        <a:defRPr sz="2000">
          <a:solidFill>
            <a:schemeClr val="tx1"/>
          </a:solidFill>
          <a:effectLst>
            <a:outerShdw blurRad="38100" dist="38100" dir="2700000" algn="tl">
              <a:srgbClr val="FFFFFF"/>
            </a:outerShdw>
          </a:effectLst>
          <a:latin typeface="+mn-lt"/>
        </a:defRPr>
      </a:lvl3pPr>
      <a:lvl4pPr marL="1600200" indent="-228600" algn="l" rtl="0" eaLnBrk="0" fontAlgn="base" hangingPunct="0">
        <a:spcBef>
          <a:spcPct val="20000"/>
        </a:spcBef>
        <a:spcAft>
          <a:spcPct val="0"/>
        </a:spcAft>
        <a:buClr>
          <a:schemeClr val="tx1"/>
        </a:buClr>
        <a:buSzPct val="25000"/>
        <a:buBlip>
          <a:blip r:embed="rId7"/>
        </a:buBlip>
        <a:defRPr>
          <a:solidFill>
            <a:schemeClr val="tx1"/>
          </a:solidFill>
          <a:effectLst>
            <a:outerShdw blurRad="38100" dist="38100" dir="2700000" algn="tl">
              <a:srgbClr val="FFFFFF"/>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FFFFFF"/>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FFFFFF"/>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FFFFFF"/>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FFFFFF"/>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FFFFFF"/>
            </a:outerShdw>
          </a:effectLst>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www.cisok.hr/" TargetMode="External"/><Relationship Id="rId2" Type="http://schemas.openxmlformats.org/officeDocument/2006/relationships/hyperlink" Target="http://www.hzz.hr/" TargetMode="Externa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e-usmjeravanje.hr/" TargetMode="External"/><Relationship Id="rId2" Type="http://schemas.openxmlformats.org/officeDocument/2006/relationships/hyperlink" Target="http://www.cisok.hr/"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9" name="Rectangle 41"/>
          <p:cNvSpPr>
            <a:spLocks noChangeArrowheads="1"/>
          </p:cNvSpPr>
          <p:nvPr/>
        </p:nvSpPr>
        <p:spPr bwMode="auto">
          <a:xfrm>
            <a:off x="804863" y="2133600"/>
            <a:ext cx="7981950" cy="4327338"/>
          </a:xfrm>
          <a:prstGeom prst="rect">
            <a:avLst/>
          </a:prstGeom>
          <a:noFill/>
          <a:ln w="9525">
            <a:noFill/>
            <a:miter lim="800000"/>
            <a:headEnd/>
            <a:tailEnd/>
          </a:ln>
          <a:effectLst/>
        </p:spPr>
        <p:txBody>
          <a:bodyPr wrap="square">
            <a:spAutoFit/>
          </a:bodyPr>
          <a:lstStyle/>
          <a:p>
            <a:pPr algn="ctr">
              <a:spcBef>
                <a:spcPct val="20000"/>
              </a:spcBef>
              <a:buClr>
                <a:schemeClr val="bg2"/>
              </a:buClr>
              <a:buSzPct val="75000"/>
              <a:buFont typeface="Wingdings" pitchFamily="2" charset="2"/>
              <a:buNone/>
              <a:defRPr/>
            </a:pPr>
            <a:r>
              <a:rPr lang="hr-HR" b="1" dirty="0">
                <a:solidFill>
                  <a:schemeClr val="hlink"/>
                </a:solidFill>
                <a:latin typeface="+mj-lt"/>
              </a:rPr>
              <a:t>Usluge </a:t>
            </a:r>
            <a:r>
              <a:rPr lang="hr-HR" b="1" dirty="0" smtClean="0">
                <a:solidFill>
                  <a:schemeClr val="hlink"/>
                </a:solidFill>
                <a:latin typeface="+mj-lt"/>
              </a:rPr>
              <a:t>profesionalnog usmjeravanja Hrvatskog </a:t>
            </a:r>
            <a:r>
              <a:rPr lang="hr-HR" b="1" dirty="0">
                <a:solidFill>
                  <a:schemeClr val="hlink"/>
                </a:solidFill>
                <a:latin typeface="+mj-lt"/>
              </a:rPr>
              <a:t>zavoda za zapošljavanje i Centara za informiranje i savjetovanje o karijeri</a:t>
            </a:r>
          </a:p>
          <a:p>
            <a:pPr algn="ctr">
              <a:spcBef>
                <a:spcPct val="20000"/>
              </a:spcBef>
              <a:buClr>
                <a:schemeClr val="bg2"/>
              </a:buClr>
              <a:buSzPct val="75000"/>
              <a:buFont typeface="Wingdings" pitchFamily="2" charset="2"/>
              <a:buNone/>
              <a:defRPr/>
            </a:pPr>
            <a:r>
              <a:rPr lang="hr-HR" b="1" dirty="0" smtClean="0">
                <a:solidFill>
                  <a:schemeClr val="hlink"/>
                </a:solidFill>
              </a:rPr>
              <a:t>		</a:t>
            </a:r>
          </a:p>
          <a:p>
            <a:pPr algn="ctr">
              <a:spcBef>
                <a:spcPct val="20000"/>
              </a:spcBef>
              <a:buClr>
                <a:schemeClr val="bg2"/>
              </a:buClr>
              <a:buSzPct val="75000"/>
              <a:buFont typeface="Wingdings" pitchFamily="2" charset="2"/>
              <a:buNone/>
              <a:defRPr/>
            </a:pPr>
            <a:endParaRPr lang="hr-HR" b="1" dirty="0">
              <a:solidFill>
                <a:schemeClr val="hlink"/>
              </a:solidFill>
            </a:endParaRPr>
          </a:p>
          <a:p>
            <a:pPr algn="ctr">
              <a:spcBef>
                <a:spcPct val="20000"/>
              </a:spcBef>
              <a:buClr>
                <a:schemeClr val="bg2"/>
              </a:buClr>
              <a:buSzPct val="75000"/>
              <a:buFont typeface="Wingdings" pitchFamily="2" charset="2"/>
              <a:buNone/>
              <a:defRPr/>
            </a:pPr>
            <a:r>
              <a:rPr lang="hr-HR" b="1" dirty="0" smtClean="0">
                <a:solidFill>
                  <a:schemeClr val="hlink"/>
                </a:solidFill>
              </a:rPr>
              <a:t>		</a:t>
            </a:r>
            <a:endParaRPr lang="hr-HR" sz="3200" b="1" dirty="0" smtClean="0">
              <a:solidFill>
                <a:schemeClr val="hlink"/>
              </a:solidFill>
              <a:effectLst>
                <a:outerShdw blurRad="38100" dist="38100" dir="2700000" algn="tl">
                  <a:srgbClr val="000000"/>
                </a:outerShdw>
              </a:effectLst>
            </a:endParaRPr>
          </a:p>
          <a:p>
            <a:pPr algn="ctr">
              <a:spcBef>
                <a:spcPct val="20000"/>
              </a:spcBef>
              <a:buClr>
                <a:schemeClr val="bg2"/>
              </a:buClr>
              <a:buSzPct val="75000"/>
              <a:buFont typeface="Wingdings" pitchFamily="2" charset="2"/>
              <a:buNone/>
              <a:defRPr/>
            </a:pPr>
            <a:endParaRPr lang="hr-HR" sz="3200" b="1" dirty="0">
              <a:solidFill>
                <a:schemeClr val="hlink"/>
              </a:solidFill>
              <a:effectLst>
                <a:outerShdw blurRad="38100" dist="38100" dir="2700000" algn="tl">
                  <a:srgbClr val="000000"/>
                </a:outerShdw>
              </a:effectLst>
            </a:endParaRPr>
          </a:p>
          <a:p>
            <a:pPr algn="ctr">
              <a:spcBef>
                <a:spcPct val="20000"/>
              </a:spcBef>
              <a:buClr>
                <a:schemeClr val="bg2"/>
              </a:buClr>
              <a:buSzPct val="75000"/>
              <a:buFont typeface="Wingdings" pitchFamily="2" charset="2"/>
              <a:buNone/>
              <a:defRPr/>
            </a:pPr>
            <a:r>
              <a:rPr lang="hr-HR" sz="2000" b="1" dirty="0" smtClean="0">
                <a:solidFill>
                  <a:schemeClr val="hlink"/>
                </a:solidFill>
                <a:effectLst>
                  <a:outerShdw blurRad="38100" dist="38100" dir="2700000" algn="tl">
                    <a:srgbClr val="000000"/>
                  </a:outerShdw>
                </a:effectLst>
                <a:latin typeface="+mj-lt"/>
              </a:rPr>
              <a:t>Zagreb</a:t>
            </a:r>
            <a:r>
              <a:rPr lang="hr-HR" sz="2000" b="1" dirty="0">
                <a:solidFill>
                  <a:schemeClr val="hlink"/>
                </a:solidFill>
                <a:effectLst>
                  <a:outerShdw blurRad="38100" dist="38100" dir="2700000" algn="tl">
                    <a:srgbClr val="000000"/>
                  </a:outerShdw>
                </a:effectLst>
                <a:latin typeface="+mj-lt"/>
              </a:rPr>
              <a:t>, </a:t>
            </a:r>
            <a:r>
              <a:rPr lang="hr-HR" sz="2000" b="1" dirty="0" smtClean="0">
                <a:solidFill>
                  <a:schemeClr val="hlink"/>
                </a:solidFill>
                <a:effectLst>
                  <a:outerShdw blurRad="38100" dist="38100" dir="2700000" algn="tl">
                    <a:srgbClr val="000000"/>
                  </a:outerShdw>
                </a:effectLst>
                <a:latin typeface="+mj-lt"/>
              </a:rPr>
              <a:t>9. ožujka 2016.</a:t>
            </a:r>
            <a:endParaRPr lang="en-GB" sz="2000" b="1" dirty="0">
              <a:solidFill>
                <a:schemeClr val="hlink"/>
              </a:solidFill>
              <a:effectLst>
                <a:outerShdw blurRad="38100" dist="38100" dir="2700000" algn="tl">
                  <a:srgbClr val="000000"/>
                </a:outerShdw>
              </a:effectLst>
              <a:latin typeface="+mj-lt"/>
            </a:endParaRPr>
          </a:p>
        </p:txBody>
      </p:sp>
      <p:pic>
        <p:nvPicPr>
          <p:cNvPr id="4" name="Picture 2" descr="Spomenica_HZZ_naslovna_fro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4005064"/>
            <a:ext cx="3024336" cy="180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3">
            <a:clrChange>
              <a:clrFrom>
                <a:srgbClr val="FFFFFF"/>
              </a:clrFrom>
              <a:clrTo>
                <a:srgbClr val="FFFFFF">
                  <a:alpha val="0"/>
                </a:srgbClr>
              </a:clrTo>
            </a:clrChange>
          </a:blip>
          <a:srcRect r="-3110" b="12451"/>
          <a:stretch>
            <a:fillRect/>
          </a:stretch>
        </p:blipFill>
        <p:spPr bwMode="auto">
          <a:xfrm>
            <a:off x="5797128" y="3863687"/>
            <a:ext cx="1891365" cy="208439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499"/>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066800" y="1772816"/>
            <a:ext cx="7543800" cy="4608512"/>
          </a:xfrm>
        </p:spPr>
        <p:txBody>
          <a:bodyPr/>
          <a:lstStyle/>
          <a:p>
            <a:pPr marL="457200" lvl="1" indent="0" algn="just" eaLnBrk="1" hangingPunct="1">
              <a:spcBef>
                <a:spcPct val="0"/>
              </a:spcBef>
              <a:buClrTx/>
              <a:buSzTx/>
              <a:buNone/>
              <a:defRPr/>
            </a:pPr>
            <a:endParaRPr lang="hr-HR" sz="1600" b="1" kern="1200" dirty="0">
              <a:latin typeface="Arial" pitchFamily="34" charset="0"/>
              <a:ea typeface="+mn-ea"/>
              <a:cs typeface="Arial" pitchFamily="34" charset="0"/>
            </a:endParaRPr>
          </a:p>
          <a:p>
            <a:pPr marL="0" lvl="1" indent="-342900" algn="just" eaLnBrk="1" hangingPunct="1">
              <a:spcBef>
                <a:spcPts val="600"/>
              </a:spcBef>
              <a:buClrTx/>
              <a:buSzTx/>
              <a:buFont typeface="+mj-lt"/>
              <a:buAutoNum type="arabicPeriod"/>
              <a:defRPr/>
            </a:pPr>
            <a:r>
              <a:rPr lang="hr-HR" sz="1400" b="1" kern="1200" dirty="0" smtClean="0">
                <a:effectLst/>
                <a:latin typeface="Arial" pitchFamily="34" charset="0"/>
                <a:ea typeface="+mn-ea"/>
                <a:cs typeface="Arial" pitchFamily="34" charset="0"/>
              </a:rPr>
              <a:t>dopis</a:t>
            </a:r>
            <a:r>
              <a:rPr lang="hr-HR" sz="1400" kern="1200" dirty="0" smtClean="0">
                <a:effectLst/>
                <a:latin typeface="Arial" pitchFamily="34" charset="0"/>
                <a:ea typeface="+mn-ea"/>
                <a:cs typeface="Arial" pitchFamily="34" charset="0"/>
              </a:rPr>
              <a:t> svim </a:t>
            </a:r>
            <a:r>
              <a:rPr lang="hr-HR" sz="1400" kern="1200" dirty="0">
                <a:effectLst/>
                <a:latin typeface="Arial" pitchFamily="34" charset="0"/>
                <a:ea typeface="+mn-ea"/>
                <a:cs typeface="Arial" pitchFamily="34" charset="0"/>
              </a:rPr>
              <a:t>OŠ o načinu suradnje </a:t>
            </a:r>
          </a:p>
          <a:p>
            <a:pPr marL="0" lvl="1" indent="-342900" algn="just" eaLnBrk="1" hangingPunct="1">
              <a:spcBef>
                <a:spcPts val="600"/>
              </a:spcBef>
              <a:buClrTx/>
              <a:buSzTx/>
              <a:buFont typeface="+mj-lt"/>
              <a:buAutoNum type="arabicPeriod"/>
              <a:defRPr/>
            </a:pPr>
            <a:r>
              <a:rPr lang="hr-HR" sz="1400" b="1" kern="1200" dirty="0">
                <a:effectLst/>
                <a:latin typeface="Arial" pitchFamily="34" charset="0"/>
                <a:ea typeface="+mn-ea"/>
                <a:cs typeface="Arial" pitchFamily="34" charset="0"/>
              </a:rPr>
              <a:t>sastanci</a:t>
            </a:r>
            <a:r>
              <a:rPr lang="hr-HR" sz="1400" kern="1200" dirty="0" smtClean="0">
                <a:effectLst/>
                <a:latin typeface="Arial" pitchFamily="34" charset="0"/>
                <a:ea typeface="+mn-ea"/>
                <a:cs typeface="Arial" pitchFamily="34" charset="0"/>
              </a:rPr>
              <a:t> sa </a:t>
            </a:r>
            <a:r>
              <a:rPr lang="hr-HR" sz="1400" kern="1200" dirty="0">
                <a:effectLst/>
                <a:latin typeface="Arial" pitchFamily="34" charset="0"/>
                <a:ea typeface="+mn-ea"/>
                <a:cs typeface="Arial" pitchFamily="34" charset="0"/>
              </a:rPr>
              <a:t>stručnim suradnicima </a:t>
            </a:r>
            <a:r>
              <a:rPr lang="hr-HR" sz="1400" kern="1200" dirty="0" smtClean="0">
                <a:effectLst/>
                <a:latin typeface="Arial" pitchFamily="34" charset="0"/>
                <a:ea typeface="+mn-ea"/>
                <a:cs typeface="Arial" pitchFamily="34" charset="0"/>
              </a:rPr>
              <a:t>OŠ (važnost kompletiranja potrebne dokumentacije)</a:t>
            </a:r>
          </a:p>
          <a:p>
            <a:pPr marL="0" lvl="1" indent="-342900" algn="just" eaLnBrk="1" hangingPunct="1">
              <a:spcBef>
                <a:spcPts val="600"/>
              </a:spcBef>
              <a:buClrTx/>
              <a:buSzTx/>
              <a:buFont typeface="+mj-lt"/>
              <a:buAutoNum type="arabicPeriod"/>
              <a:defRPr/>
            </a:pPr>
            <a:r>
              <a:rPr lang="hr-HR" sz="1400" b="1" kern="1200" dirty="0">
                <a:effectLst/>
                <a:latin typeface="Arial" pitchFamily="34" charset="0"/>
                <a:ea typeface="+mn-ea"/>
                <a:cs typeface="Arial" pitchFamily="34" charset="0"/>
              </a:rPr>
              <a:t>m</a:t>
            </a:r>
            <a:r>
              <a:rPr lang="hr-HR" sz="1400" b="1" kern="1200" dirty="0" smtClean="0">
                <a:effectLst/>
                <a:latin typeface="Arial" pitchFamily="34" charset="0"/>
                <a:ea typeface="+mn-ea"/>
                <a:cs typeface="Arial" pitchFamily="34" charset="0"/>
              </a:rPr>
              <a:t>išljenje školskog liječnika </a:t>
            </a:r>
            <a:r>
              <a:rPr lang="hr-HR" sz="1400" kern="1200" dirty="0" smtClean="0">
                <a:effectLst/>
                <a:latin typeface="Arial" pitchFamily="34" charset="0"/>
                <a:ea typeface="+mn-ea"/>
                <a:cs typeface="Arial" pitchFamily="34" charset="0"/>
              </a:rPr>
              <a:t>(sistematski pregled) </a:t>
            </a:r>
            <a:endParaRPr lang="hr-HR" sz="1400" kern="1200" dirty="0">
              <a:effectLst/>
              <a:latin typeface="Arial" pitchFamily="34" charset="0"/>
              <a:ea typeface="+mn-ea"/>
              <a:cs typeface="Arial" pitchFamily="34" charset="0"/>
            </a:endParaRPr>
          </a:p>
          <a:p>
            <a:pPr marL="0" lvl="1" indent="-342900" algn="just" eaLnBrk="1" hangingPunct="1">
              <a:spcBef>
                <a:spcPts val="600"/>
              </a:spcBef>
              <a:buClrTx/>
              <a:buSzTx/>
              <a:buFont typeface="+mj-lt"/>
              <a:buAutoNum type="arabicPeriod"/>
              <a:defRPr/>
            </a:pPr>
            <a:r>
              <a:rPr lang="hr-HR" sz="1400" b="1" kern="1200" dirty="0">
                <a:effectLst/>
                <a:latin typeface="Arial" pitchFamily="34" charset="0"/>
                <a:ea typeface="+mn-ea"/>
                <a:cs typeface="Arial" pitchFamily="34" charset="0"/>
              </a:rPr>
              <a:t>grupno informiranje učenika: </a:t>
            </a:r>
            <a:r>
              <a:rPr lang="hr-HR" sz="1400" kern="1200" dirty="0">
                <a:effectLst/>
                <a:latin typeface="Arial" pitchFamily="34" charset="0"/>
                <a:ea typeface="+mn-ea"/>
                <a:cs typeface="Arial" pitchFamily="34" charset="0"/>
              </a:rPr>
              <a:t>o obrazovnim programima i mogućnostima</a:t>
            </a:r>
          </a:p>
          <a:p>
            <a:pPr marL="0" lvl="1" indent="-342900" algn="just" eaLnBrk="1" hangingPunct="1">
              <a:spcBef>
                <a:spcPts val="600"/>
              </a:spcBef>
              <a:buClrTx/>
              <a:buSzTx/>
              <a:buFont typeface="+mj-lt"/>
              <a:buAutoNum type="arabicPeriod"/>
              <a:defRPr/>
            </a:pPr>
            <a:r>
              <a:rPr lang="hr-HR" sz="1400" b="1" kern="1200" dirty="0">
                <a:effectLst/>
                <a:latin typeface="Arial" pitchFamily="34" charset="0"/>
                <a:ea typeface="+mn-ea"/>
                <a:cs typeface="Arial" pitchFamily="34" charset="0"/>
              </a:rPr>
              <a:t>psihologijsko testiranje: </a:t>
            </a:r>
            <a:r>
              <a:rPr lang="hr-HR" sz="1400" kern="1200" dirty="0">
                <a:effectLst/>
                <a:latin typeface="Arial" pitchFamily="34" charset="0"/>
                <a:ea typeface="+mn-ea"/>
                <a:cs typeface="Arial" pitchFamily="34" charset="0"/>
              </a:rPr>
              <a:t>procjena općih i specifičnih sposobnosti</a:t>
            </a:r>
          </a:p>
          <a:p>
            <a:pPr marL="0" lvl="1" indent="-342900" algn="just" eaLnBrk="1" hangingPunct="1">
              <a:spcBef>
                <a:spcPts val="600"/>
              </a:spcBef>
              <a:buClrTx/>
              <a:buSzTx/>
              <a:buFont typeface="+mj-lt"/>
              <a:buAutoNum type="arabicPeriod"/>
              <a:defRPr/>
            </a:pPr>
            <a:r>
              <a:rPr lang="hr-HR" sz="1400" b="1" kern="1200" dirty="0" smtClean="0">
                <a:effectLst/>
                <a:latin typeface="Arial" pitchFamily="34" charset="0"/>
                <a:ea typeface="+mn-ea"/>
                <a:cs typeface="Arial" pitchFamily="34" charset="0"/>
              </a:rPr>
              <a:t>psihologijski </a:t>
            </a:r>
            <a:r>
              <a:rPr lang="hr-HR" sz="1400" b="1" kern="1200" dirty="0">
                <a:effectLst/>
                <a:latin typeface="Arial" pitchFamily="34" charset="0"/>
                <a:ea typeface="+mn-ea"/>
                <a:cs typeface="Arial" pitchFamily="34" charset="0"/>
              </a:rPr>
              <a:t>intervju</a:t>
            </a:r>
            <a:r>
              <a:rPr lang="hr-HR" sz="1400" kern="1200" dirty="0">
                <a:effectLst/>
                <a:latin typeface="Arial" pitchFamily="34" charset="0"/>
                <a:ea typeface="+mn-ea"/>
                <a:cs typeface="Arial" pitchFamily="34" charset="0"/>
              </a:rPr>
              <a:t> </a:t>
            </a:r>
            <a:r>
              <a:rPr lang="hr-HR" sz="1400" kern="1200" dirty="0" smtClean="0">
                <a:effectLst/>
                <a:latin typeface="Arial" pitchFamily="34" charset="0"/>
                <a:ea typeface="+mn-ea"/>
                <a:cs typeface="Arial" pitchFamily="34" charset="0"/>
              </a:rPr>
              <a:t>– utvrđivanje </a:t>
            </a:r>
            <a:r>
              <a:rPr lang="hr-HR" sz="1400" kern="1200" dirty="0">
                <a:effectLst/>
                <a:latin typeface="Arial" pitchFamily="34" charset="0"/>
                <a:ea typeface="+mn-ea"/>
                <a:cs typeface="Arial" pitchFamily="34" charset="0"/>
              </a:rPr>
              <a:t>uvjeta školovanja, </a:t>
            </a:r>
            <a:r>
              <a:rPr lang="hr-HR" sz="1400" kern="1200" dirty="0" smtClean="0">
                <a:effectLst/>
                <a:latin typeface="Arial" pitchFamily="34" charset="0"/>
                <a:ea typeface="+mn-ea"/>
                <a:cs typeface="Arial" pitchFamily="34" charset="0"/>
              </a:rPr>
              <a:t>mogućnosti, motivacije </a:t>
            </a:r>
            <a:r>
              <a:rPr lang="hr-HR" sz="1400" kern="1200" dirty="0">
                <a:effectLst/>
                <a:latin typeface="Arial" pitchFamily="34" charset="0"/>
                <a:ea typeface="+mn-ea"/>
                <a:cs typeface="Arial" pitchFamily="34" charset="0"/>
              </a:rPr>
              <a:t>za </a:t>
            </a:r>
            <a:r>
              <a:rPr lang="hr-HR" sz="1400" kern="1200" dirty="0" smtClean="0">
                <a:effectLst/>
                <a:latin typeface="Arial" pitchFamily="34" charset="0"/>
                <a:ea typeface="+mn-ea"/>
                <a:cs typeface="Arial" pitchFamily="34" charset="0"/>
              </a:rPr>
              <a:t>buduće školovanje </a:t>
            </a:r>
            <a:r>
              <a:rPr lang="hr-HR" sz="1400" kern="1200" dirty="0">
                <a:effectLst/>
                <a:latin typeface="Arial" pitchFamily="34" charset="0"/>
                <a:ea typeface="+mn-ea"/>
                <a:cs typeface="Arial" pitchFamily="34" charset="0"/>
              </a:rPr>
              <a:t>i ostalih ključnih elemenata</a:t>
            </a:r>
          </a:p>
          <a:p>
            <a:pPr marL="0" lvl="1" indent="-342900" algn="just" eaLnBrk="1" hangingPunct="1">
              <a:spcBef>
                <a:spcPts val="600"/>
              </a:spcBef>
              <a:buClrTx/>
              <a:buSzTx/>
              <a:buFont typeface="+mj-lt"/>
              <a:buAutoNum type="arabicPeriod"/>
              <a:defRPr/>
            </a:pPr>
            <a:r>
              <a:rPr lang="hr-HR" sz="1400" b="1" kern="1200" dirty="0" smtClean="0">
                <a:effectLst/>
                <a:latin typeface="Arial" pitchFamily="34" charset="0"/>
                <a:ea typeface="+mn-ea"/>
                <a:cs typeface="Arial" pitchFamily="34" charset="0"/>
              </a:rPr>
              <a:t>pregled </a:t>
            </a:r>
            <a:r>
              <a:rPr lang="hr-HR" sz="1400" b="1" kern="1200" dirty="0">
                <a:effectLst/>
                <a:latin typeface="Arial" pitchFamily="34" charset="0"/>
                <a:ea typeface="+mn-ea"/>
                <a:cs typeface="Arial" pitchFamily="34" charset="0"/>
              </a:rPr>
              <a:t>specijalista medicine rada </a:t>
            </a:r>
            <a:r>
              <a:rPr lang="hr-HR" sz="1400" kern="1200" dirty="0">
                <a:effectLst/>
                <a:latin typeface="Arial" pitchFamily="34" charset="0"/>
                <a:ea typeface="+mn-ea"/>
                <a:cs typeface="Arial" pitchFamily="34" charset="0"/>
              </a:rPr>
              <a:t>temeljen na dostavljenoj medicinskoj dokumentaciji</a:t>
            </a:r>
          </a:p>
          <a:p>
            <a:pPr marL="0" lvl="1" indent="-342900" algn="just" eaLnBrk="1" hangingPunct="1">
              <a:spcBef>
                <a:spcPts val="600"/>
              </a:spcBef>
              <a:buClrTx/>
              <a:buSzTx/>
              <a:buFont typeface="+mj-lt"/>
              <a:buAutoNum type="arabicPeriod"/>
              <a:defRPr/>
            </a:pPr>
            <a:r>
              <a:rPr lang="hr-HR" sz="1400" b="1" kern="1200" dirty="0" smtClean="0">
                <a:effectLst/>
                <a:latin typeface="Arial" pitchFamily="34" charset="0"/>
                <a:ea typeface="+mn-ea"/>
                <a:cs typeface="Arial" pitchFamily="34" charset="0"/>
              </a:rPr>
              <a:t>povratna </a:t>
            </a:r>
            <a:r>
              <a:rPr lang="hr-HR" sz="1400" b="1" kern="1200" dirty="0">
                <a:effectLst/>
                <a:latin typeface="Arial" pitchFamily="34" charset="0"/>
                <a:ea typeface="+mn-ea"/>
                <a:cs typeface="Arial" pitchFamily="34" charset="0"/>
              </a:rPr>
              <a:t>informacija </a:t>
            </a:r>
            <a:r>
              <a:rPr lang="hr-HR" sz="1400" kern="1200" dirty="0">
                <a:effectLst/>
                <a:latin typeface="Arial" pitchFamily="34" charset="0"/>
                <a:ea typeface="+mn-ea"/>
                <a:cs typeface="Arial" pitchFamily="34" charset="0"/>
              </a:rPr>
              <a:t>stručnom suradniku OŠ o upućenim učenicima (izostanci, dodatne </a:t>
            </a:r>
            <a:r>
              <a:rPr lang="hr-HR" sz="1400" kern="1200" dirty="0" smtClean="0">
                <a:effectLst/>
                <a:latin typeface="Arial" pitchFamily="34" charset="0"/>
                <a:ea typeface="+mn-ea"/>
                <a:cs typeface="Arial" pitchFamily="34" charset="0"/>
              </a:rPr>
              <a:t>	informacije…)</a:t>
            </a:r>
          </a:p>
          <a:p>
            <a:pPr marL="0" lvl="1" indent="0" algn="just" eaLnBrk="1" hangingPunct="1">
              <a:spcBef>
                <a:spcPts val="600"/>
              </a:spcBef>
              <a:buClrTx/>
              <a:buSzTx/>
              <a:buNone/>
              <a:defRPr/>
            </a:pPr>
            <a:endParaRPr lang="hr-HR" sz="1400" kern="1200" dirty="0">
              <a:effectLst/>
              <a:latin typeface="Arial" pitchFamily="34" charset="0"/>
              <a:ea typeface="+mn-ea"/>
              <a:cs typeface="Arial" pitchFamily="34" charset="0"/>
            </a:endParaRPr>
          </a:p>
          <a:p>
            <a:pPr marL="0" lvl="1" indent="0" algn="just" eaLnBrk="1" hangingPunct="1">
              <a:spcBef>
                <a:spcPts val="600"/>
              </a:spcBef>
              <a:buClrTx/>
              <a:buSzTx/>
              <a:buNone/>
              <a:defRPr/>
            </a:pPr>
            <a:r>
              <a:rPr lang="hr-HR" sz="1400" b="1" kern="1200" dirty="0">
                <a:effectLst/>
                <a:latin typeface="Arial" pitchFamily="34" charset="0"/>
                <a:ea typeface="+mn-ea"/>
                <a:cs typeface="Arial" pitchFamily="34" charset="0"/>
              </a:rPr>
              <a:t>Nakon KOMPLETNE psihologijsko-medicinske obrade, a u skladu sa Odlukom </a:t>
            </a:r>
            <a:r>
              <a:rPr lang="hr-HR" sz="1400" b="1" kern="1200" dirty="0" smtClean="0">
                <a:effectLst/>
                <a:latin typeface="Arial" pitchFamily="34" charset="0"/>
                <a:ea typeface="+mn-ea"/>
                <a:cs typeface="Arial" pitchFamily="34" charset="0"/>
              </a:rPr>
              <a:t>o </a:t>
            </a:r>
            <a:r>
              <a:rPr lang="hr-HR" sz="1400" b="1" kern="1200" dirty="0">
                <a:effectLst/>
                <a:latin typeface="Arial" pitchFamily="34" charset="0"/>
                <a:ea typeface="+mn-ea"/>
                <a:cs typeface="Arial" pitchFamily="34" charset="0"/>
              </a:rPr>
              <a:t>upisu učenika u I. razred srednje škole u </a:t>
            </a:r>
            <a:r>
              <a:rPr lang="hr-HR" sz="1400" b="1" kern="1200" dirty="0" smtClean="0">
                <a:effectLst/>
                <a:latin typeface="Arial" pitchFamily="34" charset="0"/>
                <a:ea typeface="+mn-ea"/>
                <a:cs typeface="Arial" pitchFamily="34" charset="0"/>
              </a:rPr>
              <a:t>tekućoj školskoj </a:t>
            </a:r>
            <a:r>
              <a:rPr lang="hr-HR" sz="1400" b="1" kern="1200" dirty="0">
                <a:effectLst/>
                <a:latin typeface="Arial" pitchFamily="34" charset="0"/>
                <a:ea typeface="+mn-ea"/>
                <a:cs typeface="Arial" pitchFamily="34" charset="0"/>
              </a:rPr>
              <a:t>godini </a:t>
            </a:r>
            <a:r>
              <a:rPr lang="hr-HR" sz="1400" b="1" kern="1200" dirty="0" smtClean="0">
                <a:effectLst/>
                <a:latin typeface="Arial" pitchFamily="34" charset="0"/>
                <a:ea typeface="+mn-ea"/>
                <a:cs typeface="Arial" pitchFamily="34" charset="0"/>
              </a:rPr>
              <a:t>i Pravilnikom o </a:t>
            </a:r>
            <a:r>
              <a:rPr lang="hr-HR" sz="1400" b="1" kern="1200" dirty="0">
                <a:effectLst/>
                <a:latin typeface="Arial" pitchFamily="34" charset="0"/>
                <a:ea typeface="+mn-ea"/>
                <a:cs typeface="Arial" pitchFamily="34" charset="0"/>
              </a:rPr>
              <a:t>elementima i kriterijima za izbor kandidata za upis u I. razred srednje </a:t>
            </a:r>
            <a:r>
              <a:rPr lang="hr-HR" sz="1400" b="1" kern="1200" dirty="0" smtClean="0">
                <a:effectLst/>
                <a:latin typeface="Arial" pitchFamily="34" charset="0"/>
                <a:ea typeface="+mn-ea"/>
                <a:cs typeface="Arial" pitchFamily="34" charset="0"/>
              </a:rPr>
              <a:t>škole </a:t>
            </a:r>
            <a:r>
              <a:rPr lang="hr-HR" sz="1400" b="1" kern="1200" dirty="0" err="1" smtClean="0">
                <a:effectLst/>
                <a:latin typeface="Arial" pitchFamily="34" charset="0"/>
                <a:ea typeface="+mn-ea"/>
                <a:cs typeface="Arial" pitchFamily="34" charset="0"/>
              </a:rPr>
              <a:t>MOZS</a:t>
            </a:r>
            <a:r>
              <a:rPr lang="hr-HR" sz="1400" b="1" kern="1200" dirty="0">
                <a:effectLst/>
                <a:latin typeface="Arial" pitchFamily="34" charset="0"/>
                <a:ea typeface="+mn-ea"/>
                <a:cs typeface="Arial" pitchFamily="34" charset="0"/>
              </a:rPr>
              <a:t>, izdaje se </a:t>
            </a:r>
            <a:r>
              <a:rPr lang="hr-HR" sz="1400" b="1" u="sng" kern="1200" dirty="0">
                <a:effectLst/>
                <a:latin typeface="Arial" pitchFamily="34" charset="0"/>
                <a:ea typeface="+mn-ea"/>
                <a:cs typeface="Arial" pitchFamily="34" charset="0"/>
              </a:rPr>
              <a:t>pisano mišljenje</a:t>
            </a:r>
            <a:r>
              <a:rPr lang="hr-HR" sz="1400" b="1" kern="1200" dirty="0">
                <a:effectLst/>
                <a:latin typeface="Arial" pitchFamily="34" charset="0"/>
                <a:ea typeface="+mn-ea"/>
                <a:cs typeface="Arial" pitchFamily="34" charset="0"/>
              </a:rPr>
              <a:t> stručnog tima o profesionalnom usmjeravanju učenika.</a:t>
            </a:r>
          </a:p>
          <a:p>
            <a:pPr marL="0" indent="0" algn="just">
              <a:buNone/>
            </a:pPr>
            <a:endParaRPr lang="hr-HR" dirty="0"/>
          </a:p>
        </p:txBody>
      </p:sp>
      <p:sp>
        <p:nvSpPr>
          <p:cNvPr id="3" name="Rezervirano mjesto sadržaja 2"/>
          <p:cNvSpPr>
            <a:spLocks noGrp="1"/>
          </p:cNvSpPr>
          <p:nvPr>
            <p:ph idx="13"/>
          </p:nvPr>
        </p:nvSpPr>
        <p:spPr>
          <a:xfrm>
            <a:off x="1071538" y="620688"/>
            <a:ext cx="7543800" cy="864096"/>
          </a:xfrm>
        </p:spPr>
        <p:txBody>
          <a:bodyPr/>
          <a:lstStyle/>
          <a:p>
            <a:endParaRPr lang="hr-HR" b="1" dirty="0" smtClean="0">
              <a:latin typeface="+mj-lt"/>
            </a:endParaRPr>
          </a:p>
          <a:p>
            <a:endParaRPr lang="hr-HR" b="1" dirty="0">
              <a:latin typeface="Arial" pitchFamily="34" charset="0"/>
              <a:cs typeface="Arial" pitchFamily="34" charset="0"/>
            </a:endParaRPr>
          </a:p>
          <a:p>
            <a:pPr algn="ctr"/>
            <a:r>
              <a:rPr lang="hr-HR" sz="2000" b="1" dirty="0" smtClean="0">
                <a:effectLst/>
                <a:latin typeface="Arial" pitchFamily="34" charset="0"/>
                <a:cs typeface="Arial" pitchFamily="34" charset="0"/>
              </a:rPr>
              <a:t>P</a:t>
            </a:r>
            <a:r>
              <a:rPr lang="nn-NO" sz="2000" b="1" dirty="0" smtClean="0">
                <a:effectLst/>
                <a:latin typeface="Arial" pitchFamily="34" charset="0"/>
                <a:cs typeface="Arial" pitchFamily="34" charset="0"/>
              </a:rPr>
              <a:t>ROFESIONALNO USMJERAVANJE UČENIKA OŠ</a:t>
            </a:r>
            <a:r>
              <a:rPr lang="hr-HR" sz="2000" b="1" dirty="0">
                <a:effectLst/>
                <a:latin typeface="Arial" pitchFamily="34" charset="0"/>
                <a:cs typeface="Arial" pitchFamily="34" charset="0"/>
              </a:rPr>
              <a:t> </a:t>
            </a:r>
            <a:r>
              <a:rPr lang="hr-HR" sz="2000" b="1" dirty="0" smtClean="0">
                <a:effectLst/>
                <a:latin typeface="Arial" pitchFamily="34" charset="0"/>
                <a:cs typeface="Arial" pitchFamily="34" charset="0"/>
              </a:rPr>
              <a:t>PRI HRVATSKOM ZAVODU ZA ZAPOŠLJAVANJE – HODOGRAM</a:t>
            </a:r>
          </a:p>
          <a:p>
            <a:endParaRPr lang="nn-NO" b="1" dirty="0" smtClean="0">
              <a:latin typeface="+mj-lt"/>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10</a:t>
            </a:fld>
            <a:endParaRPr lang="hr-HR"/>
          </a:p>
        </p:txBody>
      </p:sp>
    </p:spTree>
    <p:extLst>
      <p:ext uri="{BB962C8B-B14F-4D97-AF65-F5344CB8AC3E}">
        <p14:creationId xmlns:p14="http://schemas.microsoft.com/office/powerpoint/2010/main" val="12648270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lgn="just">
              <a:defRPr/>
            </a:pPr>
            <a:r>
              <a:rPr lang="hr-HR" sz="1600" dirty="0" smtClean="0">
                <a:effectLst/>
                <a:latin typeface="Arial" pitchFamily="34" charset="0"/>
                <a:cs typeface="Arial" pitchFamily="34" charset="0"/>
              </a:rPr>
              <a:t>P</a:t>
            </a:r>
            <a:r>
              <a:rPr lang="vi-VN" sz="1600" dirty="0" smtClean="0">
                <a:effectLst/>
                <a:latin typeface="Arial" pitchFamily="34" charset="0"/>
                <a:cs typeface="Arial" pitchFamily="34" charset="0"/>
              </a:rPr>
              <a:t>osebno </a:t>
            </a:r>
            <a:r>
              <a:rPr lang="vi-VN" sz="1600" dirty="0">
                <a:effectLst/>
                <a:latin typeface="Arial" pitchFamily="34" charset="0"/>
                <a:cs typeface="Arial" pitchFamily="34" charset="0"/>
              </a:rPr>
              <a:t>važno u prijelaznom periodu iz mladosti u odraslu dob – općenito između 15. i 24. godine </a:t>
            </a:r>
            <a:r>
              <a:rPr lang="vi-VN" sz="1600" dirty="0" smtClean="0">
                <a:effectLst/>
                <a:latin typeface="Arial" pitchFamily="34" charset="0"/>
                <a:cs typeface="Arial" pitchFamily="34" charset="0"/>
              </a:rPr>
              <a:t>života</a:t>
            </a:r>
            <a:endParaRPr lang="hr-HR" sz="1600" dirty="0" smtClean="0">
              <a:effectLst/>
              <a:latin typeface="Arial" pitchFamily="34" charset="0"/>
              <a:cs typeface="Arial" pitchFamily="34" charset="0"/>
            </a:endParaRPr>
          </a:p>
          <a:p>
            <a:pPr marL="0" indent="0" algn="just">
              <a:buNone/>
              <a:defRPr/>
            </a:pPr>
            <a:endParaRPr lang="vi-VN" sz="1600" dirty="0">
              <a:effectLst/>
              <a:latin typeface="Arial" pitchFamily="34" charset="0"/>
              <a:cs typeface="Arial" pitchFamily="34" charset="0"/>
            </a:endParaRPr>
          </a:p>
          <a:p>
            <a:pPr algn="just">
              <a:defRPr/>
            </a:pPr>
            <a:r>
              <a:rPr lang="vi-VN" sz="1600" dirty="0">
                <a:effectLst/>
                <a:latin typeface="Arial" pitchFamily="34" charset="0"/>
                <a:cs typeface="Arial" pitchFamily="34" charset="0"/>
              </a:rPr>
              <a:t>Profesionalno usmjeravanje učenika završnih razreda osnovne i srednje škole predstavlja tzv. rane intervencije i ima preventivno značenje kao pomoć pri donošenju adekvatnih odluka o izboru obrazovnih programa i </a:t>
            </a:r>
            <a:r>
              <a:rPr lang="vi-VN" sz="1600" dirty="0" smtClean="0">
                <a:effectLst/>
                <a:latin typeface="Arial" pitchFamily="34" charset="0"/>
                <a:cs typeface="Arial" pitchFamily="34" charset="0"/>
              </a:rPr>
              <a:t>zapošljavanja</a:t>
            </a:r>
            <a:r>
              <a:rPr lang="hr-HR" sz="1600" dirty="0" smtClean="0">
                <a:effectLst/>
                <a:latin typeface="Arial" pitchFamily="34" charset="0"/>
                <a:cs typeface="Arial" pitchFamily="34" charset="0"/>
              </a:rPr>
              <a:t>.</a:t>
            </a:r>
          </a:p>
          <a:p>
            <a:pPr marL="0" indent="0" algn="just">
              <a:buNone/>
              <a:defRPr/>
            </a:pPr>
            <a:endParaRPr lang="hr-HR" sz="1600" dirty="0" smtClean="0">
              <a:effectLst/>
              <a:latin typeface="Arial" pitchFamily="34" charset="0"/>
              <a:cs typeface="Arial" pitchFamily="34" charset="0"/>
            </a:endParaRPr>
          </a:p>
          <a:p>
            <a:pPr algn="just"/>
            <a:r>
              <a:rPr lang="hr-HR" sz="1600" b="1" dirty="0" smtClean="0">
                <a:latin typeface="Arial" pitchFamily="34" charset="0"/>
                <a:cs typeface="Arial" pitchFamily="34" charset="0"/>
              </a:rPr>
              <a:t>NEET – </a:t>
            </a:r>
            <a:r>
              <a:rPr lang="hr-HR" sz="1600" dirty="0" err="1" smtClean="0">
                <a:latin typeface="Arial" pitchFamily="34" charset="0"/>
                <a:cs typeface="Arial" pitchFamily="34" charset="0"/>
              </a:rPr>
              <a:t>Not</a:t>
            </a:r>
            <a:r>
              <a:rPr lang="hr-HR" sz="1600" dirty="0" smtClean="0">
                <a:latin typeface="Arial" pitchFamily="34" charset="0"/>
                <a:cs typeface="Arial" pitchFamily="34" charset="0"/>
              </a:rPr>
              <a:t> </a:t>
            </a:r>
            <a:r>
              <a:rPr lang="hr-HR" sz="1600" dirty="0" err="1">
                <a:latin typeface="Arial" pitchFamily="34" charset="0"/>
                <a:cs typeface="Arial" pitchFamily="34" charset="0"/>
              </a:rPr>
              <a:t>in</a:t>
            </a:r>
            <a:r>
              <a:rPr lang="hr-HR" sz="1600" dirty="0">
                <a:latin typeface="Arial" pitchFamily="34" charset="0"/>
                <a:cs typeface="Arial" pitchFamily="34" charset="0"/>
              </a:rPr>
              <a:t> </a:t>
            </a:r>
            <a:r>
              <a:rPr lang="hr-HR" sz="1600" dirty="0" err="1">
                <a:latin typeface="Arial" pitchFamily="34" charset="0"/>
                <a:cs typeface="Arial" pitchFamily="34" charset="0"/>
              </a:rPr>
              <a:t>Education</a:t>
            </a:r>
            <a:r>
              <a:rPr lang="hr-HR" sz="1600" dirty="0">
                <a:latin typeface="Arial" pitchFamily="34" charset="0"/>
                <a:cs typeface="Arial" pitchFamily="34" charset="0"/>
              </a:rPr>
              <a:t>, </a:t>
            </a:r>
            <a:r>
              <a:rPr lang="hr-HR" sz="1600" dirty="0" err="1">
                <a:latin typeface="Arial" pitchFamily="34" charset="0"/>
                <a:cs typeface="Arial" pitchFamily="34" charset="0"/>
              </a:rPr>
              <a:t>Employment</a:t>
            </a:r>
            <a:r>
              <a:rPr lang="hr-HR" sz="1600" dirty="0">
                <a:latin typeface="Arial" pitchFamily="34" charset="0"/>
                <a:cs typeface="Arial" pitchFamily="34" charset="0"/>
              </a:rPr>
              <a:t> or </a:t>
            </a:r>
            <a:r>
              <a:rPr lang="hr-HR" sz="1600" dirty="0" err="1">
                <a:latin typeface="Arial" pitchFamily="34" charset="0"/>
                <a:cs typeface="Arial" pitchFamily="34" charset="0"/>
              </a:rPr>
              <a:t>Training</a:t>
            </a:r>
            <a:endParaRPr lang="hr-HR" sz="1600" dirty="0">
              <a:latin typeface="Arial" pitchFamily="34" charset="0"/>
              <a:cs typeface="Arial" pitchFamily="34" charset="0"/>
            </a:endParaRPr>
          </a:p>
          <a:p>
            <a:pPr algn="just">
              <a:spcBef>
                <a:spcPts val="2400"/>
              </a:spcBef>
            </a:pPr>
            <a:r>
              <a:rPr lang="en-US" sz="1600" dirty="0" err="1" smtClean="0">
                <a:latin typeface="Arial" pitchFamily="34" charset="0"/>
                <a:cs typeface="Arial" pitchFamily="34" charset="0"/>
              </a:rPr>
              <a:t>preventivno</a:t>
            </a:r>
            <a:r>
              <a:rPr lang="en-US" sz="1600" dirty="0" smtClean="0">
                <a:latin typeface="Arial" pitchFamily="34" charset="0"/>
                <a:cs typeface="Arial" pitchFamily="34" charset="0"/>
              </a:rPr>
              <a:t> </a:t>
            </a:r>
            <a:r>
              <a:rPr lang="en-US" sz="1600" dirty="0" err="1">
                <a:latin typeface="Arial" pitchFamily="34" charset="0"/>
                <a:cs typeface="Arial" pitchFamily="34" charset="0"/>
              </a:rPr>
              <a:t>djelovanje</a:t>
            </a:r>
            <a:r>
              <a:rPr lang="hr-HR" sz="1600" dirty="0">
                <a:latin typeface="Arial" pitchFamily="34" charset="0"/>
                <a:cs typeface="Arial" pitchFamily="34" charset="0"/>
              </a:rPr>
              <a:t>: aktivnosti pri završetku </a:t>
            </a:r>
            <a:r>
              <a:rPr lang="hr-HR" sz="1600" dirty="0" smtClean="0">
                <a:latin typeface="Arial" pitchFamily="34" charset="0"/>
                <a:cs typeface="Arial" pitchFamily="34" charset="0"/>
              </a:rPr>
              <a:t>školovanja</a:t>
            </a:r>
          </a:p>
          <a:p>
            <a:pPr algn="just">
              <a:spcBef>
                <a:spcPts val="2400"/>
              </a:spcBef>
            </a:pPr>
            <a:r>
              <a:rPr lang="hr-HR" sz="1600" dirty="0" smtClean="0">
                <a:latin typeface="Arial" pitchFamily="34" charset="0"/>
                <a:cs typeface="Arial" pitchFamily="34" charset="0"/>
              </a:rPr>
              <a:t>cilj: spriječiti „drop </a:t>
            </a:r>
            <a:r>
              <a:rPr lang="hr-HR" sz="1600" dirty="0" err="1" smtClean="0">
                <a:latin typeface="Arial" pitchFamily="34" charset="0"/>
                <a:cs typeface="Arial" pitchFamily="34" charset="0"/>
              </a:rPr>
              <a:t>out</a:t>
            </a:r>
            <a:r>
              <a:rPr lang="hr-HR" sz="1600" dirty="0" smtClean="0">
                <a:latin typeface="Arial" pitchFamily="34" charset="0"/>
                <a:cs typeface="Arial" pitchFamily="34" charset="0"/>
              </a:rPr>
              <a:t>”</a:t>
            </a:r>
            <a:endParaRPr lang="hr-HR" sz="1600" dirty="0">
              <a:solidFill>
                <a:srgbClr val="7030A0"/>
              </a:solidFill>
              <a:latin typeface="Arial" pitchFamily="34" charset="0"/>
              <a:cs typeface="Arial" pitchFamily="34" charset="0"/>
            </a:endParaRPr>
          </a:p>
          <a:p>
            <a:pPr marL="0" indent="0" algn="just">
              <a:buNone/>
              <a:defRPr/>
            </a:pPr>
            <a:endParaRPr lang="hr-HR" sz="2000" dirty="0" smtClean="0">
              <a:effectLst/>
              <a:latin typeface="Arial" pitchFamily="34" charset="0"/>
              <a:cs typeface="Arial" pitchFamily="34" charset="0"/>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hr-HR" b="1" dirty="0" smtClean="0">
                <a:effectLst/>
                <a:latin typeface="Arial" pitchFamily="34" charset="0"/>
                <a:cs typeface="Arial" pitchFamily="34" charset="0"/>
              </a:rPr>
              <a:t>VAŽNOST PROFESIONALNOG USMJERAVANJA ZA UČENIKE</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11</a:t>
            </a:fld>
            <a:endParaRPr lang="hr-HR"/>
          </a:p>
        </p:txBody>
      </p:sp>
    </p:spTree>
    <p:extLst>
      <p:ext uri="{BB962C8B-B14F-4D97-AF65-F5344CB8AC3E}">
        <p14:creationId xmlns:p14="http://schemas.microsoft.com/office/powerpoint/2010/main" val="13477283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p:cNvSpPr>
            <a:spLocks noGrp="1"/>
          </p:cNvSpPr>
          <p:nvPr>
            <p:ph idx="13"/>
          </p:nvPr>
        </p:nvSpPr>
        <p:spPr/>
        <p:txBody>
          <a:bodyPr/>
          <a:lstStyle/>
          <a:p>
            <a:r>
              <a:rPr lang="hr-HR" b="1" dirty="0" smtClean="0">
                <a:effectLst/>
                <a:latin typeface="Arial" pitchFamily="34" charset="0"/>
                <a:cs typeface="Arial" pitchFamily="34" charset="0"/>
              </a:rPr>
              <a:t>ODGOJNO - OBRAZOVNI SUSTAV U RH</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12</a:t>
            </a:fld>
            <a:endParaRPr lang="hr-HR"/>
          </a:p>
        </p:txBody>
      </p:sp>
      <p:sp>
        <p:nvSpPr>
          <p:cNvPr id="2" name="Rezervirano mjesto sadržaja 1"/>
          <p:cNvSpPr>
            <a:spLocks noGrp="1"/>
          </p:cNvSpPr>
          <p:nvPr>
            <p:ph idx="1"/>
          </p:nvPr>
        </p:nvSpPr>
        <p:spPr/>
        <p:txBody>
          <a:bodyPr/>
          <a:lstStyle/>
          <a:p>
            <a:pPr marL="0" indent="0">
              <a:buNone/>
            </a:pPr>
            <a:r>
              <a:rPr lang="hr-HR" sz="2000" b="1" dirty="0" smtClean="0">
                <a:effectLst/>
                <a:latin typeface="Arial" pitchFamily="34" charset="0"/>
                <a:cs typeface="Arial" pitchFamily="34" charset="0"/>
              </a:rPr>
              <a:t>PROHODNOST SUSTAVA</a:t>
            </a:r>
          </a:p>
          <a:p>
            <a:pPr marL="0" indent="0">
              <a:buNone/>
            </a:pPr>
            <a:endParaRPr lang="hr-HR"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461862"/>
            <a:ext cx="5391150"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37286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marL="0" indent="0" algn="just">
              <a:buNone/>
            </a:pPr>
            <a:endParaRPr lang="hr-HR" sz="1600" dirty="0">
              <a:effectLst/>
              <a:latin typeface="Arial" pitchFamily="34" charset="0"/>
              <a:cs typeface="Arial" pitchFamily="34" charset="0"/>
            </a:endParaRPr>
          </a:p>
          <a:p>
            <a:pPr algn="just">
              <a:buFont typeface="Wingdings" pitchFamily="2" charset="2"/>
              <a:buChar char="§"/>
            </a:pPr>
            <a:r>
              <a:rPr lang="hr-HR" sz="1600" dirty="0" smtClean="0">
                <a:effectLst/>
                <a:latin typeface="Arial" pitchFamily="34" charset="0"/>
                <a:cs typeface="Arial" pitchFamily="34" charset="0"/>
              </a:rPr>
              <a:t>BROŠURA  „</a:t>
            </a:r>
            <a:r>
              <a:rPr lang="hr-HR" sz="1600" b="1" dirty="0" smtClean="0">
                <a:effectLst/>
                <a:latin typeface="Arial" pitchFamily="34" charset="0"/>
                <a:cs typeface="Arial" pitchFamily="34" charset="0"/>
              </a:rPr>
              <a:t>KAMO NAKON OSNOVNE ŠKOLE?</a:t>
            </a:r>
            <a:r>
              <a:rPr lang="hr-HR" sz="1600" dirty="0" smtClean="0">
                <a:effectLst/>
                <a:latin typeface="Arial" pitchFamily="34" charset="0"/>
                <a:cs typeface="Arial" pitchFamily="34" charset="0"/>
              </a:rPr>
              <a:t> ” (</a:t>
            </a:r>
            <a:r>
              <a:rPr lang="hr-HR" sz="1600" u="sng" dirty="0" smtClean="0">
                <a:effectLst/>
                <a:latin typeface="Arial" pitchFamily="34" charset="0"/>
                <a:cs typeface="Arial" pitchFamily="34" charset="0"/>
              </a:rPr>
              <a:t>www.hzz.hr</a:t>
            </a:r>
            <a:r>
              <a:rPr lang="hr-HR" sz="1600" dirty="0" smtClean="0">
                <a:effectLst/>
                <a:latin typeface="Arial" pitchFamily="34" charset="0"/>
                <a:cs typeface="Arial" pitchFamily="34" charset="0"/>
              </a:rPr>
              <a:t>)</a:t>
            </a:r>
          </a:p>
          <a:p>
            <a:pPr marL="0" indent="0" algn="just">
              <a:buNone/>
            </a:pPr>
            <a:r>
              <a:rPr lang="hr-HR" sz="1600" dirty="0" smtClean="0">
                <a:effectLst/>
                <a:latin typeface="Arial" pitchFamily="34" charset="0"/>
                <a:cs typeface="Arial" pitchFamily="34" charset="0"/>
              </a:rPr>
              <a:t>Hrvatski </a:t>
            </a:r>
            <a:r>
              <a:rPr lang="hr-HR" sz="1600" dirty="0">
                <a:effectLst/>
                <a:latin typeface="Arial" pitchFamily="34" charset="0"/>
                <a:cs typeface="Arial" pitchFamily="34" charset="0"/>
              </a:rPr>
              <a:t>zavod za zapošljavanje svake godine objavljuje regionalne brošure za pet Hrvatskih regija o mogućnostima upisa učenika u srednje škole. U brošurama se nalaze opisi zanimanja, informacije o uvjetima upisa, stipendijama, školama i programima obrazovanja, učeničkim domovima, najtraženijim zanimanjima te uslugama profesionalnog usmjeravanja Hrvatskoga zavoda za zapošljavanje</a:t>
            </a:r>
            <a:r>
              <a:rPr lang="hr-HR" sz="1600" dirty="0" smtClean="0">
                <a:effectLst/>
                <a:latin typeface="Arial" pitchFamily="34" charset="0"/>
                <a:cs typeface="Arial" pitchFamily="34" charset="0"/>
              </a:rPr>
              <a:t>.</a:t>
            </a:r>
          </a:p>
          <a:p>
            <a:pPr algn="just">
              <a:buFont typeface="Wingdings" pitchFamily="2" charset="2"/>
              <a:buChar char="§"/>
            </a:pPr>
            <a:endParaRPr lang="hr-HR" sz="1600" dirty="0">
              <a:effectLst/>
              <a:latin typeface="Arial" pitchFamily="34" charset="0"/>
              <a:cs typeface="Arial" pitchFamily="34" charset="0"/>
            </a:endParaRPr>
          </a:p>
          <a:p>
            <a:pPr algn="just">
              <a:buFont typeface="Wingdings" pitchFamily="2" charset="2"/>
              <a:buChar char="§"/>
            </a:pPr>
            <a:r>
              <a:rPr lang="hr-HR" sz="1600" b="1" dirty="0">
                <a:effectLst/>
                <a:latin typeface="Arial" pitchFamily="34" charset="0"/>
                <a:cs typeface="Arial" pitchFamily="34" charset="0"/>
              </a:rPr>
              <a:t>Struktura razrednih odjela i broja učenika I. razreda srednjih </a:t>
            </a:r>
            <a:r>
              <a:rPr lang="hr-HR" sz="1600" b="1" dirty="0" smtClean="0">
                <a:effectLst/>
                <a:latin typeface="Arial" pitchFamily="34" charset="0"/>
                <a:cs typeface="Arial" pitchFamily="34" charset="0"/>
              </a:rPr>
              <a:t>škola </a:t>
            </a:r>
            <a:r>
              <a:rPr lang="hr-HR" sz="1600" dirty="0" smtClean="0">
                <a:effectLst/>
                <a:latin typeface="Arial" pitchFamily="34" charset="0"/>
                <a:cs typeface="Arial" pitchFamily="34" charset="0"/>
              </a:rPr>
              <a:t>(uključuje </a:t>
            </a:r>
            <a:r>
              <a:rPr lang="pl-PL" sz="1600" dirty="0" smtClean="0">
                <a:effectLst/>
                <a:latin typeface="Arial" pitchFamily="34" charset="0"/>
                <a:cs typeface="Arial" pitchFamily="34" charset="0"/>
              </a:rPr>
              <a:t>naziv </a:t>
            </a:r>
            <a:r>
              <a:rPr lang="pl-PL" sz="1600" dirty="0">
                <a:effectLst/>
                <a:latin typeface="Arial" pitchFamily="34" charset="0"/>
                <a:cs typeface="Arial" pitchFamily="34" charset="0"/>
              </a:rPr>
              <a:t>škole i obrazovnog </a:t>
            </a:r>
            <a:r>
              <a:rPr lang="pl-PL" sz="1600" dirty="0" smtClean="0">
                <a:effectLst/>
                <a:latin typeface="Arial" pitchFamily="34" charset="0"/>
                <a:cs typeface="Arial" pitchFamily="34" charset="0"/>
              </a:rPr>
              <a:t>programa</a:t>
            </a:r>
            <a:r>
              <a:rPr lang="pl-PL" sz="1600" dirty="0">
                <a:effectLst/>
                <a:latin typeface="Arial" pitchFamily="34" charset="0"/>
                <a:cs typeface="Arial" pitchFamily="34" charset="0"/>
              </a:rPr>
              <a:t>, </a:t>
            </a:r>
            <a:r>
              <a:rPr lang="pl-PL" sz="1600" dirty="0" smtClean="0">
                <a:effectLst/>
                <a:latin typeface="Arial" pitchFamily="34" charset="0"/>
                <a:cs typeface="Arial" pitchFamily="34" charset="0"/>
              </a:rPr>
              <a:t>šifru i trajanje programa</a:t>
            </a:r>
            <a:r>
              <a:rPr lang="pl-PL" sz="1600" dirty="0">
                <a:effectLst/>
                <a:latin typeface="Arial" pitchFamily="34" charset="0"/>
                <a:cs typeface="Arial" pitchFamily="34" charset="0"/>
              </a:rPr>
              <a:t>, </a:t>
            </a:r>
            <a:r>
              <a:rPr lang="pl-PL" sz="1600" dirty="0" smtClean="0">
                <a:effectLst/>
                <a:latin typeface="Arial" pitchFamily="34" charset="0"/>
                <a:cs typeface="Arial" pitchFamily="34" charset="0"/>
              </a:rPr>
              <a:t>broj razrednih odjela i učenika) – </a:t>
            </a:r>
            <a:r>
              <a:rPr lang="hr-HR" sz="1600" dirty="0" smtClean="0">
                <a:effectLst/>
                <a:latin typeface="Arial" pitchFamily="34" charset="0"/>
                <a:cs typeface="Arial" pitchFamily="34" charset="0"/>
              </a:rPr>
              <a:t>Narodne novine (sredinom svibnja)</a:t>
            </a:r>
          </a:p>
          <a:p>
            <a:pPr algn="just">
              <a:buFont typeface="Wingdings" pitchFamily="2" charset="2"/>
              <a:buChar char="§"/>
            </a:pPr>
            <a:endParaRPr lang="hr-HR" sz="1600" dirty="0" smtClean="0">
              <a:effectLst/>
              <a:latin typeface="Arial" pitchFamily="34" charset="0"/>
              <a:cs typeface="Arial" pitchFamily="34" charset="0"/>
            </a:endParaRPr>
          </a:p>
          <a:p>
            <a:pPr algn="just">
              <a:buFont typeface="Wingdings" pitchFamily="2" charset="2"/>
              <a:buChar char="§"/>
            </a:pPr>
            <a:r>
              <a:rPr lang="hr-HR" sz="1600" b="1" dirty="0">
                <a:effectLst/>
                <a:latin typeface="Arial" pitchFamily="34" charset="0"/>
                <a:cs typeface="Arial" pitchFamily="34" charset="0"/>
              </a:rPr>
              <a:t>J</a:t>
            </a:r>
            <a:r>
              <a:rPr lang="hr-HR" sz="1600" b="1" dirty="0" smtClean="0">
                <a:effectLst/>
                <a:latin typeface="Arial" pitchFamily="34" charset="0"/>
                <a:cs typeface="Arial" pitchFamily="34" charset="0"/>
              </a:rPr>
              <a:t>edinstveni popis zdravstvenih zahtjeva srednjoškolskih obrazovnih programa u svrhu upisa u I. razred srednje škole</a:t>
            </a:r>
          </a:p>
        </p:txBody>
      </p:sp>
      <p:sp>
        <p:nvSpPr>
          <p:cNvPr id="3" name="Rezervirano mjesto sadržaja 2"/>
          <p:cNvSpPr>
            <a:spLocks noGrp="1"/>
          </p:cNvSpPr>
          <p:nvPr>
            <p:ph idx="13"/>
          </p:nvPr>
        </p:nvSpPr>
        <p:spPr>
          <a:xfrm>
            <a:off x="971600" y="1052736"/>
            <a:ext cx="7543800" cy="857256"/>
          </a:xfrm>
        </p:spPr>
        <p:txBody>
          <a:bodyPr/>
          <a:lstStyle/>
          <a:p>
            <a:r>
              <a:rPr lang="hr-HR" sz="2400" b="1" dirty="0">
                <a:effectLst/>
                <a:latin typeface="Arial" pitchFamily="34" charset="0"/>
                <a:cs typeface="Arial" pitchFamily="34" charset="0"/>
              </a:rPr>
              <a:t>ODGOJNO - OBRAZOVNI SUSTAV U </a:t>
            </a:r>
            <a:r>
              <a:rPr lang="hr-HR" sz="2400" b="1" dirty="0" smtClean="0">
                <a:effectLst/>
                <a:latin typeface="Arial" pitchFamily="34" charset="0"/>
                <a:cs typeface="Arial" pitchFamily="34" charset="0"/>
              </a:rPr>
              <a:t>RH –</a:t>
            </a:r>
          </a:p>
          <a:p>
            <a:r>
              <a:rPr lang="hr-HR" sz="2400" b="1" dirty="0" smtClean="0">
                <a:effectLst/>
                <a:latin typeface="Arial" pitchFamily="34" charset="0"/>
                <a:cs typeface="Arial" pitchFamily="34" charset="0"/>
              </a:rPr>
              <a:t>IZVORI INFORMACIJA ZA SAVJETOVANJE UČENIKA OŠ</a:t>
            </a:r>
            <a:endParaRPr lang="hr-HR" sz="2400" b="1" dirty="0">
              <a:effectLst/>
              <a:latin typeface="Arial" pitchFamily="34" charset="0"/>
              <a:cs typeface="Arial" pitchFamily="34" charset="0"/>
            </a:endParaRPr>
          </a:p>
          <a:p>
            <a:endParaRPr lang="hr-HR" dirty="0"/>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13</a:t>
            </a:fld>
            <a:endParaRPr lang="hr-H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336" y="692696"/>
            <a:ext cx="1224136" cy="173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4517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E-USMJERAVANJE – TESTOVI I UPITNICI</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14</a:t>
            </a:fld>
            <a:endParaRPr lang="hr-HR"/>
          </a:p>
        </p:txBody>
      </p:sp>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15523" y="1916832"/>
            <a:ext cx="5655879" cy="458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15028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E-USMJERAVANJE – TESTOVI I UPITNICI</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15</a:t>
            </a:fld>
            <a:endParaRPr lang="hr-H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63018" y="1916832"/>
            <a:ext cx="5560890" cy="458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07091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1538" y="1785926"/>
            <a:ext cx="7543800" cy="4714908"/>
          </a:xfrm>
        </p:spPr>
        <p:txBody>
          <a:bodyPr/>
          <a:lstStyle/>
          <a:p>
            <a:pPr lvl="1">
              <a:defRPr/>
            </a:pPr>
            <a:endParaRPr lang="hr-HR"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E-USMJERAVANJE – TESTOVI I UPITNICI</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16</a:t>
            </a:fld>
            <a:endParaRPr lang="hr-H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2032" y="1844824"/>
            <a:ext cx="6200328" cy="4509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98932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1538" y="1772816"/>
            <a:ext cx="7543800" cy="4728017"/>
          </a:xfrm>
        </p:spPr>
        <p:txBody>
          <a:bodyPr/>
          <a:lstStyle/>
          <a:p>
            <a:pPr lvl="1">
              <a:defRPr/>
            </a:pPr>
            <a:endParaRPr lang="hr-HR"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E-USMJERAVANJE – TESTOVI I UPITNICI</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17</a:t>
            </a:fld>
            <a:endParaRPr lang="hr-H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844824"/>
            <a:ext cx="6120679"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84547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defRPr/>
            </a:pPr>
            <a:endParaRPr lang="hr-HR" dirty="0" smtClean="0">
              <a:effectLst/>
            </a:endParaRPr>
          </a:p>
          <a:p>
            <a:pPr>
              <a:defRPr/>
            </a:pPr>
            <a:endParaRPr lang="hr-HR" dirty="0" smtClean="0">
              <a:effectLst/>
            </a:endParaRPr>
          </a:p>
          <a:p>
            <a:pPr>
              <a:defRPr/>
            </a:pPr>
            <a:endParaRPr lang="hr-HR" dirty="0" smtClean="0">
              <a:effectLst/>
            </a:endParaRPr>
          </a:p>
        </p:txBody>
      </p:sp>
      <p:sp>
        <p:nvSpPr>
          <p:cNvPr id="3" name="Content Placeholder 2"/>
          <p:cNvSpPr>
            <a:spLocks noGrp="1"/>
          </p:cNvSpPr>
          <p:nvPr>
            <p:ph idx="13"/>
          </p:nvPr>
        </p:nvSpPr>
        <p:spPr>
          <a:xfrm>
            <a:off x="1071563" y="785813"/>
            <a:ext cx="7543800" cy="410939"/>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pl-PL" b="1" dirty="0" smtClean="0">
                <a:effectLst/>
                <a:latin typeface="Arial" pitchFamily="34" charset="0"/>
                <a:cs typeface="Arial" pitchFamily="34" charset="0"/>
              </a:rPr>
              <a:t>ALATI ZA UPRAVLJANJE KARIJEROM</a:t>
            </a:r>
            <a:endParaRPr lang="pl-PL"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18</a:t>
            </a:fld>
            <a:endParaRPr lang="hr-HR"/>
          </a:p>
        </p:txBody>
      </p:sp>
      <p:sp>
        <p:nvSpPr>
          <p:cNvPr id="5" name="Content Placeholder 1"/>
          <p:cNvSpPr txBox="1">
            <a:spLocks/>
          </p:cNvSpPr>
          <p:nvPr/>
        </p:nvSpPr>
        <p:spPr bwMode="auto">
          <a:xfrm>
            <a:off x="1054100" y="1857364"/>
            <a:ext cx="7732742" cy="44291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A50021"/>
              </a:buClr>
              <a:buSzPct val="80000"/>
              <a:buFontTx/>
              <a:buBlip>
                <a:blip r:embed="rId2"/>
              </a:buBlip>
              <a:tabLst/>
              <a:defRPr/>
            </a:pPr>
            <a:endParaRPr kumimoji="0" lang="hr-HR" sz="2800" b="0" i="0" u="none" strike="noStrike" kern="0" cap="none" spc="0" normalizeH="0" baseline="0" noProof="0" dirty="0" smtClean="0">
              <a:ln>
                <a:noFill/>
              </a:ln>
              <a:solidFill>
                <a:schemeClr val="tx1"/>
              </a:solidFill>
              <a:effectLst/>
              <a:uLnTx/>
              <a:uFillTx/>
              <a:latin typeface="+mn-lt"/>
              <a:ea typeface="+mn-ea"/>
              <a:cs typeface="+mn-cs"/>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060848"/>
            <a:ext cx="6192688" cy="4225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7786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defRPr/>
            </a:pPr>
            <a:endParaRPr lang="hr-HR" dirty="0" smtClean="0">
              <a:effectLst/>
            </a:endParaRPr>
          </a:p>
          <a:p>
            <a:pPr>
              <a:defRPr/>
            </a:pPr>
            <a:endParaRPr lang="hr-HR" dirty="0" smtClean="0">
              <a:effectLst/>
            </a:endParaRPr>
          </a:p>
          <a:p>
            <a:pPr>
              <a:defRPr/>
            </a:pPr>
            <a:endParaRPr lang="hr-HR"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pl-PL" b="1" dirty="0" smtClean="0">
                <a:effectLst/>
                <a:latin typeface="Arial" pitchFamily="34" charset="0"/>
                <a:cs typeface="Arial" pitchFamily="34" charset="0"/>
              </a:rPr>
              <a:t>POTRAŽNJA NA TRŽIŠTU RADA – IZVORI INFORMACIJA</a:t>
            </a:r>
            <a:endParaRPr lang="pl-PL"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19</a:t>
            </a:fld>
            <a:endParaRPr lang="hr-HR"/>
          </a:p>
        </p:txBody>
      </p:sp>
      <p:sp>
        <p:nvSpPr>
          <p:cNvPr id="5" name="Content Placeholder 1"/>
          <p:cNvSpPr txBox="1">
            <a:spLocks/>
          </p:cNvSpPr>
          <p:nvPr/>
        </p:nvSpPr>
        <p:spPr bwMode="auto">
          <a:xfrm>
            <a:off x="1054100" y="1857364"/>
            <a:ext cx="7732742" cy="44291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eaLnBrk="0" hangingPunct="0">
              <a:spcBef>
                <a:spcPct val="20000"/>
              </a:spcBef>
              <a:buClr>
                <a:srgbClr val="A50021"/>
              </a:buClr>
              <a:buSzPct val="80000"/>
              <a:defRPr/>
            </a:pPr>
            <a:r>
              <a:rPr kumimoji="0" lang="hr-HR" sz="1600" b="1" i="0" u="none" strike="noStrike" kern="0" cap="none" spc="0" normalizeH="0" baseline="0" noProof="0" dirty="0" smtClean="0">
                <a:ln>
                  <a:noFill/>
                </a:ln>
                <a:solidFill>
                  <a:schemeClr val="tx1"/>
                </a:solidFill>
                <a:effectLst/>
                <a:uLnTx/>
                <a:uFillTx/>
                <a:latin typeface="Arial" pitchFamily="34" charset="0"/>
                <a:cs typeface="Arial" pitchFamily="34" charset="0"/>
              </a:rPr>
              <a:t> PORTAL SLIKA </a:t>
            </a:r>
            <a:r>
              <a:rPr lang="hr-HR" sz="1600" b="1" kern="0" dirty="0">
                <a:solidFill>
                  <a:schemeClr val="tx1"/>
                </a:solidFill>
                <a:latin typeface="Arial" pitchFamily="34" charset="0"/>
                <a:cs typeface="Arial" pitchFamily="34" charset="0"/>
              </a:rPr>
              <a:t>TRŽIŠTA RADA </a:t>
            </a:r>
            <a:r>
              <a:rPr lang="hr-HR" sz="1600" b="1" kern="0" dirty="0" smtClean="0">
                <a:solidFill>
                  <a:schemeClr val="tx1"/>
                </a:solidFill>
                <a:latin typeface="Arial" pitchFamily="34" charset="0"/>
                <a:cs typeface="Arial" pitchFamily="34" charset="0"/>
              </a:rPr>
              <a:t>(</a:t>
            </a:r>
            <a:r>
              <a:rPr lang="hr-HR" sz="1600" b="1" u="sng" kern="0" dirty="0" smtClean="0">
                <a:solidFill>
                  <a:srgbClr val="C00000"/>
                </a:solidFill>
                <a:latin typeface="Arial" pitchFamily="34" charset="0"/>
                <a:cs typeface="Arial" pitchFamily="34" charset="0"/>
              </a:rPr>
              <a:t>trzisterada.hzz.hr</a:t>
            </a:r>
            <a:r>
              <a:rPr lang="hr-HR" sz="1600" b="1" kern="0" dirty="0" smtClean="0">
                <a:solidFill>
                  <a:schemeClr val="tx1"/>
                </a:solidFill>
                <a:latin typeface="Arial" pitchFamily="34" charset="0"/>
                <a:cs typeface="Arial" pitchFamily="34" charset="0"/>
              </a:rPr>
              <a:t>)</a:t>
            </a:r>
            <a:endParaRPr kumimoji="0" lang="hr-HR" sz="1600" b="1" i="0" u="none" strike="noStrike" kern="0" cap="none" spc="0" normalizeH="0" baseline="0" noProof="0" dirty="0" smtClean="0">
              <a:ln>
                <a:noFill/>
              </a:ln>
              <a:solidFill>
                <a:schemeClr val="tx1"/>
              </a:solidFill>
              <a:effectLst/>
              <a:uLnTx/>
              <a:uFillTx/>
              <a:latin typeface="Arial" pitchFamily="34" charset="0"/>
              <a:cs typeface="Arial" pitchFamily="34" charset="0"/>
            </a:endParaRPr>
          </a:p>
          <a:p>
            <a:pPr marL="342900" marR="0" lvl="0" indent="-342900" algn="l" defTabSz="914400" rtl="0" eaLnBrk="0" fontAlgn="base" latinLnBrk="0" hangingPunct="0">
              <a:lnSpc>
                <a:spcPct val="100000"/>
              </a:lnSpc>
              <a:spcBef>
                <a:spcPct val="20000"/>
              </a:spcBef>
              <a:spcAft>
                <a:spcPct val="0"/>
              </a:spcAft>
              <a:buClr>
                <a:srgbClr val="A50021"/>
              </a:buClr>
              <a:buSzPct val="80000"/>
              <a:buFontTx/>
              <a:buNone/>
              <a:tabLst/>
              <a:defRPr/>
            </a:pPr>
            <a:endParaRPr kumimoji="0" lang="hr-HR" sz="2800" b="0" i="0" u="none" strike="noStrike" kern="0" cap="none" spc="0" normalizeH="0" baseline="0" noProof="0" dirty="0" smtClean="0">
              <a:ln>
                <a:noFill/>
              </a:ln>
              <a:solidFill>
                <a:schemeClr val="tx1"/>
              </a:solidFill>
              <a:effectLst/>
              <a:uLnTx/>
              <a:uFillTx/>
              <a:latin typeface="+mn-lt"/>
              <a:ea typeface="+mn-ea"/>
              <a:cs typeface="+mn-cs"/>
            </a:endParaRPr>
          </a:p>
          <a:p>
            <a:pPr marR="0" lvl="0" algn="l" defTabSz="914400" rtl="0" eaLnBrk="0" fontAlgn="base" latinLnBrk="0" hangingPunct="0">
              <a:lnSpc>
                <a:spcPct val="100000"/>
              </a:lnSpc>
              <a:spcBef>
                <a:spcPct val="20000"/>
              </a:spcBef>
              <a:spcAft>
                <a:spcPct val="0"/>
              </a:spcAft>
              <a:buClr>
                <a:srgbClr val="A50021"/>
              </a:buClr>
              <a:buSzPct val="80000"/>
              <a:tabLst/>
              <a:defRPr/>
            </a:pPr>
            <a:endParaRPr kumimoji="0" lang="hr-HR" sz="2800" b="0" i="0" u="none" strike="noStrike" kern="0" cap="none" spc="0" normalizeH="0" baseline="0" noProof="0" dirty="0" smtClean="0">
              <a:ln>
                <a:noFill/>
              </a:ln>
              <a:solidFill>
                <a:schemeClr val="tx1"/>
              </a:solidFill>
              <a:effectLst/>
              <a:uLnTx/>
              <a:uFillTx/>
              <a:latin typeface="+mn-lt"/>
              <a:ea typeface="+mn-ea"/>
              <a:cs typeface="+mn-cs"/>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276872"/>
            <a:ext cx="6776257"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52490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defRPr/>
            </a:pPr>
            <a:r>
              <a:rPr lang="hr-HR" sz="1800" dirty="0" smtClean="0">
                <a:effectLst/>
                <a:latin typeface="Arial" pitchFamily="34" charset="0"/>
                <a:cs typeface="Arial" pitchFamily="34" charset="0"/>
              </a:rPr>
              <a:t>Djelatnost HZZ-a i CISOK-a</a:t>
            </a:r>
          </a:p>
          <a:p>
            <a:pPr>
              <a:defRPr/>
            </a:pPr>
            <a:r>
              <a:rPr lang="hr-HR" sz="1800" dirty="0" smtClean="0">
                <a:effectLst/>
                <a:latin typeface="Arial" pitchFamily="34" charset="0"/>
                <a:cs typeface="Arial" pitchFamily="34" charset="0"/>
              </a:rPr>
              <a:t>Radionice za učenike – CISOK</a:t>
            </a:r>
            <a:endParaRPr lang="hr-HR" sz="1800" b="1" i="1" dirty="0" smtClean="0">
              <a:effectLst/>
              <a:latin typeface="Arial" pitchFamily="34" charset="0"/>
              <a:cs typeface="Arial" pitchFamily="34" charset="0"/>
            </a:endParaRPr>
          </a:p>
          <a:p>
            <a:pPr>
              <a:defRPr/>
            </a:pPr>
            <a:r>
              <a:rPr lang="hr-HR" sz="1800" dirty="0" smtClean="0">
                <a:effectLst/>
                <a:latin typeface="Arial" pitchFamily="34" charset="0"/>
                <a:cs typeface="Arial" pitchFamily="34" charset="0"/>
              </a:rPr>
              <a:t>e-Usmjeravanje – testovi i upitnici</a:t>
            </a:r>
          </a:p>
          <a:p>
            <a:pPr>
              <a:defRPr/>
            </a:pPr>
            <a:r>
              <a:rPr lang="hr-HR" sz="1800" dirty="0" smtClean="0">
                <a:effectLst/>
                <a:latin typeface="Arial" pitchFamily="34" charset="0"/>
                <a:cs typeface="Arial" pitchFamily="34" charset="0"/>
              </a:rPr>
              <a:t>Potražnja na tržištu rada – izvori informacija</a:t>
            </a:r>
          </a:p>
          <a:p>
            <a:pPr>
              <a:defRPr/>
            </a:pPr>
            <a:r>
              <a:rPr lang="hr-HR" sz="1800" dirty="0" smtClean="0">
                <a:effectLst/>
                <a:latin typeface="Arial" pitchFamily="34" charset="0"/>
                <a:cs typeface="Arial" pitchFamily="34" charset="0"/>
              </a:rPr>
              <a:t>Vježba: Komponente profesionalnog usmjeravanja</a:t>
            </a:r>
          </a:p>
          <a:p>
            <a:pPr marL="0" indent="0">
              <a:buNone/>
              <a:defRPr/>
            </a:pPr>
            <a:endParaRPr lang="hr-HR" sz="1800" dirty="0" smtClean="0">
              <a:effectLst/>
              <a:latin typeface="Arial" pitchFamily="34" charset="0"/>
              <a:cs typeface="Arial" pitchFamily="34" charset="0"/>
            </a:endParaRPr>
          </a:p>
          <a:p>
            <a:pPr marL="0" indent="0">
              <a:buNone/>
              <a:defRPr/>
            </a:pPr>
            <a:r>
              <a:rPr lang="hr-HR" sz="1800" dirty="0" smtClean="0">
                <a:solidFill>
                  <a:srgbClr val="FF0000"/>
                </a:solidFill>
                <a:effectLst/>
                <a:latin typeface="Arial" pitchFamily="34" charset="0"/>
                <a:cs typeface="Arial" pitchFamily="34" charset="0"/>
              </a:rPr>
              <a:t>     /PAUZA </a:t>
            </a:r>
            <a:r>
              <a:rPr lang="hr-HR" sz="1800" dirty="0" err="1" smtClean="0">
                <a:solidFill>
                  <a:srgbClr val="FF0000"/>
                </a:solidFill>
                <a:effectLst/>
                <a:latin typeface="Arial" pitchFamily="34" charset="0"/>
                <a:cs typeface="Arial" pitchFamily="34" charset="0"/>
              </a:rPr>
              <a:t>15.15</a:t>
            </a:r>
            <a:r>
              <a:rPr lang="hr-HR" sz="1800" dirty="0" smtClean="0">
                <a:solidFill>
                  <a:srgbClr val="FF0000"/>
                </a:solidFill>
                <a:effectLst/>
                <a:latin typeface="Arial" pitchFamily="34" charset="0"/>
                <a:cs typeface="Arial" pitchFamily="34" charset="0"/>
              </a:rPr>
              <a:t>-</a:t>
            </a:r>
            <a:r>
              <a:rPr lang="hr-HR" sz="1800" dirty="0" err="1" smtClean="0">
                <a:solidFill>
                  <a:srgbClr val="FF0000"/>
                </a:solidFill>
                <a:effectLst/>
                <a:latin typeface="Arial" pitchFamily="34" charset="0"/>
                <a:cs typeface="Arial" pitchFamily="34" charset="0"/>
              </a:rPr>
              <a:t>15.30</a:t>
            </a:r>
            <a:r>
              <a:rPr lang="hr-HR" sz="1800" dirty="0" smtClean="0">
                <a:solidFill>
                  <a:srgbClr val="FF0000"/>
                </a:solidFill>
                <a:effectLst/>
                <a:latin typeface="Arial" pitchFamily="34" charset="0"/>
                <a:cs typeface="Arial" pitchFamily="34" charset="0"/>
              </a:rPr>
              <a:t> h/</a:t>
            </a:r>
          </a:p>
          <a:p>
            <a:pPr marL="0" indent="0">
              <a:buNone/>
              <a:defRPr/>
            </a:pPr>
            <a:endParaRPr lang="hr-HR" sz="1800" dirty="0" smtClean="0">
              <a:effectLst/>
              <a:latin typeface="Arial" pitchFamily="34" charset="0"/>
              <a:cs typeface="Arial" pitchFamily="34" charset="0"/>
            </a:endParaRPr>
          </a:p>
          <a:p>
            <a:pPr>
              <a:defRPr/>
            </a:pPr>
            <a:r>
              <a:rPr lang="hr-HR" sz="1800" dirty="0" smtClean="0">
                <a:effectLst/>
                <a:latin typeface="Arial" pitchFamily="34" charset="0"/>
                <a:cs typeface="Arial" pitchFamily="34" charset="0"/>
              </a:rPr>
              <a:t>Radionica i rasprava – rad s učenicima </a:t>
            </a:r>
            <a:r>
              <a:rPr lang="pl-PL" sz="1800" dirty="0">
                <a:effectLst/>
                <a:latin typeface="Arial" pitchFamily="34" charset="0"/>
                <a:cs typeface="Arial" pitchFamily="34" charset="0"/>
              </a:rPr>
              <a:t>s teškoćama i izazovi u </a:t>
            </a:r>
            <a:r>
              <a:rPr lang="pl-PL" sz="1800" dirty="0" smtClean="0">
                <a:effectLst/>
                <a:latin typeface="Arial" pitchFamily="34" charset="0"/>
                <a:cs typeface="Arial" pitchFamily="34" charset="0"/>
              </a:rPr>
              <a:t>radu</a:t>
            </a:r>
          </a:p>
          <a:p>
            <a:pPr>
              <a:defRPr/>
            </a:pPr>
            <a:r>
              <a:rPr lang="hr-HR" sz="1800" dirty="0" smtClean="0">
                <a:effectLst/>
                <a:latin typeface="Arial" pitchFamily="34" charset="0"/>
                <a:cs typeface="Arial" pitchFamily="34" charset="0"/>
              </a:rPr>
              <a:t>Važnost </a:t>
            </a:r>
            <a:r>
              <a:rPr lang="hr-HR" sz="1800" dirty="0" err="1" smtClean="0">
                <a:effectLst/>
                <a:latin typeface="Arial" pitchFamily="34" charset="0"/>
                <a:cs typeface="Arial" pitchFamily="34" charset="0"/>
              </a:rPr>
              <a:t>cjeloživotnog</a:t>
            </a:r>
            <a:r>
              <a:rPr lang="hr-HR" sz="1800" dirty="0" smtClean="0">
                <a:effectLst/>
                <a:latin typeface="Arial" pitchFamily="34" charset="0"/>
                <a:cs typeface="Arial" pitchFamily="34" charset="0"/>
              </a:rPr>
              <a:t> učenja</a:t>
            </a:r>
          </a:p>
          <a:p>
            <a:pPr>
              <a:defRPr/>
            </a:pPr>
            <a:r>
              <a:rPr lang="hr-HR" sz="1800" dirty="0" smtClean="0">
                <a:effectLst/>
                <a:latin typeface="Arial" pitchFamily="34" charset="0"/>
                <a:cs typeface="Arial" pitchFamily="34" charset="0"/>
              </a:rPr>
              <a:t>Zaključak i evaluacija</a:t>
            </a:r>
          </a:p>
          <a:p>
            <a:pPr>
              <a:defRPr/>
            </a:pPr>
            <a:endParaRPr lang="hr-HR" dirty="0" smtClean="0">
              <a:effectLst/>
            </a:endParaRPr>
          </a:p>
        </p:txBody>
      </p:sp>
      <p:sp>
        <p:nvSpPr>
          <p:cNvPr id="3" name="Content Placeholder 2"/>
          <p:cNvSpPr>
            <a:spLocks noGrp="1"/>
          </p:cNvSpPr>
          <p:nvPr>
            <p:ph idx="13"/>
          </p:nvPr>
        </p:nvSpPr>
        <p:spPr>
          <a:xfrm>
            <a:off x="1071563" y="785813"/>
            <a:ext cx="7543800" cy="857250"/>
          </a:xfrm>
        </p:spPr>
        <p:txBody>
          <a:bodyPr/>
          <a:lstStyle/>
          <a:p>
            <a:pPr>
              <a:defRPr/>
            </a:pPr>
            <a:r>
              <a:rPr lang="hr-HR" b="1" dirty="0" smtClean="0">
                <a:effectLst/>
                <a:latin typeface="Arial" pitchFamily="34" charset="0"/>
                <a:cs typeface="Arial" pitchFamily="34" charset="0"/>
              </a:rPr>
              <a:t>SADRŽAJ</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a:t>
            </a:fld>
            <a:endParaRPr lang="hr-H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defRPr/>
            </a:pPr>
            <a:endParaRPr lang="hr-HR" dirty="0" smtClean="0">
              <a:effectLst/>
            </a:endParaRPr>
          </a:p>
          <a:p>
            <a:pPr>
              <a:defRPr/>
            </a:pPr>
            <a:endParaRPr lang="hr-HR" dirty="0" smtClean="0">
              <a:effectLst/>
            </a:endParaRPr>
          </a:p>
          <a:p>
            <a:pPr>
              <a:defRPr/>
            </a:pPr>
            <a:endParaRPr lang="hr-HR"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pl-PL" b="1" dirty="0" smtClean="0">
                <a:effectLst/>
                <a:latin typeface="Arial" pitchFamily="34" charset="0"/>
                <a:cs typeface="Arial" pitchFamily="34" charset="0"/>
              </a:rPr>
              <a:t>POTRAŽNJA NA TRŽIŠTU RADA – IZVORI INFORMACIJA</a:t>
            </a:r>
            <a:endParaRPr lang="pl-PL"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20</a:t>
            </a:fld>
            <a:endParaRPr lang="hr-HR"/>
          </a:p>
        </p:txBody>
      </p:sp>
      <p:sp>
        <p:nvSpPr>
          <p:cNvPr id="5" name="Content Placeholder 1"/>
          <p:cNvSpPr txBox="1">
            <a:spLocks/>
          </p:cNvSpPr>
          <p:nvPr/>
        </p:nvSpPr>
        <p:spPr bwMode="auto">
          <a:xfrm>
            <a:off x="1054100" y="1857364"/>
            <a:ext cx="7910388" cy="44291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lgn="just" eaLnBrk="0" hangingPunct="0">
              <a:spcBef>
                <a:spcPct val="20000"/>
              </a:spcBef>
              <a:buClr>
                <a:srgbClr val="A50021"/>
              </a:buClr>
              <a:buSzPct val="80000"/>
              <a:defRPr/>
            </a:pPr>
            <a:r>
              <a:rPr lang="pl-PL" sz="1600" b="1" kern="0" dirty="0" smtClean="0">
                <a:solidFill>
                  <a:schemeClr val="tx1"/>
                </a:solidFill>
                <a:latin typeface="Arial" pitchFamily="34" charset="0"/>
                <a:cs typeface="Arial" pitchFamily="34" charset="0"/>
              </a:rPr>
              <a:t>PREPORUKE ZA OBRAZOVNU UPISNU POLITIKU I POLITIKU STIPENDIRANJA </a:t>
            </a:r>
            <a:r>
              <a:rPr lang="pl-PL" sz="1600" kern="0" dirty="0" smtClean="0">
                <a:solidFill>
                  <a:schemeClr val="tx1"/>
                </a:solidFill>
                <a:latin typeface="Arial" pitchFamily="34" charset="0"/>
                <a:cs typeface="Arial" pitchFamily="34" charset="0"/>
              </a:rPr>
              <a:t>–</a:t>
            </a:r>
            <a:r>
              <a:rPr lang="pl-PL" sz="1600" b="1" kern="0" dirty="0" smtClean="0">
                <a:solidFill>
                  <a:schemeClr val="tx1"/>
                </a:solidFill>
                <a:latin typeface="Arial" pitchFamily="34" charset="0"/>
                <a:cs typeface="Arial" pitchFamily="34" charset="0"/>
              </a:rPr>
              <a:t> </a:t>
            </a:r>
            <a:r>
              <a:rPr lang="pl-PL" sz="1600" kern="0" dirty="0" smtClean="0">
                <a:solidFill>
                  <a:schemeClr val="tx1"/>
                </a:solidFill>
                <a:latin typeface="Arial" pitchFamily="34" charset="0"/>
                <a:cs typeface="Arial" pitchFamily="34" charset="0"/>
              </a:rPr>
              <a:t>HRVATSKI </a:t>
            </a:r>
            <a:r>
              <a:rPr lang="pl-PL" sz="1600" kern="0" dirty="0">
                <a:solidFill>
                  <a:schemeClr val="tx1"/>
                </a:solidFill>
                <a:latin typeface="Arial" pitchFamily="34" charset="0"/>
                <a:cs typeface="Arial" pitchFamily="34" charset="0"/>
              </a:rPr>
              <a:t>ZAVOD ZA ZAPOŠLJAVANJE </a:t>
            </a:r>
            <a:r>
              <a:rPr lang="pl-PL" sz="1600" kern="0" dirty="0" smtClean="0">
                <a:solidFill>
                  <a:schemeClr val="tx1"/>
                </a:solidFill>
                <a:latin typeface="Arial" pitchFamily="34" charset="0"/>
                <a:cs typeface="Arial" pitchFamily="34" charset="0"/>
              </a:rPr>
              <a:t> </a:t>
            </a:r>
            <a:endParaRPr lang="pl-PL" sz="1600" kern="0" dirty="0">
              <a:solidFill>
                <a:schemeClr val="tx1"/>
              </a:solidFill>
              <a:latin typeface="Arial" pitchFamily="34" charset="0"/>
              <a:cs typeface="Arial" pitchFamily="34" charset="0"/>
            </a:endParaRPr>
          </a:p>
          <a:p>
            <a:pPr lvl="0" algn="just" eaLnBrk="0" hangingPunct="0">
              <a:spcBef>
                <a:spcPct val="20000"/>
              </a:spcBef>
              <a:buClr>
                <a:srgbClr val="A50021"/>
              </a:buClr>
              <a:buSzPct val="80000"/>
              <a:defRPr/>
            </a:pPr>
            <a:endParaRPr lang="pl-PL" sz="1600" kern="0" dirty="0" smtClean="0">
              <a:solidFill>
                <a:schemeClr val="tx1"/>
              </a:solidFill>
              <a:latin typeface="Arial" pitchFamily="34" charset="0"/>
              <a:cs typeface="Arial" pitchFamily="34" charset="0"/>
            </a:endParaRPr>
          </a:p>
          <a:p>
            <a:pPr marL="285750" lvl="0" indent="-285750" algn="just" eaLnBrk="0" hangingPunct="0">
              <a:spcBef>
                <a:spcPct val="20000"/>
              </a:spcBef>
              <a:buClr>
                <a:srgbClr val="A50021"/>
              </a:buClr>
              <a:buSzPct val="80000"/>
              <a:buFont typeface="Arial" pitchFamily="34" charset="0"/>
              <a:buChar char="•"/>
              <a:defRPr/>
            </a:pPr>
            <a:r>
              <a:rPr lang="pl-PL" sz="1600" kern="0" dirty="0" smtClean="0">
                <a:solidFill>
                  <a:schemeClr val="tx1"/>
                </a:solidFill>
                <a:latin typeface="Arial" pitchFamily="34" charset="0"/>
                <a:cs typeface="Arial" pitchFamily="34" charset="0"/>
              </a:rPr>
              <a:t>analiza </a:t>
            </a:r>
            <a:r>
              <a:rPr lang="pl-PL" sz="1600" kern="0" dirty="0">
                <a:solidFill>
                  <a:schemeClr val="tx1"/>
                </a:solidFill>
                <a:latin typeface="Arial" pitchFamily="34" charset="0"/>
                <a:cs typeface="Arial" pitchFamily="34" charset="0"/>
              </a:rPr>
              <a:t>i </a:t>
            </a:r>
            <a:r>
              <a:rPr lang="pl-PL" sz="1600" kern="0" dirty="0" smtClean="0">
                <a:solidFill>
                  <a:schemeClr val="tx1"/>
                </a:solidFill>
                <a:latin typeface="Arial" pitchFamily="34" charset="0"/>
                <a:cs typeface="Arial" pitchFamily="34" charset="0"/>
              </a:rPr>
              <a:t>prognoza </a:t>
            </a:r>
            <a:r>
              <a:rPr lang="pl-PL" sz="1600" kern="0" dirty="0">
                <a:solidFill>
                  <a:schemeClr val="tx1"/>
                </a:solidFill>
                <a:latin typeface="Arial" pitchFamily="34" charset="0"/>
                <a:cs typeface="Arial" pitchFamily="34" charset="0"/>
              </a:rPr>
              <a:t>potreba tržišta za pojedinim </a:t>
            </a:r>
            <a:r>
              <a:rPr lang="pl-PL" sz="1600" kern="0" dirty="0" smtClean="0">
                <a:solidFill>
                  <a:schemeClr val="tx1"/>
                </a:solidFill>
                <a:latin typeface="Arial" pitchFamily="34" charset="0"/>
                <a:cs typeface="Arial" pitchFamily="34" charset="0"/>
              </a:rPr>
              <a:t>zvanjima</a:t>
            </a:r>
          </a:p>
          <a:p>
            <a:pPr marL="285750" lvl="0" indent="-285750" algn="just" eaLnBrk="0" hangingPunct="0">
              <a:spcBef>
                <a:spcPct val="20000"/>
              </a:spcBef>
              <a:buClr>
                <a:srgbClr val="A50021"/>
              </a:buClr>
              <a:buSzPct val="80000"/>
              <a:buFont typeface="Arial" pitchFamily="34" charset="0"/>
              <a:buChar char="•"/>
              <a:defRPr/>
            </a:pPr>
            <a:r>
              <a:rPr lang="pl-PL" sz="1600" kern="0" dirty="0" smtClean="0">
                <a:solidFill>
                  <a:schemeClr val="tx1"/>
                </a:solidFill>
                <a:latin typeface="Arial" pitchFamily="34" charset="0"/>
                <a:cs typeface="Arial" pitchFamily="34" charset="0"/>
              </a:rPr>
              <a:t>izdaju se svake godine, dostupne na hzz.hr</a:t>
            </a:r>
          </a:p>
          <a:p>
            <a:pPr lvl="0" algn="just" eaLnBrk="0" hangingPunct="0">
              <a:spcBef>
                <a:spcPct val="20000"/>
              </a:spcBef>
              <a:buClr>
                <a:srgbClr val="A50021"/>
              </a:buClr>
              <a:buSzPct val="80000"/>
              <a:defRPr/>
            </a:pPr>
            <a:endParaRPr lang="pl-PL" sz="1600" kern="0" dirty="0" smtClean="0">
              <a:solidFill>
                <a:schemeClr val="tx1"/>
              </a:solidFill>
              <a:latin typeface="Arial" pitchFamily="34" charset="0"/>
              <a:cs typeface="Arial" pitchFamily="34" charset="0"/>
            </a:endParaRPr>
          </a:p>
          <a:p>
            <a:pPr marL="285750" lvl="0" indent="-285750" algn="just" eaLnBrk="0" hangingPunct="0">
              <a:spcBef>
                <a:spcPct val="20000"/>
              </a:spcBef>
              <a:buClr>
                <a:srgbClr val="A50021"/>
              </a:buClr>
              <a:buSzPct val="80000"/>
              <a:buFont typeface="Arial" pitchFamily="34" charset="0"/>
              <a:buChar char="•"/>
              <a:defRPr/>
            </a:pPr>
            <a:r>
              <a:rPr lang="pl-PL" sz="1600" kern="0" dirty="0" smtClean="0">
                <a:solidFill>
                  <a:schemeClr val="tx1"/>
                </a:solidFill>
                <a:latin typeface="Arial" pitchFamily="34" charset="0"/>
                <a:cs typeface="Arial" pitchFamily="34" charset="0"/>
              </a:rPr>
              <a:t>Pr. Grad Zagreb i Zagrebačka županija za 2016.god: </a:t>
            </a:r>
          </a:p>
          <a:p>
            <a:pPr lvl="0" algn="just" eaLnBrk="0" hangingPunct="0">
              <a:spcBef>
                <a:spcPct val="20000"/>
              </a:spcBef>
              <a:buClr>
                <a:srgbClr val="A50021"/>
              </a:buClr>
              <a:buSzPct val="80000"/>
              <a:defRPr/>
            </a:pPr>
            <a:endParaRPr lang="pl-PL" sz="1600" kern="0" dirty="0">
              <a:solidFill>
                <a:schemeClr val="tx1"/>
              </a:solidFill>
              <a:latin typeface="Arial" pitchFamily="34" charset="0"/>
              <a:cs typeface="Arial" pitchFamily="34" charset="0"/>
            </a:endParaRPr>
          </a:p>
          <a:p>
            <a:pPr lvl="0" algn="just" eaLnBrk="0" hangingPunct="0">
              <a:spcBef>
                <a:spcPct val="20000"/>
              </a:spcBef>
              <a:buClr>
                <a:srgbClr val="A50021"/>
              </a:buClr>
              <a:buSzPct val="80000"/>
            </a:pPr>
            <a:r>
              <a:rPr lang="hr-HR" sz="1200" kern="0" dirty="0" smtClean="0">
                <a:solidFill>
                  <a:srgbClr val="000000"/>
                </a:solidFill>
                <a:latin typeface="Arial" pitchFamily="34" charset="0"/>
                <a:cs typeface="Arial" pitchFamily="34" charset="0"/>
              </a:rPr>
              <a:t>Obrazovni </a:t>
            </a:r>
            <a:r>
              <a:rPr lang="hr-HR" sz="1200" kern="0" dirty="0">
                <a:solidFill>
                  <a:srgbClr val="000000"/>
                </a:solidFill>
                <a:latin typeface="Arial" pitchFamily="34" charset="0"/>
                <a:cs typeface="Arial" pitchFamily="34" charset="0"/>
              </a:rPr>
              <a:t>programi u kojima treba </a:t>
            </a:r>
            <a:r>
              <a:rPr lang="hr-HR" sz="1200" b="1" kern="0" dirty="0">
                <a:solidFill>
                  <a:srgbClr val="000000"/>
                </a:solidFill>
                <a:latin typeface="Arial" pitchFamily="34" charset="0"/>
                <a:cs typeface="Arial" pitchFamily="34" charset="0"/>
              </a:rPr>
              <a:t>povećati</a:t>
            </a:r>
            <a:r>
              <a:rPr lang="hr-HR" sz="1200" kern="0" dirty="0">
                <a:solidFill>
                  <a:srgbClr val="000000"/>
                </a:solidFill>
                <a:latin typeface="Arial" pitchFamily="34" charset="0"/>
                <a:cs typeface="Arial" pitchFamily="34" charset="0"/>
              </a:rPr>
              <a:t> broj upisanih i stipendiranih učenika ili studenata: </a:t>
            </a:r>
          </a:p>
          <a:p>
            <a:pPr lvl="0" algn="just" eaLnBrk="0" hangingPunct="0">
              <a:spcBef>
                <a:spcPct val="20000"/>
              </a:spcBef>
              <a:buClr>
                <a:srgbClr val="A50021"/>
              </a:buClr>
              <a:buSzPct val="80000"/>
            </a:pPr>
            <a:r>
              <a:rPr lang="hr-HR" sz="1200" u="sng" kern="0" dirty="0">
                <a:solidFill>
                  <a:srgbClr val="000000"/>
                </a:solidFill>
                <a:latin typeface="Arial" pitchFamily="34" charset="0"/>
                <a:cs typeface="Arial" pitchFamily="34" charset="0"/>
              </a:rPr>
              <a:t>Trogodišnji srednjoškolski</a:t>
            </a:r>
            <a:r>
              <a:rPr lang="hr-HR" sz="1200" kern="0" dirty="0">
                <a:solidFill>
                  <a:srgbClr val="000000"/>
                </a:solidFill>
                <a:latin typeface="Arial" pitchFamily="34" charset="0"/>
                <a:cs typeface="Arial" pitchFamily="34" charset="0"/>
              </a:rPr>
              <a:t>: armirač, krovopokrivač i </a:t>
            </a:r>
            <a:r>
              <a:rPr lang="hr-HR" sz="1200" kern="0" dirty="0" err="1">
                <a:solidFill>
                  <a:srgbClr val="000000"/>
                </a:solidFill>
                <a:latin typeface="Arial" pitchFamily="34" charset="0"/>
                <a:cs typeface="Arial" pitchFamily="34" charset="0"/>
              </a:rPr>
              <a:t>izolater</a:t>
            </a:r>
            <a:r>
              <a:rPr lang="hr-HR" sz="1200" kern="0" dirty="0">
                <a:solidFill>
                  <a:srgbClr val="000000"/>
                </a:solidFill>
                <a:latin typeface="Arial" pitchFamily="34" charset="0"/>
                <a:cs typeface="Arial" pitchFamily="34" charset="0"/>
              </a:rPr>
              <a:t>, limar, tesar, tokar, zidar, monter suhe gradnje, bravar, mesar, fasader, staklar, pekar, elektroinstalater, krojač, </a:t>
            </a:r>
            <a:r>
              <a:rPr lang="hr-HR" sz="1200" kern="0" dirty="0" err="1">
                <a:solidFill>
                  <a:srgbClr val="000000"/>
                </a:solidFill>
                <a:latin typeface="Arial" pitchFamily="34" charset="0"/>
                <a:cs typeface="Arial" pitchFamily="34" charset="0"/>
              </a:rPr>
              <a:t>podopolagač</a:t>
            </a:r>
            <a:r>
              <a:rPr lang="hr-HR" sz="1200" kern="0" dirty="0">
                <a:solidFill>
                  <a:srgbClr val="000000"/>
                </a:solidFill>
                <a:latin typeface="Arial" pitchFamily="34" charset="0"/>
                <a:cs typeface="Arial" pitchFamily="34" charset="0"/>
              </a:rPr>
              <a:t>, tapetar, zlatar</a:t>
            </a:r>
          </a:p>
          <a:p>
            <a:pPr lvl="0" algn="just" eaLnBrk="0" hangingPunct="0">
              <a:spcBef>
                <a:spcPct val="20000"/>
              </a:spcBef>
              <a:buClr>
                <a:srgbClr val="A50021"/>
              </a:buClr>
              <a:buSzPct val="80000"/>
            </a:pPr>
            <a:r>
              <a:rPr lang="hr-HR" sz="1200" u="sng" kern="0" dirty="0">
                <a:solidFill>
                  <a:srgbClr val="000000"/>
                </a:solidFill>
                <a:latin typeface="Arial" pitchFamily="34" charset="0"/>
                <a:cs typeface="Arial" pitchFamily="34" charset="0"/>
              </a:rPr>
              <a:t>Četverogodišnji srednjoškolski</a:t>
            </a:r>
            <a:r>
              <a:rPr lang="hr-HR" sz="1200" kern="0" dirty="0">
                <a:solidFill>
                  <a:srgbClr val="000000"/>
                </a:solidFill>
                <a:latin typeface="Arial" pitchFamily="34" charset="0"/>
                <a:cs typeface="Arial" pitchFamily="34" charset="0"/>
              </a:rPr>
              <a:t>: </a:t>
            </a:r>
            <a:r>
              <a:rPr lang="hr-HR" sz="1200" kern="0" dirty="0" smtClean="0">
                <a:solidFill>
                  <a:srgbClr val="000000"/>
                </a:solidFill>
                <a:latin typeface="Arial" pitchFamily="34" charset="0"/>
                <a:cs typeface="Arial" pitchFamily="34" charset="0"/>
              </a:rPr>
              <a:t>/</a:t>
            </a:r>
          </a:p>
          <a:p>
            <a:pPr lvl="0" algn="just" eaLnBrk="0" hangingPunct="0">
              <a:spcBef>
                <a:spcPct val="20000"/>
              </a:spcBef>
              <a:buClr>
                <a:srgbClr val="A50021"/>
              </a:buClr>
              <a:buSzPct val="80000"/>
            </a:pPr>
            <a:endParaRPr lang="hr-HR" sz="1200" kern="0" dirty="0">
              <a:solidFill>
                <a:srgbClr val="000000"/>
              </a:solidFill>
              <a:latin typeface="Arial" pitchFamily="34" charset="0"/>
              <a:cs typeface="Arial" pitchFamily="34" charset="0"/>
            </a:endParaRPr>
          </a:p>
          <a:p>
            <a:pPr lvl="0" algn="just" eaLnBrk="0" hangingPunct="0">
              <a:spcBef>
                <a:spcPct val="20000"/>
              </a:spcBef>
              <a:buClr>
                <a:srgbClr val="A50021"/>
              </a:buClr>
              <a:buSzPct val="80000"/>
            </a:pPr>
            <a:r>
              <a:rPr lang="hr-HR" sz="1200" kern="0" dirty="0" smtClean="0">
                <a:solidFill>
                  <a:srgbClr val="000000"/>
                </a:solidFill>
                <a:latin typeface="Arial" pitchFamily="34" charset="0"/>
                <a:cs typeface="Arial" pitchFamily="34" charset="0"/>
              </a:rPr>
              <a:t>Obrazovni </a:t>
            </a:r>
            <a:r>
              <a:rPr lang="hr-HR" sz="1200" kern="0" dirty="0">
                <a:solidFill>
                  <a:srgbClr val="000000"/>
                </a:solidFill>
                <a:latin typeface="Arial" pitchFamily="34" charset="0"/>
                <a:cs typeface="Arial" pitchFamily="34" charset="0"/>
              </a:rPr>
              <a:t>programi u kojima treba </a:t>
            </a:r>
            <a:r>
              <a:rPr lang="hr-HR" sz="1200" b="1" kern="0" dirty="0">
                <a:solidFill>
                  <a:srgbClr val="000000"/>
                </a:solidFill>
                <a:latin typeface="Arial" pitchFamily="34" charset="0"/>
                <a:cs typeface="Arial" pitchFamily="34" charset="0"/>
              </a:rPr>
              <a:t>smanjiti</a:t>
            </a:r>
            <a:r>
              <a:rPr lang="hr-HR" sz="1200" kern="0" dirty="0">
                <a:solidFill>
                  <a:srgbClr val="000000"/>
                </a:solidFill>
                <a:latin typeface="Arial" pitchFamily="34" charset="0"/>
                <a:cs typeface="Arial" pitchFamily="34" charset="0"/>
              </a:rPr>
              <a:t> broj upisanih i </a:t>
            </a:r>
            <a:r>
              <a:rPr lang="hr-HR" sz="1200" kern="0" dirty="0" smtClean="0">
                <a:solidFill>
                  <a:srgbClr val="000000"/>
                </a:solidFill>
                <a:latin typeface="Arial" pitchFamily="34" charset="0"/>
                <a:cs typeface="Arial" pitchFamily="34" charset="0"/>
              </a:rPr>
              <a:t>stipendiranih učenika </a:t>
            </a:r>
            <a:r>
              <a:rPr lang="hr-HR" sz="1200" kern="0" dirty="0">
                <a:solidFill>
                  <a:srgbClr val="000000"/>
                </a:solidFill>
                <a:latin typeface="Arial" pitchFamily="34" charset="0"/>
                <a:cs typeface="Arial" pitchFamily="34" charset="0"/>
              </a:rPr>
              <a:t>ili </a:t>
            </a:r>
            <a:r>
              <a:rPr lang="hr-HR" sz="1200" kern="0" dirty="0" smtClean="0">
                <a:solidFill>
                  <a:srgbClr val="000000"/>
                </a:solidFill>
                <a:latin typeface="Arial" pitchFamily="34" charset="0"/>
                <a:cs typeface="Arial" pitchFamily="34" charset="0"/>
              </a:rPr>
              <a:t>studenata:</a:t>
            </a:r>
            <a:endParaRPr lang="hr-HR" sz="1200" kern="0" dirty="0">
              <a:solidFill>
                <a:srgbClr val="000000"/>
              </a:solidFill>
              <a:latin typeface="Arial" pitchFamily="34" charset="0"/>
              <a:cs typeface="Arial" pitchFamily="34" charset="0"/>
            </a:endParaRPr>
          </a:p>
          <a:p>
            <a:pPr lvl="0" algn="just" eaLnBrk="0" hangingPunct="0">
              <a:spcBef>
                <a:spcPct val="20000"/>
              </a:spcBef>
              <a:buClr>
                <a:srgbClr val="A50021"/>
              </a:buClr>
              <a:buSzPct val="80000"/>
            </a:pPr>
            <a:r>
              <a:rPr lang="hr-HR" sz="1200" u="sng" kern="0" dirty="0">
                <a:solidFill>
                  <a:srgbClr val="000000"/>
                </a:solidFill>
                <a:latin typeface="Arial" pitchFamily="34" charset="0"/>
                <a:cs typeface="Arial" pitchFamily="34" charset="0"/>
              </a:rPr>
              <a:t>Trogodišnji srednjoškolski</a:t>
            </a:r>
            <a:r>
              <a:rPr lang="hr-HR" sz="1200" kern="0" dirty="0">
                <a:solidFill>
                  <a:srgbClr val="000000"/>
                </a:solidFill>
                <a:latin typeface="Arial" pitchFamily="34" charset="0"/>
                <a:cs typeface="Arial" pitchFamily="34" charset="0"/>
              </a:rPr>
              <a:t>: Tehnički crtač, Fotograf</a:t>
            </a:r>
          </a:p>
          <a:p>
            <a:pPr lvl="0" algn="just" eaLnBrk="0" hangingPunct="0">
              <a:spcBef>
                <a:spcPct val="20000"/>
              </a:spcBef>
              <a:buClr>
                <a:srgbClr val="A50021"/>
              </a:buClr>
              <a:buSzPct val="80000"/>
            </a:pPr>
            <a:r>
              <a:rPr lang="hr-HR" sz="1200" u="sng" kern="0" dirty="0">
                <a:solidFill>
                  <a:srgbClr val="000000"/>
                </a:solidFill>
                <a:latin typeface="Arial" pitchFamily="34" charset="0"/>
                <a:cs typeface="Arial" pitchFamily="34" charset="0"/>
              </a:rPr>
              <a:t>Četverogodišnji srednjoškolski:</a:t>
            </a:r>
            <a:r>
              <a:rPr lang="hr-HR" sz="1200" kern="0" dirty="0">
                <a:solidFill>
                  <a:srgbClr val="000000"/>
                </a:solidFill>
                <a:latin typeface="Arial" pitchFamily="34" charset="0"/>
                <a:cs typeface="Arial" pitchFamily="34" charset="0"/>
              </a:rPr>
              <a:t> Tehničar za logistiku i špediciju, Tehničar </a:t>
            </a:r>
            <a:r>
              <a:rPr lang="hr-HR" sz="1200" kern="0" dirty="0" err="1">
                <a:solidFill>
                  <a:srgbClr val="000000"/>
                </a:solidFill>
                <a:latin typeface="Arial" pitchFamily="34" charset="0"/>
                <a:cs typeface="Arial" pitchFamily="34" charset="0"/>
              </a:rPr>
              <a:t>PT</a:t>
            </a:r>
            <a:r>
              <a:rPr lang="hr-HR" sz="1200" kern="0" dirty="0">
                <a:solidFill>
                  <a:srgbClr val="000000"/>
                </a:solidFill>
                <a:latin typeface="Arial" pitchFamily="34" charset="0"/>
                <a:cs typeface="Arial" pitchFamily="34" charset="0"/>
              </a:rPr>
              <a:t> prometa, Veterinarski tehničar, Grafički urednik – dizajner, Tehničar za </a:t>
            </a:r>
            <a:r>
              <a:rPr lang="hr-HR" sz="1200" kern="0" dirty="0" err="1">
                <a:solidFill>
                  <a:srgbClr val="000000"/>
                </a:solidFill>
                <a:latin typeface="Arial" pitchFamily="34" charset="0"/>
                <a:cs typeface="Arial" pitchFamily="34" charset="0"/>
              </a:rPr>
              <a:t>mehatroniku</a:t>
            </a:r>
            <a:r>
              <a:rPr lang="hr-HR" sz="1200" kern="0" dirty="0">
                <a:solidFill>
                  <a:srgbClr val="000000"/>
                </a:solidFill>
                <a:latin typeface="Arial" pitchFamily="34" charset="0"/>
                <a:cs typeface="Arial" pitchFamily="34" charset="0"/>
              </a:rPr>
              <a:t>, Modni stilist, Hotelijersko-turistički tehničar, Grafički tehničar, Upravni referent, Ekonomist, Poslovni tajnik, Tehničar cestovnog prometa, Odjevni </a:t>
            </a:r>
            <a:r>
              <a:rPr lang="hr-HR" sz="1200" kern="0" dirty="0" smtClean="0">
                <a:solidFill>
                  <a:srgbClr val="000000"/>
                </a:solidFill>
                <a:latin typeface="Arial" pitchFamily="34" charset="0"/>
                <a:cs typeface="Arial" pitchFamily="34" charset="0"/>
              </a:rPr>
              <a:t>tehničar </a:t>
            </a:r>
            <a:endParaRPr lang="hr-HR" sz="1200" kern="0" dirty="0">
              <a:solidFill>
                <a:srgbClr val="000000"/>
              </a:solidFill>
              <a:latin typeface="Arial" pitchFamily="34" charset="0"/>
              <a:cs typeface="Arial" pitchFamily="34" charset="0"/>
            </a:endParaRPr>
          </a:p>
          <a:p>
            <a:pPr marL="342900" lvl="0" indent="-342900" algn="just" eaLnBrk="0" hangingPunct="0">
              <a:spcBef>
                <a:spcPct val="20000"/>
              </a:spcBef>
              <a:buClr>
                <a:srgbClr val="A50021"/>
              </a:buClr>
              <a:buSzPct val="80000"/>
              <a:buBlip>
                <a:blip r:embed="rId2"/>
              </a:buBlip>
              <a:defRPr/>
            </a:pPr>
            <a:endParaRPr lang="pl-PL" sz="1400" kern="0" dirty="0" smtClean="0">
              <a:solidFill>
                <a:schemeClr val="tx1"/>
              </a:solidFill>
              <a:latin typeface="+mn-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marL="0" indent="0">
              <a:buNone/>
            </a:pPr>
            <a:r>
              <a:rPr lang="hr-HR" sz="1800" b="1" dirty="0" smtClean="0">
                <a:latin typeface="Arial" pitchFamily="34" charset="0"/>
                <a:cs typeface="Arial" pitchFamily="34" charset="0"/>
              </a:rPr>
              <a:t>STATISTIKA ON-</a:t>
            </a:r>
            <a:r>
              <a:rPr lang="hr-HR" sz="1800" b="1" dirty="0" err="1" smtClean="0">
                <a:latin typeface="Arial" pitchFamily="34" charset="0"/>
                <a:cs typeface="Arial" pitchFamily="34" charset="0"/>
              </a:rPr>
              <a:t>LINE</a:t>
            </a:r>
            <a:r>
              <a:rPr lang="hr-HR" sz="1800" b="1" dirty="0" smtClean="0">
                <a:latin typeface="Arial" pitchFamily="34" charset="0"/>
                <a:cs typeface="Arial" pitchFamily="34" charset="0"/>
              </a:rPr>
              <a:t> </a:t>
            </a:r>
            <a:r>
              <a:rPr lang="hr-HR" sz="1800" dirty="0" smtClean="0">
                <a:latin typeface="Arial" pitchFamily="34" charset="0"/>
                <a:cs typeface="Arial" pitchFamily="34" charset="0"/>
              </a:rPr>
              <a:t>- Interaktivna statistička baza podataka</a:t>
            </a:r>
            <a:endParaRPr lang="hr-HR" sz="1800" dirty="0">
              <a:latin typeface="Arial" pitchFamily="34" charset="0"/>
              <a:cs typeface="Arial" pitchFamily="34" charset="0"/>
            </a:endParaRPr>
          </a:p>
        </p:txBody>
      </p:sp>
      <p:sp>
        <p:nvSpPr>
          <p:cNvPr id="3" name="Rezervirano mjesto sadržaja 2"/>
          <p:cNvSpPr>
            <a:spLocks noGrp="1"/>
          </p:cNvSpPr>
          <p:nvPr>
            <p:ph idx="13"/>
          </p:nvPr>
        </p:nvSpPr>
        <p:spPr>
          <a:xfrm>
            <a:off x="1071538" y="980728"/>
            <a:ext cx="7543800" cy="864096"/>
          </a:xfrm>
        </p:spPr>
        <p:txBody>
          <a:bodyPr/>
          <a:lstStyle/>
          <a:p>
            <a:pPr lvl="0">
              <a:defRPr/>
            </a:pPr>
            <a:r>
              <a:rPr lang="pl-PL" b="1" dirty="0">
                <a:effectLst/>
                <a:latin typeface="Arial" pitchFamily="34" charset="0"/>
                <a:cs typeface="Arial" pitchFamily="34" charset="0"/>
              </a:rPr>
              <a:t>POTRAŽNJA NA TRŽIŠTU RADA – IZVORI INFORMACIJA</a:t>
            </a:r>
          </a:p>
          <a:p>
            <a:endParaRPr lang="hr-HR" dirty="0"/>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21</a:t>
            </a:fld>
            <a:endParaRPr lang="hr-H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1" y="2492896"/>
            <a:ext cx="6552728" cy="3967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84602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marL="0" lvl="0" indent="0">
              <a:buNone/>
              <a:defRPr/>
            </a:pPr>
            <a:r>
              <a:rPr lang="pl-PL" sz="1600" b="1" dirty="0">
                <a:solidFill>
                  <a:srgbClr val="000000"/>
                </a:solidFill>
                <a:effectLst/>
                <a:latin typeface="Arial" pitchFamily="34" charset="0"/>
                <a:cs typeface="Arial" pitchFamily="34" charset="0"/>
              </a:rPr>
              <a:t>STATISTIKA ON-LINE </a:t>
            </a:r>
            <a:r>
              <a:rPr lang="pl-PL" sz="1600" b="1" dirty="0" smtClean="0">
                <a:solidFill>
                  <a:srgbClr val="000000"/>
                </a:solidFill>
                <a:effectLst/>
                <a:latin typeface="Arial" pitchFamily="34" charset="0"/>
                <a:cs typeface="Arial" pitchFamily="34" charset="0"/>
              </a:rPr>
              <a:t> </a:t>
            </a:r>
            <a:r>
              <a:rPr lang="pl-PL" sz="1600" b="1" u="sng" dirty="0" smtClean="0">
                <a:solidFill>
                  <a:srgbClr val="000000"/>
                </a:solidFill>
                <a:effectLst/>
                <a:latin typeface="Arial" pitchFamily="34" charset="0"/>
                <a:cs typeface="Arial" pitchFamily="34" charset="0"/>
              </a:rPr>
              <a:t>statistika.hzz.hr</a:t>
            </a:r>
            <a:endParaRPr lang="pl-PL" sz="1600" b="1" u="sng" dirty="0">
              <a:solidFill>
                <a:srgbClr val="000000"/>
              </a:solidFill>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22</a:t>
            </a:fld>
            <a:endParaRPr lang="hr-H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492896"/>
            <a:ext cx="6696744" cy="3899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zervirano mjesto sadržaja 2"/>
          <p:cNvSpPr>
            <a:spLocks noGrp="1"/>
          </p:cNvSpPr>
          <p:nvPr>
            <p:ph idx="13"/>
          </p:nvPr>
        </p:nvSpPr>
        <p:spPr/>
        <p:txBody>
          <a:bodyPr/>
          <a:lstStyle/>
          <a:p>
            <a:r>
              <a:rPr lang="hr-HR" b="1" dirty="0" smtClean="0">
                <a:effectLst/>
                <a:latin typeface="Arial" pitchFamily="34" charset="0"/>
                <a:cs typeface="Arial" pitchFamily="34" charset="0"/>
              </a:rPr>
              <a:t>POTRAŽNJA NA TRŽIŠTU RADA – IZVORI INFORMACIJA</a:t>
            </a:r>
            <a:endParaRPr lang="hr-HR" b="1" dirty="0">
              <a:effectLst/>
              <a:latin typeface="Arial" pitchFamily="34" charset="0"/>
              <a:cs typeface="Arial" pitchFamily="34" charset="0"/>
            </a:endParaRPr>
          </a:p>
        </p:txBody>
      </p:sp>
    </p:spTree>
    <p:extLst>
      <p:ext uri="{BB962C8B-B14F-4D97-AF65-F5344CB8AC3E}">
        <p14:creationId xmlns:p14="http://schemas.microsoft.com/office/powerpoint/2010/main" val="42549106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115616" y="1916832"/>
            <a:ext cx="7494984" cy="4179168"/>
          </a:xfrm>
        </p:spPr>
        <p:txBody>
          <a:bodyPr/>
          <a:lstStyle/>
          <a:p>
            <a:pPr marL="0" lvl="0" indent="0">
              <a:buNone/>
              <a:defRPr/>
            </a:pPr>
            <a:r>
              <a:rPr lang="pl-PL" sz="1600" b="1" dirty="0">
                <a:solidFill>
                  <a:srgbClr val="000000"/>
                </a:solidFill>
                <a:effectLst/>
                <a:latin typeface="Arial" pitchFamily="34" charset="0"/>
                <a:cs typeface="Arial" pitchFamily="34" charset="0"/>
              </a:rPr>
              <a:t>STATISTIKA ON-LINE  </a:t>
            </a:r>
            <a:r>
              <a:rPr lang="pl-PL" sz="1600" b="1" u="sng" dirty="0">
                <a:solidFill>
                  <a:srgbClr val="000000"/>
                </a:solidFill>
                <a:effectLst/>
                <a:latin typeface="Arial" pitchFamily="34" charset="0"/>
                <a:cs typeface="Arial" pitchFamily="34" charset="0"/>
              </a:rPr>
              <a:t>statistika.hzz.hr</a:t>
            </a: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23</a:t>
            </a:fld>
            <a:endParaRPr lang="hr-H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1978" y="2420888"/>
            <a:ext cx="6696744" cy="3861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zervirano mjesto sadržaja 2"/>
          <p:cNvSpPr>
            <a:spLocks noGrp="1"/>
          </p:cNvSpPr>
          <p:nvPr>
            <p:ph idx="13"/>
          </p:nvPr>
        </p:nvSpPr>
        <p:spPr/>
        <p:txBody>
          <a:bodyPr/>
          <a:lstStyle/>
          <a:p>
            <a:r>
              <a:rPr lang="hr-HR" b="1" dirty="0" smtClean="0">
                <a:effectLst/>
                <a:latin typeface="Arial" pitchFamily="34" charset="0"/>
                <a:cs typeface="Arial" pitchFamily="34" charset="0"/>
              </a:rPr>
              <a:t>POTRAŽNJA NA TRŽIŠTU RADA – IZVORI INFORMACIJA</a:t>
            </a:r>
            <a:endParaRPr lang="hr-HR" b="1" dirty="0">
              <a:effectLst/>
              <a:latin typeface="Arial" pitchFamily="34" charset="0"/>
              <a:cs typeface="Arial" pitchFamily="34" charset="0"/>
            </a:endParaRPr>
          </a:p>
        </p:txBody>
      </p:sp>
    </p:spTree>
    <p:extLst>
      <p:ext uri="{BB962C8B-B14F-4D97-AF65-F5344CB8AC3E}">
        <p14:creationId xmlns:p14="http://schemas.microsoft.com/office/powerpoint/2010/main" val="24494438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066800" y="2000240"/>
            <a:ext cx="7537648" cy="4095760"/>
          </a:xfrm>
        </p:spPr>
        <p:txBody>
          <a:bodyPr/>
          <a:lstStyle/>
          <a:p>
            <a:pPr algn="just"/>
            <a:r>
              <a:rPr lang="hr-HR" sz="1600" b="1" dirty="0" smtClean="0">
                <a:effectLst/>
                <a:latin typeface="Arial" pitchFamily="34" charset="0"/>
                <a:cs typeface="Arial" pitchFamily="34" charset="0"/>
              </a:rPr>
              <a:t>STIPENDIJE GRADA ZAGREBA, ŽUPANIJA, MINISTARSTAVA I DRUGIH NEVLADINIH UDRUGA ZA UČENIKE SREDNJIH ŠKOLA</a:t>
            </a:r>
          </a:p>
          <a:p>
            <a:pPr marL="0" indent="0" algn="just">
              <a:buNone/>
            </a:pPr>
            <a:endParaRPr lang="hr-HR" sz="1600" b="1" dirty="0" smtClean="0">
              <a:effectLst/>
              <a:latin typeface="Arial" pitchFamily="34" charset="0"/>
              <a:cs typeface="Arial" pitchFamily="34" charset="0"/>
            </a:endParaRPr>
          </a:p>
          <a:p>
            <a:pPr marL="0" indent="0" algn="just">
              <a:buNone/>
            </a:pPr>
            <a:r>
              <a:rPr lang="hr-HR" sz="1600" b="1" dirty="0" smtClean="0">
                <a:latin typeface="Arial" pitchFamily="34" charset="0"/>
                <a:cs typeface="Arial" pitchFamily="34" charset="0"/>
              </a:rPr>
              <a:t>pr</a:t>
            </a:r>
            <a:r>
              <a:rPr lang="hr-HR" sz="1600" dirty="0" smtClean="0">
                <a:latin typeface="Arial" pitchFamily="34" charset="0"/>
                <a:cs typeface="Arial" pitchFamily="34" charset="0"/>
              </a:rPr>
              <a:t>. za 2015/2016 g. – Grad Zagreb stipendira 17 deficitarnih </a:t>
            </a:r>
            <a:r>
              <a:rPr lang="hr-HR" sz="1600" dirty="0">
                <a:latin typeface="Arial" pitchFamily="34" charset="0"/>
                <a:cs typeface="Arial" pitchFamily="34" charset="0"/>
              </a:rPr>
              <a:t>zanimanja za potrebe </a:t>
            </a:r>
            <a:r>
              <a:rPr lang="hr-HR" sz="1600" dirty="0" smtClean="0">
                <a:latin typeface="Arial" pitchFamily="34" charset="0"/>
                <a:cs typeface="Arial" pitchFamily="34" charset="0"/>
              </a:rPr>
              <a:t>obrtništva (pr. zidar, krojač, </a:t>
            </a:r>
            <a:r>
              <a:rPr lang="hr-HR" sz="1600" dirty="0">
                <a:latin typeface="Arial" pitchFamily="34" charset="0"/>
                <a:cs typeface="Arial" pitchFamily="34" charset="0"/>
              </a:rPr>
              <a:t>bravar) </a:t>
            </a:r>
            <a:r>
              <a:rPr lang="hr-HR" sz="1600" dirty="0" smtClean="0">
                <a:latin typeface="Arial" pitchFamily="34" charset="0"/>
                <a:cs typeface="Arial" pitchFamily="34" charset="0"/>
              </a:rPr>
              <a:t>– u </a:t>
            </a:r>
            <a:r>
              <a:rPr lang="hr-HR" sz="1600" dirty="0">
                <a:latin typeface="Arial" pitchFamily="34" charset="0"/>
                <a:cs typeface="Arial" pitchFamily="34" charset="0"/>
              </a:rPr>
              <a:t>prvom razredu s</a:t>
            </a:r>
            <a:r>
              <a:rPr lang="hr-HR" sz="1600" dirty="0" smtClean="0">
                <a:latin typeface="Arial" pitchFamily="34" charset="0"/>
                <a:cs typeface="Arial" pitchFamily="34" charset="0"/>
              </a:rPr>
              <a:t>tipendija </a:t>
            </a:r>
            <a:r>
              <a:rPr lang="hr-HR" sz="1600" dirty="0">
                <a:latin typeface="Arial" pitchFamily="34" charset="0"/>
                <a:cs typeface="Arial" pitchFamily="34" charset="0"/>
              </a:rPr>
              <a:t>iznosi 900 kuna mjesečno, u drugom 1.200 kuna, a u trećem 1.500 kuna mjesečno</a:t>
            </a:r>
          </a:p>
          <a:p>
            <a:pPr marL="0" indent="0" algn="just">
              <a:buNone/>
            </a:pPr>
            <a:endParaRPr lang="hr-HR" sz="1600" dirty="0" smtClean="0">
              <a:latin typeface="Arial" pitchFamily="34" charset="0"/>
              <a:cs typeface="Arial" pitchFamily="34" charset="0"/>
            </a:endParaRPr>
          </a:p>
          <a:p>
            <a:pPr algn="just"/>
            <a:r>
              <a:rPr lang="hr-HR" sz="1600" b="1" dirty="0" smtClean="0">
                <a:latin typeface="Arial" pitchFamily="34" charset="0"/>
                <a:cs typeface="Arial" pitchFamily="34" charset="0"/>
              </a:rPr>
              <a:t>BESPLATNI ZDRAVSTVENI PREGLEDI ZA DOBIVANJE LIJEČNIČKE SVJEDODŽBE ZA DEFICITARNA OBRTNIČKA I INDUSTRIJSKA ZANIMANJA </a:t>
            </a:r>
          </a:p>
          <a:p>
            <a:pPr marL="0" indent="0" algn="just">
              <a:buNone/>
            </a:pPr>
            <a:endParaRPr lang="hr-HR" sz="1600" b="1" dirty="0" smtClean="0">
              <a:latin typeface="Arial" pitchFamily="34" charset="0"/>
              <a:cs typeface="Arial" pitchFamily="34" charset="0"/>
            </a:endParaRPr>
          </a:p>
          <a:p>
            <a:pPr marL="0" indent="0" algn="just">
              <a:buNone/>
            </a:pPr>
            <a:r>
              <a:rPr lang="hr-HR" sz="1600" b="1" dirty="0" smtClean="0">
                <a:latin typeface="Arial" pitchFamily="34" charset="0"/>
                <a:cs typeface="Arial" pitchFamily="34" charset="0"/>
              </a:rPr>
              <a:t>pr.</a:t>
            </a:r>
            <a:r>
              <a:rPr lang="hr-HR" sz="1600" dirty="0" smtClean="0">
                <a:latin typeface="Arial" pitchFamily="34" charset="0"/>
                <a:cs typeface="Arial" pitchFamily="34" charset="0"/>
              </a:rPr>
              <a:t> HZZ – RU Zagreb za 2015.g.: tesar, zidar, mesar, armirač, </a:t>
            </a:r>
            <a:r>
              <a:rPr lang="hr-HR" sz="1600" dirty="0" err="1" smtClean="0">
                <a:latin typeface="Arial" pitchFamily="34" charset="0"/>
                <a:cs typeface="Arial" pitchFamily="34" charset="0"/>
              </a:rPr>
              <a:t>izolater</a:t>
            </a:r>
            <a:r>
              <a:rPr lang="hr-HR" sz="1600" dirty="0" smtClean="0">
                <a:latin typeface="Arial" pitchFamily="34" charset="0"/>
                <a:cs typeface="Arial" pitchFamily="34" charset="0"/>
              </a:rPr>
              <a:t>, limar, fasader, krovopokrivač, staklar</a:t>
            </a:r>
          </a:p>
          <a:p>
            <a:pPr marL="0" indent="0" algn="just">
              <a:buNone/>
            </a:pPr>
            <a:endParaRPr lang="hr-HR" sz="1600" dirty="0"/>
          </a:p>
        </p:txBody>
      </p:sp>
      <p:sp>
        <p:nvSpPr>
          <p:cNvPr id="3" name="Rezervirano mjesto sadržaja 2"/>
          <p:cNvSpPr>
            <a:spLocks noGrp="1"/>
          </p:cNvSpPr>
          <p:nvPr>
            <p:ph idx="13"/>
          </p:nvPr>
        </p:nvSpPr>
        <p:spPr>
          <a:xfrm>
            <a:off x="971600" y="980728"/>
            <a:ext cx="7499722" cy="720080"/>
          </a:xfrm>
        </p:spPr>
        <p:txBody>
          <a:bodyPr/>
          <a:lstStyle/>
          <a:p>
            <a:pPr lvl="0" algn="ctr">
              <a:defRPr/>
            </a:pPr>
            <a:r>
              <a:rPr lang="pl-PL" b="1" dirty="0" smtClean="0">
                <a:effectLst/>
                <a:latin typeface="Arial" pitchFamily="34" charset="0"/>
                <a:cs typeface="Arial" pitchFamily="34" charset="0"/>
              </a:rPr>
              <a:t>POTRAŽNJA NA TRŽIŠTU RADA – IZVORI INFORMACIJA</a:t>
            </a:r>
          </a:p>
          <a:p>
            <a:endParaRPr lang="hr-HR" dirty="0"/>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24</a:t>
            </a:fld>
            <a:endParaRPr lang="hr-HR"/>
          </a:p>
        </p:txBody>
      </p:sp>
    </p:spTree>
    <p:extLst>
      <p:ext uri="{BB962C8B-B14F-4D97-AF65-F5344CB8AC3E}">
        <p14:creationId xmlns:p14="http://schemas.microsoft.com/office/powerpoint/2010/main" val="26152492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60848"/>
            <a:ext cx="7177608" cy="4536504"/>
          </a:xfrm>
        </p:spPr>
        <p:txBody>
          <a:bodyPr/>
          <a:lstStyle/>
          <a:p>
            <a:pPr marL="0" indent="0">
              <a:buNone/>
            </a:pPr>
            <a:endParaRPr lang="hr-HR" dirty="0" smtClean="0"/>
          </a:p>
          <a:p>
            <a:pPr marL="0" indent="0">
              <a:buNone/>
            </a:pPr>
            <a:endParaRPr lang="hr-HR" dirty="0"/>
          </a:p>
          <a:p>
            <a:pPr marL="0" indent="0">
              <a:buNone/>
            </a:pPr>
            <a:endParaRPr lang="hr-HR" dirty="0" smtClean="0"/>
          </a:p>
          <a:p>
            <a:pPr marL="0" indent="0">
              <a:buNone/>
            </a:pPr>
            <a:endParaRPr lang="hr-HR" dirty="0"/>
          </a:p>
          <a:p>
            <a:pPr marL="0" indent="0">
              <a:buNone/>
            </a:pPr>
            <a:endParaRPr lang="hr-HR" dirty="0" smtClean="0"/>
          </a:p>
          <a:p>
            <a:pPr marL="0" indent="0">
              <a:buNone/>
            </a:pPr>
            <a:endParaRPr lang="hr-HR" dirty="0"/>
          </a:p>
          <a:p>
            <a:pPr marL="0" indent="0">
              <a:buNone/>
            </a:pPr>
            <a:endParaRPr lang="hr-HR" dirty="0" smtClean="0"/>
          </a:p>
          <a:p>
            <a:pPr marL="0" indent="0">
              <a:buNone/>
            </a:pPr>
            <a:r>
              <a:rPr lang="hr-HR" sz="1800" b="1" dirty="0" smtClean="0">
                <a:latin typeface="Arial" pitchFamily="34" charset="0"/>
                <a:cs typeface="Arial" pitchFamily="34" charset="0"/>
              </a:rPr>
              <a:t>Zadatak</a:t>
            </a:r>
            <a:r>
              <a:rPr lang="hr-HR" sz="1800" dirty="0" smtClean="0">
                <a:latin typeface="Arial" pitchFamily="34" charset="0"/>
                <a:cs typeface="Arial" pitchFamily="34" charset="0"/>
              </a:rPr>
              <a:t>: na prazne crte upišite što više faktora ključnih za </a:t>
            </a:r>
            <a:r>
              <a:rPr lang="hr-HR" sz="1800" dirty="0">
                <a:latin typeface="Arial" pitchFamily="34" charset="0"/>
                <a:cs typeface="Arial" pitchFamily="34" charset="0"/>
              </a:rPr>
              <a:t>o</a:t>
            </a:r>
            <a:r>
              <a:rPr lang="hr-HR" sz="1800" dirty="0" smtClean="0">
                <a:latin typeface="Arial" pitchFamily="34" charset="0"/>
                <a:cs typeface="Arial" pitchFamily="34" charset="0"/>
              </a:rPr>
              <a:t>dabir 	  	  srednje škole</a:t>
            </a:r>
            <a:endParaRPr lang="hr-HR" sz="1800" dirty="0">
              <a:latin typeface="Arial" pitchFamily="34" charset="0"/>
              <a:cs typeface="Arial" pitchFamily="34" charset="0"/>
            </a:endParaRPr>
          </a:p>
        </p:txBody>
      </p:sp>
      <p:sp>
        <p:nvSpPr>
          <p:cNvPr id="3" name="Content Placeholder 2"/>
          <p:cNvSpPr>
            <a:spLocks noGrp="1"/>
          </p:cNvSpPr>
          <p:nvPr>
            <p:ph idx="13"/>
          </p:nvPr>
        </p:nvSpPr>
        <p:spPr/>
        <p:txBody>
          <a:bodyPr/>
          <a:lstStyle/>
          <a:p>
            <a:r>
              <a:rPr lang="hr-HR" b="1" dirty="0" smtClean="0">
                <a:effectLst/>
                <a:latin typeface="Arial" pitchFamily="34" charset="0"/>
                <a:cs typeface="Arial" pitchFamily="34" charset="0"/>
              </a:rPr>
              <a:t>VJEŽBA: O ČEMU JE VAŽNO VODITI RAČUNA KOD ODABIRA </a:t>
            </a:r>
            <a:r>
              <a:rPr lang="hr-HR" b="1" dirty="0" err="1" smtClean="0">
                <a:effectLst/>
                <a:latin typeface="Arial" pitchFamily="34" charset="0"/>
                <a:cs typeface="Arial" pitchFamily="34" charset="0"/>
              </a:rPr>
              <a:t>SŠ</a:t>
            </a:r>
            <a:r>
              <a:rPr lang="hr-HR" b="1" dirty="0" smtClean="0">
                <a:effectLst/>
                <a:latin typeface="Arial" pitchFamily="34" charset="0"/>
                <a:cs typeface="Arial" pitchFamily="34" charset="0"/>
              </a:rPr>
              <a:t>?</a:t>
            </a:r>
            <a:endParaRPr lang="hr-HR" b="1" dirty="0">
              <a:effectLst/>
              <a:latin typeface="Arial" pitchFamily="34" charset="0"/>
              <a:cs typeface="Arial" pitchFamily="34" charset="0"/>
            </a:endParaRPr>
          </a:p>
        </p:txBody>
      </p:sp>
      <p:sp>
        <p:nvSpPr>
          <p:cNvPr id="4" name="Slide Number Placeholder 3"/>
          <p:cNvSpPr>
            <a:spLocks noGrp="1"/>
          </p:cNvSpPr>
          <p:nvPr>
            <p:ph type="sldNum" sz="quarter" idx="16"/>
          </p:nvPr>
        </p:nvSpPr>
        <p:spPr/>
        <p:txBody>
          <a:bodyPr/>
          <a:lstStyle/>
          <a:p>
            <a:pPr>
              <a:defRPr/>
            </a:pPr>
            <a:fld id="{0F61A62E-A110-420D-8D1A-F57ABF75F8BA}" type="slidenum">
              <a:rPr lang="hr-HR" smtClean="0"/>
              <a:pPr>
                <a:defRPr/>
              </a:pPr>
              <a:t>25</a:t>
            </a:fld>
            <a:endParaRPr lang="hr-HR"/>
          </a:p>
        </p:txBody>
      </p:sp>
      <p:pic>
        <p:nvPicPr>
          <p:cNvPr id="1026" name="Picture 2" descr="C:\Users\mtolj\Desktop\covjeculja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844824"/>
            <a:ext cx="5984324" cy="3682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01665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611560" y="1772816"/>
            <a:ext cx="7543800" cy="4608512"/>
          </a:xfrm>
        </p:spPr>
        <p:txBody>
          <a:bodyPr/>
          <a:lstStyle/>
          <a:p>
            <a:pPr algn="just">
              <a:buFont typeface="Wingdings" pitchFamily="2" charset="2"/>
              <a:buNone/>
              <a:defRPr/>
            </a:pPr>
            <a:r>
              <a:rPr lang="hr-HR" dirty="0"/>
              <a:t>	</a:t>
            </a:r>
            <a:r>
              <a:rPr lang="hr-HR" dirty="0" smtClean="0">
                <a:latin typeface="Arial" pitchFamily="34" charset="0"/>
                <a:cs typeface="Arial" pitchFamily="34" charset="0"/>
              </a:rPr>
              <a:t> </a:t>
            </a:r>
            <a:r>
              <a:rPr lang="hr-HR" sz="1400" dirty="0" smtClean="0">
                <a:latin typeface="Arial" pitchFamily="34" charset="0"/>
                <a:cs typeface="Arial" pitchFamily="34" charset="0"/>
              </a:rPr>
              <a:t>1.  </a:t>
            </a:r>
            <a:r>
              <a:rPr lang="hr-HR" sz="1400" b="1" dirty="0" smtClean="0">
                <a:effectLst/>
                <a:latin typeface="Arial" pitchFamily="34" charset="0"/>
                <a:cs typeface="Arial" pitchFamily="34" charset="0"/>
              </a:rPr>
              <a:t>SPOSOBNOSTI i VJEŠTINE</a:t>
            </a:r>
          </a:p>
          <a:p>
            <a:pPr lvl="1" algn="just">
              <a:defRPr/>
            </a:pPr>
            <a:r>
              <a:rPr lang="hr-HR" sz="1400" dirty="0" smtClean="0">
                <a:effectLst/>
                <a:latin typeface="Arial" pitchFamily="34" charset="0"/>
                <a:cs typeface="Arial" pitchFamily="34" charset="0"/>
              </a:rPr>
              <a:t>Intelektualne </a:t>
            </a:r>
            <a:r>
              <a:rPr lang="hr-HR" sz="1400" dirty="0">
                <a:effectLst/>
                <a:latin typeface="Arial" pitchFamily="34" charset="0"/>
                <a:cs typeface="Arial" pitchFamily="34" charset="0"/>
              </a:rPr>
              <a:t>	</a:t>
            </a:r>
          </a:p>
          <a:p>
            <a:pPr lvl="1" algn="just">
              <a:defRPr/>
            </a:pPr>
            <a:r>
              <a:rPr lang="hr-HR" sz="1400" dirty="0">
                <a:effectLst/>
                <a:latin typeface="Arial" pitchFamily="34" charset="0"/>
                <a:cs typeface="Arial" pitchFamily="34" charset="0"/>
              </a:rPr>
              <a:t>Motoričke</a:t>
            </a:r>
          </a:p>
          <a:p>
            <a:pPr lvl="1" algn="just">
              <a:defRPr/>
            </a:pPr>
            <a:r>
              <a:rPr lang="hr-HR" sz="1400" dirty="0">
                <a:effectLst/>
                <a:latin typeface="Arial" pitchFamily="34" charset="0"/>
                <a:cs typeface="Arial" pitchFamily="34" charset="0"/>
              </a:rPr>
              <a:t>Senzorne</a:t>
            </a:r>
          </a:p>
          <a:p>
            <a:pPr lvl="1" algn="just">
              <a:buNone/>
              <a:defRPr/>
            </a:pPr>
            <a:r>
              <a:rPr lang="hr-HR" sz="1400" dirty="0" smtClean="0">
                <a:effectLst/>
                <a:latin typeface="Arial" pitchFamily="34" charset="0"/>
                <a:cs typeface="Arial" pitchFamily="34" charset="0"/>
              </a:rPr>
              <a:t>/s</a:t>
            </a:r>
            <a:r>
              <a:rPr lang="vi-VN" sz="1400" dirty="0">
                <a:effectLst/>
                <a:latin typeface="Arial" pitchFamily="34" charset="0"/>
                <a:cs typeface="Arial" pitchFamily="34" charset="0"/>
              </a:rPr>
              <a:t>posobnosti određuju ono što osoba može učiniti i predstavljaju jedan od osnovnih čimbenika za uspješno obavljanje nekog </a:t>
            </a:r>
            <a:r>
              <a:rPr lang="vi-VN" sz="1400" dirty="0" smtClean="0">
                <a:effectLst/>
                <a:latin typeface="Arial" pitchFamily="34" charset="0"/>
                <a:cs typeface="Arial" pitchFamily="34" charset="0"/>
              </a:rPr>
              <a:t>zanimanja</a:t>
            </a:r>
            <a:r>
              <a:rPr lang="hr-HR" sz="1400" dirty="0" smtClean="0">
                <a:effectLst/>
                <a:latin typeface="Arial" pitchFamily="34" charset="0"/>
                <a:cs typeface="Arial" pitchFamily="34" charset="0"/>
              </a:rPr>
              <a:t> i stjecanja vještina/</a:t>
            </a:r>
            <a:endParaRPr lang="hr-HR" sz="1400" dirty="0">
              <a:effectLst/>
              <a:latin typeface="Arial" pitchFamily="34" charset="0"/>
              <a:cs typeface="Arial" pitchFamily="34" charset="0"/>
            </a:endParaRPr>
          </a:p>
          <a:p>
            <a:pPr lvl="1" algn="just">
              <a:buFont typeface="Wingdings" pitchFamily="2" charset="2"/>
              <a:buNone/>
              <a:defRPr/>
            </a:pPr>
            <a:endParaRPr lang="hr-HR" sz="1400" dirty="0">
              <a:effectLst/>
              <a:latin typeface="Arial" pitchFamily="34" charset="0"/>
              <a:cs typeface="Arial" pitchFamily="34" charset="0"/>
            </a:endParaRPr>
          </a:p>
          <a:p>
            <a:pPr lvl="1" algn="just">
              <a:buNone/>
              <a:defRPr/>
            </a:pPr>
            <a:r>
              <a:rPr lang="hr-HR" sz="1400" dirty="0">
                <a:effectLst/>
                <a:latin typeface="Arial" pitchFamily="34" charset="0"/>
                <a:cs typeface="Arial" pitchFamily="34" charset="0"/>
              </a:rPr>
              <a:t>2. </a:t>
            </a:r>
            <a:r>
              <a:rPr lang="hr-HR" sz="1400" b="1" dirty="0">
                <a:effectLst/>
                <a:latin typeface="Arial" pitchFamily="34" charset="0"/>
                <a:cs typeface="Arial" pitchFamily="34" charset="0"/>
              </a:rPr>
              <a:t>OSOBINE LIČNOSTI </a:t>
            </a:r>
            <a:r>
              <a:rPr lang="hr-HR" sz="1400" dirty="0" smtClean="0">
                <a:effectLst/>
                <a:latin typeface="Arial" pitchFamily="34" charset="0"/>
                <a:cs typeface="Arial" pitchFamily="34" charset="0"/>
              </a:rPr>
              <a:t>(pr. </a:t>
            </a:r>
            <a:r>
              <a:rPr lang="hr-HR" sz="1400" dirty="0" err="1" smtClean="0">
                <a:effectLst/>
                <a:latin typeface="Arial" pitchFamily="34" charset="0"/>
                <a:cs typeface="Arial" pitchFamily="34" charset="0"/>
              </a:rPr>
              <a:t>ekstravert</a:t>
            </a:r>
            <a:r>
              <a:rPr lang="hr-HR" sz="1400" dirty="0" smtClean="0">
                <a:effectLst/>
                <a:latin typeface="Arial" pitchFamily="34" charset="0"/>
                <a:cs typeface="Arial" pitchFamily="34" charset="0"/>
              </a:rPr>
              <a:t>/introvert) </a:t>
            </a:r>
          </a:p>
          <a:p>
            <a:pPr lvl="1" algn="just">
              <a:buNone/>
              <a:defRPr/>
            </a:pPr>
            <a:r>
              <a:rPr lang="hr-HR" sz="1400" dirty="0" smtClean="0">
                <a:effectLst/>
                <a:latin typeface="Arial" pitchFamily="34" charset="0"/>
                <a:cs typeface="Arial" pitchFamily="34" charset="0"/>
              </a:rPr>
              <a:t>/važno </a:t>
            </a:r>
            <a:r>
              <a:rPr lang="hr-HR" sz="1400" dirty="0">
                <a:effectLst/>
                <a:latin typeface="Arial" pitchFamily="34" charset="0"/>
                <a:cs typeface="Arial" pitchFamily="34" charset="0"/>
              </a:rPr>
              <a:t>je osobine koje imamo uskladiti s tipom posla koji </a:t>
            </a:r>
            <a:r>
              <a:rPr lang="hr-HR" sz="1400" dirty="0" smtClean="0">
                <a:effectLst/>
                <a:latin typeface="Arial" pitchFamily="34" charset="0"/>
                <a:cs typeface="Arial" pitchFamily="34" charset="0"/>
              </a:rPr>
              <a:t>obavljamo/</a:t>
            </a:r>
            <a:endParaRPr lang="hr-HR" sz="1400" dirty="0">
              <a:effectLst/>
              <a:latin typeface="Arial" pitchFamily="34" charset="0"/>
              <a:cs typeface="Arial" pitchFamily="34" charset="0"/>
            </a:endParaRPr>
          </a:p>
          <a:p>
            <a:pPr lvl="1" algn="just">
              <a:buNone/>
              <a:defRPr/>
            </a:pPr>
            <a:endParaRPr lang="hr-HR" sz="1400" dirty="0" smtClean="0">
              <a:effectLst/>
              <a:latin typeface="Arial" pitchFamily="34" charset="0"/>
              <a:cs typeface="Arial" pitchFamily="34" charset="0"/>
            </a:endParaRPr>
          </a:p>
          <a:p>
            <a:pPr lvl="1" algn="just">
              <a:buNone/>
              <a:defRPr/>
            </a:pPr>
            <a:r>
              <a:rPr lang="hr-HR" sz="1400" dirty="0" smtClean="0">
                <a:effectLst/>
                <a:latin typeface="Arial" pitchFamily="34" charset="0"/>
                <a:cs typeface="Arial" pitchFamily="34" charset="0"/>
              </a:rPr>
              <a:t>3. </a:t>
            </a:r>
            <a:r>
              <a:rPr lang="hr-HR" sz="1400" b="1" dirty="0" smtClean="0">
                <a:effectLst/>
                <a:latin typeface="Arial" pitchFamily="34" charset="0"/>
                <a:cs typeface="Arial" pitchFamily="34" charset="0"/>
              </a:rPr>
              <a:t>VRIJEDNOSTI</a:t>
            </a:r>
            <a:r>
              <a:rPr lang="hr-HR" sz="1400" dirty="0" smtClean="0">
                <a:effectLst/>
                <a:latin typeface="Arial" pitchFamily="34" charset="0"/>
                <a:cs typeface="Arial" pitchFamily="34" charset="0"/>
              </a:rPr>
              <a:t> – ljudi </a:t>
            </a:r>
            <a:r>
              <a:rPr lang="hr-HR" sz="1400" dirty="0">
                <a:effectLst/>
                <a:latin typeface="Arial" pitchFamily="34" charset="0"/>
                <a:cs typeface="Arial" pitchFamily="34" charset="0"/>
              </a:rPr>
              <a:t>se razlikuju po svojem sustavu vrijednosti</a:t>
            </a:r>
          </a:p>
          <a:p>
            <a:pPr lvl="1" algn="just">
              <a:buNone/>
              <a:defRPr/>
            </a:pPr>
            <a:r>
              <a:rPr lang="hr-HR" sz="1400" dirty="0" smtClean="0">
                <a:effectLst/>
                <a:latin typeface="Arial" pitchFamily="34" charset="0"/>
                <a:cs typeface="Arial" pitchFamily="34" charset="0"/>
              </a:rPr>
              <a:t>/stavovi </a:t>
            </a:r>
            <a:r>
              <a:rPr lang="hr-HR" sz="1400" dirty="0">
                <a:effectLst/>
                <a:latin typeface="Arial" pitchFamily="34" charset="0"/>
                <a:cs typeface="Arial" pitchFamily="34" charset="0"/>
              </a:rPr>
              <a:t>ili uvjerenja o tome što je ispravno, dobro ili poželjno </a:t>
            </a:r>
            <a:r>
              <a:rPr lang="hr-HR" sz="1400" dirty="0" smtClean="0">
                <a:effectLst/>
                <a:latin typeface="Arial" pitchFamily="34" charset="0"/>
                <a:cs typeface="Arial" pitchFamily="34" charset="0"/>
              </a:rPr>
              <a:t>– pr</a:t>
            </a:r>
            <a:r>
              <a:rPr lang="hr-HR" sz="1400" dirty="0">
                <a:effectLst/>
                <a:latin typeface="Arial" pitchFamily="34" charset="0"/>
                <a:cs typeface="Arial" pitchFamily="34" charset="0"/>
              </a:rPr>
              <a:t>. </a:t>
            </a:r>
            <a:r>
              <a:rPr lang="hr-HR" sz="1400" dirty="0" smtClean="0">
                <a:effectLst/>
                <a:latin typeface="Arial" pitchFamily="34" charset="0"/>
                <a:cs typeface="Arial" pitchFamily="34" charset="0"/>
              </a:rPr>
              <a:t>bogatstvo </a:t>
            </a:r>
            <a:r>
              <a:rPr lang="hr-HR" sz="1400" dirty="0">
                <a:effectLst/>
                <a:latin typeface="Arial" pitchFamily="34" charset="0"/>
                <a:cs typeface="Arial" pitchFamily="34" charset="0"/>
              </a:rPr>
              <a:t>i slava, pomaganje bolesnima i nemoćnima, materijalna dobit, pustolovina, </a:t>
            </a:r>
            <a:r>
              <a:rPr lang="hr-HR" sz="1400" dirty="0" smtClean="0">
                <a:effectLst/>
                <a:latin typeface="Arial" pitchFamily="34" charset="0"/>
                <a:cs typeface="Arial" pitchFamily="34" charset="0"/>
              </a:rPr>
              <a:t>opasnost…/ </a:t>
            </a:r>
          </a:p>
          <a:p>
            <a:pPr lvl="1" algn="just">
              <a:buNone/>
              <a:defRPr/>
            </a:pPr>
            <a:endParaRPr lang="hr-HR" sz="1400" dirty="0" smtClean="0">
              <a:effectLst/>
              <a:latin typeface="Arial" pitchFamily="34" charset="0"/>
              <a:cs typeface="Arial" pitchFamily="34" charset="0"/>
            </a:endParaRPr>
          </a:p>
          <a:p>
            <a:pPr lvl="1" algn="just">
              <a:buNone/>
              <a:defRPr/>
            </a:pPr>
            <a:r>
              <a:rPr lang="hr-HR" sz="1400" dirty="0" smtClean="0">
                <a:effectLst/>
                <a:latin typeface="Arial" pitchFamily="34" charset="0"/>
                <a:cs typeface="Arial" pitchFamily="34" charset="0"/>
              </a:rPr>
              <a:t>4. </a:t>
            </a:r>
            <a:r>
              <a:rPr lang="hr-HR" sz="1400" b="1" dirty="0" smtClean="0">
                <a:effectLst/>
                <a:latin typeface="Arial" pitchFamily="34" charset="0"/>
                <a:cs typeface="Arial" pitchFamily="34" charset="0"/>
              </a:rPr>
              <a:t>INTERESI </a:t>
            </a:r>
            <a:endParaRPr lang="hr-HR" sz="1400" b="1" dirty="0">
              <a:effectLst/>
              <a:latin typeface="Arial" pitchFamily="34" charset="0"/>
              <a:cs typeface="Arial" pitchFamily="34" charset="0"/>
            </a:endParaRPr>
          </a:p>
          <a:p>
            <a:pPr marL="457200" lvl="1" indent="0" algn="just">
              <a:buNone/>
              <a:defRPr/>
            </a:pPr>
            <a:r>
              <a:rPr lang="hr-HR" sz="1400" dirty="0" smtClean="0">
                <a:effectLst/>
                <a:latin typeface="Arial" pitchFamily="34" charset="0"/>
                <a:cs typeface="Arial" pitchFamily="34" charset="0"/>
              </a:rPr>
              <a:t>/</a:t>
            </a:r>
            <a:r>
              <a:rPr lang="hr-HR" sz="1400" dirty="0">
                <a:effectLst/>
                <a:latin typeface="Arial" pitchFamily="34" charset="0"/>
                <a:cs typeface="Arial" pitchFamily="34" charset="0"/>
              </a:rPr>
              <a:t>trajnije usmjerenosti pojedinca na neke sadržaje i aktivnosti te spremnost da se tim sadržajima bavi</a:t>
            </a:r>
            <a:r>
              <a:rPr lang="hr-HR" sz="1400" dirty="0">
                <a:latin typeface="Arial" pitchFamily="34" charset="0"/>
                <a:cs typeface="Arial" pitchFamily="34" charset="0"/>
              </a:rPr>
              <a:t>/</a:t>
            </a:r>
          </a:p>
          <a:p>
            <a:pPr lvl="1" algn="just">
              <a:buNone/>
              <a:defRPr/>
            </a:pPr>
            <a:endParaRPr lang="hr-HR" sz="1400" dirty="0" smtClean="0"/>
          </a:p>
          <a:p>
            <a:pPr lvl="1" algn="just">
              <a:buNone/>
              <a:defRPr/>
            </a:pPr>
            <a:endParaRPr lang="hr-HR" sz="1400" dirty="0"/>
          </a:p>
          <a:p>
            <a:pPr algn="just"/>
            <a:endParaRPr lang="hr-HR" dirty="0"/>
          </a:p>
        </p:txBody>
      </p:sp>
      <p:sp>
        <p:nvSpPr>
          <p:cNvPr id="3" name="Rezervirano mjesto sadržaja 2"/>
          <p:cNvSpPr>
            <a:spLocks noGrp="1"/>
          </p:cNvSpPr>
          <p:nvPr>
            <p:ph idx="13"/>
          </p:nvPr>
        </p:nvSpPr>
        <p:spPr/>
        <p:txBody>
          <a:bodyPr/>
          <a:lstStyle/>
          <a:p>
            <a:r>
              <a:rPr lang="hr-HR" b="1" dirty="0" smtClean="0">
                <a:effectLst/>
                <a:latin typeface="Arial" pitchFamily="34" charset="0"/>
                <a:cs typeface="Arial" pitchFamily="34" charset="0"/>
              </a:rPr>
              <a:t>VJEŽBA: KOMPONENTE </a:t>
            </a:r>
          </a:p>
          <a:p>
            <a:r>
              <a:rPr lang="hr-HR" b="1" dirty="0" smtClean="0">
                <a:effectLst/>
                <a:latin typeface="Arial" pitchFamily="34" charset="0"/>
                <a:cs typeface="Arial" pitchFamily="34" charset="0"/>
              </a:rPr>
              <a:t>PROF. USMJERAVANJA</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26</a:t>
            </a:fld>
            <a:endParaRPr lang="hr-HR" dirty="0"/>
          </a:p>
        </p:txBody>
      </p:sp>
      <p:pic>
        <p:nvPicPr>
          <p:cNvPr id="5" name="Picture 4" descr="steelfig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692696"/>
            <a:ext cx="2736032"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9839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043608" y="1988840"/>
            <a:ext cx="7543800" cy="4464496"/>
          </a:xfrm>
        </p:spPr>
        <p:txBody>
          <a:bodyPr/>
          <a:lstStyle/>
          <a:p>
            <a:pPr marL="609600" lvl="1" indent="-609600">
              <a:lnSpc>
                <a:spcPct val="90000"/>
              </a:lnSpc>
              <a:buSzPct val="80000"/>
              <a:buNone/>
              <a:defRPr/>
            </a:pPr>
            <a:r>
              <a:rPr lang="hr-HR" sz="1400" dirty="0">
                <a:effectLst/>
                <a:latin typeface="Arial" pitchFamily="34" charset="0"/>
                <a:cs typeface="Arial" pitchFamily="34" charset="0"/>
              </a:rPr>
              <a:t>5. </a:t>
            </a:r>
            <a:r>
              <a:rPr lang="hr-HR" sz="1400" b="1" dirty="0">
                <a:effectLst/>
                <a:latin typeface="Arial" pitchFamily="34" charset="0"/>
                <a:cs typeface="Arial" pitchFamily="34" charset="0"/>
              </a:rPr>
              <a:t>ZDRAVSTVENO STANJE </a:t>
            </a:r>
            <a:endParaRPr lang="hr-HR" sz="1400" b="1" dirty="0" smtClean="0">
              <a:effectLst/>
              <a:latin typeface="Arial" pitchFamily="34" charset="0"/>
              <a:cs typeface="Arial" pitchFamily="34" charset="0"/>
            </a:endParaRPr>
          </a:p>
          <a:p>
            <a:pPr marL="609600" lvl="1" indent="-609600">
              <a:lnSpc>
                <a:spcPct val="90000"/>
              </a:lnSpc>
              <a:buSzPct val="80000"/>
              <a:buNone/>
              <a:defRPr/>
            </a:pPr>
            <a:r>
              <a:rPr lang="hr-HR" sz="1400" dirty="0" smtClean="0">
                <a:effectLst/>
                <a:latin typeface="Arial" pitchFamily="34" charset="0"/>
                <a:cs typeface="Arial" pitchFamily="34" charset="0"/>
              </a:rPr>
              <a:t>/zdravstveni zahtjevi i funkcionalne sposobnosti potrebne za obrazovne programe/</a:t>
            </a:r>
            <a:endParaRPr lang="hr-HR" sz="1400" dirty="0">
              <a:effectLst/>
              <a:latin typeface="Arial" pitchFamily="34" charset="0"/>
              <a:cs typeface="Arial" pitchFamily="34" charset="0"/>
            </a:endParaRPr>
          </a:p>
          <a:p>
            <a:pPr marL="609600" indent="-609600">
              <a:lnSpc>
                <a:spcPct val="90000"/>
              </a:lnSpc>
              <a:buClr>
                <a:schemeClr val="tx1"/>
              </a:buClr>
              <a:buNone/>
              <a:defRPr/>
            </a:pPr>
            <a:endParaRPr lang="hr-HR" sz="1400" dirty="0" smtClean="0">
              <a:effectLst/>
              <a:latin typeface="Arial" pitchFamily="34" charset="0"/>
              <a:cs typeface="Arial" pitchFamily="34" charset="0"/>
            </a:endParaRPr>
          </a:p>
          <a:p>
            <a:pPr marL="609600" indent="-609600">
              <a:lnSpc>
                <a:spcPct val="90000"/>
              </a:lnSpc>
              <a:buClr>
                <a:schemeClr val="tx1"/>
              </a:buClr>
              <a:buNone/>
              <a:defRPr/>
            </a:pPr>
            <a:r>
              <a:rPr lang="hr-HR" sz="1400" dirty="0" smtClean="0">
                <a:effectLst/>
                <a:latin typeface="Arial" pitchFamily="34" charset="0"/>
                <a:cs typeface="Arial" pitchFamily="34" charset="0"/>
              </a:rPr>
              <a:t>6. </a:t>
            </a:r>
            <a:r>
              <a:rPr lang="hr-HR" sz="1400" b="1" dirty="0">
                <a:effectLst/>
                <a:latin typeface="Arial" pitchFamily="34" charset="0"/>
                <a:cs typeface="Arial" pitchFamily="34" charset="0"/>
              </a:rPr>
              <a:t>POTREBE </a:t>
            </a:r>
            <a:r>
              <a:rPr lang="hr-HR" sz="1400" b="1" dirty="0" smtClean="0">
                <a:effectLst/>
                <a:latin typeface="Arial" pitchFamily="34" charset="0"/>
                <a:cs typeface="Arial" pitchFamily="34" charset="0"/>
              </a:rPr>
              <a:t>DRUŠTVA </a:t>
            </a:r>
            <a:r>
              <a:rPr lang="hr-HR" sz="1400" dirty="0" smtClean="0">
                <a:effectLst/>
                <a:latin typeface="Arial" pitchFamily="34" charset="0"/>
                <a:cs typeface="Arial" pitchFamily="34" charset="0"/>
              </a:rPr>
              <a:t>/tržište rada, potrebe lokalne sredine/</a:t>
            </a:r>
          </a:p>
          <a:p>
            <a:pPr marL="609600" indent="-609600">
              <a:lnSpc>
                <a:spcPct val="90000"/>
              </a:lnSpc>
              <a:buClr>
                <a:schemeClr val="tx1"/>
              </a:buClr>
              <a:buNone/>
              <a:defRPr/>
            </a:pPr>
            <a:endParaRPr lang="hr-HR" sz="1400" dirty="0">
              <a:effectLst/>
              <a:latin typeface="Arial" pitchFamily="34" charset="0"/>
              <a:cs typeface="Arial" pitchFamily="34" charset="0"/>
            </a:endParaRPr>
          </a:p>
          <a:p>
            <a:pPr marL="609600" indent="-609600">
              <a:lnSpc>
                <a:spcPct val="90000"/>
              </a:lnSpc>
              <a:buClr>
                <a:schemeClr val="tx1"/>
              </a:buClr>
              <a:buNone/>
              <a:defRPr/>
            </a:pPr>
            <a:r>
              <a:rPr lang="hr-HR" sz="1400" dirty="0" smtClean="0">
                <a:effectLst/>
                <a:latin typeface="Arial" pitchFamily="34" charset="0"/>
                <a:cs typeface="Arial" pitchFamily="34" charset="0"/>
              </a:rPr>
              <a:t>7. </a:t>
            </a:r>
            <a:r>
              <a:rPr lang="hr-HR" sz="1400" b="1" dirty="0" smtClean="0">
                <a:effectLst/>
                <a:latin typeface="Arial" pitchFamily="34" charset="0"/>
                <a:cs typeface="Arial" pitchFamily="34" charset="0"/>
              </a:rPr>
              <a:t>SVIJET RADA </a:t>
            </a:r>
            <a:r>
              <a:rPr lang="hr-HR" sz="1400" dirty="0" smtClean="0">
                <a:effectLst/>
                <a:latin typeface="Arial" pitchFamily="34" charset="0"/>
                <a:cs typeface="Arial" pitchFamily="34" charset="0"/>
              </a:rPr>
              <a:t>/upoznati uvjete rada i opise zanimanja/</a:t>
            </a:r>
          </a:p>
          <a:p>
            <a:pPr marL="609600" indent="-609600">
              <a:lnSpc>
                <a:spcPct val="90000"/>
              </a:lnSpc>
              <a:buClr>
                <a:schemeClr val="tx1"/>
              </a:buClr>
              <a:buNone/>
              <a:defRPr/>
            </a:pPr>
            <a:endParaRPr lang="hr-HR" sz="1400" dirty="0">
              <a:effectLst/>
              <a:latin typeface="Arial" pitchFamily="34" charset="0"/>
              <a:cs typeface="Arial" pitchFamily="34" charset="0"/>
            </a:endParaRPr>
          </a:p>
          <a:p>
            <a:pPr marL="609600" indent="-609600">
              <a:lnSpc>
                <a:spcPct val="90000"/>
              </a:lnSpc>
              <a:buClr>
                <a:schemeClr val="tx1"/>
              </a:buClr>
              <a:buNone/>
              <a:defRPr/>
            </a:pPr>
            <a:r>
              <a:rPr lang="hr-HR" sz="1400" dirty="0" smtClean="0">
                <a:effectLst/>
                <a:latin typeface="Arial" pitchFamily="34" charset="0"/>
                <a:cs typeface="Arial" pitchFamily="34" charset="0"/>
              </a:rPr>
              <a:t>8. ISTRAŽITI </a:t>
            </a:r>
            <a:r>
              <a:rPr lang="hr-HR" sz="1400" b="1" dirty="0" smtClean="0">
                <a:effectLst/>
                <a:latin typeface="Arial" pitchFamily="34" charset="0"/>
                <a:cs typeface="Arial" pitchFamily="34" charset="0"/>
              </a:rPr>
              <a:t>ZVANJA I ZANIMANJA</a:t>
            </a:r>
          </a:p>
          <a:p>
            <a:pPr marL="609600" indent="-609600">
              <a:lnSpc>
                <a:spcPct val="90000"/>
              </a:lnSpc>
              <a:buClr>
                <a:schemeClr val="tx1"/>
              </a:buClr>
              <a:buNone/>
              <a:defRPr/>
            </a:pPr>
            <a:r>
              <a:rPr lang="hr-HR" sz="1400" dirty="0" smtClean="0">
                <a:effectLst/>
                <a:latin typeface="Arial" pitchFamily="34" charset="0"/>
                <a:cs typeface="Arial" pitchFamily="34" charset="0"/>
              </a:rPr>
              <a:t>	CILJ → buduće ZANIMANJE</a:t>
            </a:r>
            <a:endParaRPr lang="hr-HR" sz="1400" dirty="0">
              <a:effectLst/>
              <a:latin typeface="Arial" pitchFamily="34" charset="0"/>
              <a:cs typeface="Arial" pitchFamily="34" charset="0"/>
            </a:endParaRPr>
          </a:p>
          <a:p>
            <a:pPr marL="533400" indent="-533400" algn="just">
              <a:buClr>
                <a:schemeClr val="tx1"/>
              </a:buClr>
              <a:buFont typeface="Wingdings" pitchFamily="2" charset="2"/>
              <a:buNone/>
              <a:defRPr/>
            </a:pPr>
            <a:r>
              <a:rPr lang="hr-HR" sz="1400" dirty="0" smtClean="0">
                <a:effectLst/>
                <a:latin typeface="Arial" pitchFamily="34" charset="0"/>
                <a:cs typeface="Arial" pitchFamily="34" charset="0"/>
              </a:rPr>
              <a:t>	 SREDSTVO → ŠKOLA (ZVANJE)</a:t>
            </a:r>
            <a:endParaRPr lang="hr-HR" sz="1400" dirty="0">
              <a:effectLst/>
              <a:latin typeface="Arial" pitchFamily="34" charset="0"/>
              <a:cs typeface="Arial" pitchFamily="34" charset="0"/>
            </a:endParaRPr>
          </a:p>
          <a:p>
            <a:pPr marL="609600" indent="-609600">
              <a:lnSpc>
                <a:spcPct val="90000"/>
              </a:lnSpc>
              <a:buClr>
                <a:schemeClr val="tx1"/>
              </a:buClr>
              <a:buNone/>
              <a:defRPr/>
            </a:pPr>
            <a:endParaRPr lang="hr-HR" sz="1400" dirty="0">
              <a:effectLst/>
              <a:latin typeface="Arial" pitchFamily="34" charset="0"/>
              <a:cs typeface="Arial" pitchFamily="34" charset="0"/>
            </a:endParaRPr>
          </a:p>
          <a:p>
            <a:pPr marL="609600" indent="-609600">
              <a:lnSpc>
                <a:spcPct val="90000"/>
              </a:lnSpc>
              <a:buClr>
                <a:schemeClr val="tx1"/>
              </a:buClr>
              <a:buNone/>
              <a:defRPr/>
            </a:pPr>
            <a:r>
              <a:rPr lang="hr-HR" sz="1400" dirty="0" smtClean="0">
                <a:effectLst/>
                <a:latin typeface="Arial" pitchFamily="34" charset="0"/>
                <a:cs typeface="Arial" pitchFamily="34" charset="0"/>
              </a:rPr>
              <a:t>9. OBRAZOVNA I DRUGA </a:t>
            </a:r>
            <a:r>
              <a:rPr lang="hr-HR" sz="1400" b="1" dirty="0" smtClean="0">
                <a:effectLst/>
                <a:latin typeface="Arial" pitchFamily="34" charset="0"/>
                <a:cs typeface="Arial" pitchFamily="34" charset="0"/>
              </a:rPr>
              <a:t>POSTIGNUĆA</a:t>
            </a:r>
            <a:r>
              <a:rPr lang="hr-HR" sz="1400" dirty="0" smtClean="0">
                <a:effectLst/>
                <a:latin typeface="Arial" pitchFamily="34" charset="0"/>
                <a:cs typeface="Arial" pitchFamily="34" charset="0"/>
              </a:rPr>
              <a:t> I </a:t>
            </a:r>
            <a:r>
              <a:rPr lang="hr-HR" sz="1400" b="1" dirty="0" smtClean="0">
                <a:effectLst/>
                <a:latin typeface="Arial" pitchFamily="34" charset="0"/>
                <a:cs typeface="Arial" pitchFamily="34" charset="0"/>
              </a:rPr>
              <a:t>USPJEH</a:t>
            </a:r>
            <a:r>
              <a:rPr lang="hr-HR" sz="1400" dirty="0" smtClean="0">
                <a:effectLst/>
                <a:latin typeface="Arial" pitchFamily="34" charset="0"/>
                <a:cs typeface="Arial" pitchFamily="34" charset="0"/>
              </a:rPr>
              <a:t> UČENIKA U OSNOVNOJ ŠKOLI</a:t>
            </a:r>
          </a:p>
          <a:p>
            <a:pPr marL="609600" indent="-609600">
              <a:lnSpc>
                <a:spcPct val="90000"/>
              </a:lnSpc>
              <a:buClr>
                <a:schemeClr val="tx1"/>
              </a:buClr>
              <a:buNone/>
              <a:defRPr/>
            </a:pPr>
            <a:endParaRPr lang="hr-HR" sz="1400" dirty="0" smtClean="0">
              <a:effectLst/>
              <a:latin typeface="Arial" pitchFamily="34" charset="0"/>
              <a:cs typeface="Arial" pitchFamily="34" charset="0"/>
            </a:endParaRPr>
          </a:p>
          <a:p>
            <a:pPr marL="609600" indent="-609600">
              <a:lnSpc>
                <a:spcPct val="90000"/>
              </a:lnSpc>
              <a:buClr>
                <a:schemeClr val="tx1"/>
              </a:buClr>
              <a:buNone/>
              <a:defRPr/>
            </a:pPr>
            <a:r>
              <a:rPr lang="hr-HR" sz="1400" dirty="0" smtClean="0">
                <a:effectLst/>
                <a:latin typeface="Arial" pitchFamily="34" charset="0"/>
                <a:cs typeface="Arial" pitchFamily="34" charset="0"/>
              </a:rPr>
              <a:t>10. SOCIO-EKONOMSKE I OBITELJSKE </a:t>
            </a:r>
            <a:r>
              <a:rPr lang="hr-HR" sz="1400" b="1" dirty="0" smtClean="0">
                <a:effectLst/>
                <a:latin typeface="Arial" pitchFamily="34" charset="0"/>
                <a:cs typeface="Arial" pitchFamily="34" charset="0"/>
              </a:rPr>
              <a:t>PRILIKE </a:t>
            </a:r>
          </a:p>
          <a:p>
            <a:pPr marL="609600" indent="-609600">
              <a:lnSpc>
                <a:spcPct val="90000"/>
              </a:lnSpc>
              <a:buClr>
                <a:schemeClr val="tx1"/>
              </a:buClr>
              <a:buNone/>
              <a:defRPr/>
            </a:pPr>
            <a:endParaRPr lang="hr-HR" sz="1400" dirty="0">
              <a:effectLst/>
              <a:latin typeface="Arial" pitchFamily="34" charset="0"/>
              <a:cs typeface="Arial" pitchFamily="34" charset="0"/>
            </a:endParaRPr>
          </a:p>
          <a:p>
            <a:pPr marL="609600" indent="-609600">
              <a:lnSpc>
                <a:spcPct val="90000"/>
              </a:lnSpc>
              <a:buClr>
                <a:schemeClr val="tx1"/>
              </a:buClr>
              <a:buNone/>
              <a:defRPr/>
            </a:pPr>
            <a:r>
              <a:rPr lang="hr-HR" sz="1400" dirty="0" smtClean="0">
                <a:effectLst/>
                <a:latin typeface="Arial" pitchFamily="34" charset="0"/>
                <a:cs typeface="Arial" pitchFamily="34" charset="0"/>
              </a:rPr>
              <a:t>11. </a:t>
            </a:r>
            <a:r>
              <a:rPr lang="hr-HR" sz="1400" b="1" dirty="0" smtClean="0">
                <a:effectLst/>
                <a:latin typeface="Arial" pitchFamily="34" charset="0"/>
                <a:cs typeface="Arial" pitchFamily="34" charset="0"/>
              </a:rPr>
              <a:t>MIŠLJENJE OSOBA UKLJUČENIH U PRAĆENJE DJETETA </a:t>
            </a:r>
            <a:r>
              <a:rPr lang="hr-HR" sz="1400" dirty="0" smtClean="0">
                <a:effectLst/>
                <a:latin typeface="Arial" pitchFamily="34" charset="0"/>
                <a:cs typeface="Arial" pitchFamily="34" charset="0"/>
              </a:rPr>
              <a:t>(roditelja, </a:t>
            </a:r>
            <a:r>
              <a:rPr lang="hr-HR" sz="1400" dirty="0">
                <a:effectLst/>
                <a:latin typeface="Arial" pitchFamily="34" charset="0"/>
                <a:cs typeface="Arial" pitchFamily="34" charset="0"/>
              </a:rPr>
              <a:t>stručnog suradnika u školi, liječnika, logopeda, </a:t>
            </a:r>
            <a:r>
              <a:rPr lang="hr-HR" sz="1400" dirty="0" smtClean="0">
                <a:effectLst/>
                <a:latin typeface="Arial" pitchFamily="34" charset="0"/>
                <a:cs typeface="Arial" pitchFamily="34" charset="0"/>
              </a:rPr>
              <a:t>psihologa, </a:t>
            </a:r>
            <a:r>
              <a:rPr lang="hr-HR" sz="1400" dirty="0">
                <a:effectLst/>
                <a:latin typeface="Arial" pitchFamily="34" charset="0"/>
                <a:cs typeface="Arial" pitchFamily="34" charset="0"/>
              </a:rPr>
              <a:t>profesora i </a:t>
            </a:r>
            <a:r>
              <a:rPr lang="hr-HR" sz="1400" dirty="0" smtClean="0">
                <a:effectLst/>
                <a:latin typeface="Arial" pitchFamily="34" charset="0"/>
                <a:cs typeface="Arial" pitchFamily="34" charset="0"/>
              </a:rPr>
              <a:t>razrednika)</a:t>
            </a:r>
          </a:p>
          <a:p>
            <a:pPr marL="609600" indent="-609600">
              <a:lnSpc>
                <a:spcPct val="90000"/>
              </a:lnSpc>
              <a:buClr>
                <a:schemeClr val="tx1"/>
              </a:buClr>
              <a:buNone/>
              <a:defRPr/>
            </a:pPr>
            <a:endParaRPr lang="hr-HR" sz="1400" dirty="0" smtClean="0">
              <a:effectLst/>
              <a:latin typeface="Arial" pitchFamily="34" charset="0"/>
              <a:cs typeface="Arial" pitchFamily="34" charset="0"/>
            </a:endParaRPr>
          </a:p>
          <a:p>
            <a:pPr marL="609600" indent="-609600">
              <a:lnSpc>
                <a:spcPct val="90000"/>
              </a:lnSpc>
              <a:buClr>
                <a:schemeClr val="tx1"/>
              </a:buClr>
              <a:buNone/>
              <a:defRPr/>
            </a:pPr>
            <a:r>
              <a:rPr lang="hr-HR" sz="1400" dirty="0" smtClean="0">
                <a:effectLst/>
                <a:latin typeface="Arial" pitchFamily="34" charset="0"/>
                <a:cs typeface="Arial" pitchFamily="34" charset="0"/>
              </a:rPr>
              <a:t>12. </a:t>
            </a:r>
            <a:r>
              <a:rPr lang="hr-HR" sz="1400" b="1" dirty="0" smtClean="0">
                <a:effectLst/>
                <a:latin typeface="Arial" pitchFamily="34" charset="0"/>
                <a:cs typeface="Arial" pitchFamily="34" charset="0"/>
              </a:rPr>
              <a:t>RADNE NAVIKE </a:t>
            </a:r>
            <a:r>
              <a:rPr lang="hr-HR" sz="1400" dirty="0" smtClean="0">
                <a:effectLst/>
                <a:latin typeface="Arial" pitchFamily="34" charset="0"/>
                <a:cs typeface="Arial" pitchFamily="34" charset="0"/>
              </a:rPr>
              <a:t>DJETETA</a:t>
            </a:r>
          </a:p>
          <a:p>
            <a:pPr marL="0" indent="0">
              <a:buNone/>
            </a:pPr>
            <a:endParaRPr lang="hr-HR" dirty="0"/>
          </a:p>
        </p:txBody>
      </p:sp>
      <p:sp>
        <p:nvSpPr>
          <p:cNvPr id="3" name="Rezervirano mjesto sadržaja 2"/>
          <p:cNvSpPr>
            <a:spLocks noGrp="1"/>
          </p:cNvSpPr>
          <p:nvPr>
            <p:ph idx="13"/>
          </p:nvPr>
        </p:nvSpPr>
        <p:spPr/>
        <p:txBody>
          <a:bodyPr/>
          <a:lstStyle/>
          <a:p>
            <a:endParaRPr lang="hr-HR" b="1" dirty="0" smtClean="0"/>
          </a:p>
          <a:p>
            <a:pPr algn="ctr"/>
            <a:r>
              <a:rPr lang="hr-HR" b="1" dirty="0" smtClean="0">
                <a:effectLst/>
                <a:latin typeface="Arial" pitchFamily="34" charset="0"/>
                <a:cs typeface="Arial" pitchFamily="34" charset="0"/>
              </a:rPr>
              <a:t>VJEŽBA: KOMPONENTE PROFESIONALNOG USMJERAVANJA</a:t>
            </a:r>
          </a:p>
          <a:p>
            <a:endParaRPr lang="hr-HR" b="1" dirty="0">
              <a:latin typeface="+mj-lt"/>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27</a:t>
            </a:fld>
            <a:endParaRPr lang="hr-HR"/>
          </a:p>
        </p:txBody>
      </p:sp>
      <p:pic>
        <p:nvPicPr>
          <p:cNvPr id="6" name="Picture 5" descr="logo_ocje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2852936"/>
            <a:ext cx="1945038" cy="1439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49424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a:lnSpc>
                <a:spcPct val="150000"/>
              </a:lnSpc>
            </a:pPr>
            <a:r>
              <a:rPr lang="hr-HR" sz="1600" dirty="0">
                <a:effectLst/>
                <a:latin typeface="Arial" pitchFamily="34" charset="0"/>
                <a:cs typeface="Arial" pitchFamily="34" charset="0"/>
              </a:rPr>
              <a:t>Nepoznavanje </a:t>
            </a:r>
            <a:r>
              <a:rPr lang="hr-HR" sz="1600" dirty="0" smtClean="0">
                <a:effectLst/>
                <a:latin typeface="Arial" pitchFamily="34" charset="0"/>
                <a:cs typeface="Arial" pitchFamily="34" charset="0"/>
              </a:rPr>
              <a:t>zanimanja i školskih programa</a:t>
            </a:r>
            <a:endParaRPr lang="hr-HR" sz="1600" dirty="0">
              <a:effectLst/>
              <a:latin typeface="Arial" pitchFamily="34" charset="0"/>
              <a:cs typeface="Arial" pitchFamily="34" charset="0"/>
            </a:endParaRPr>
          </a:p>
          <a:p>
            <a:pPr>
              <a:lnSpc>
                <a:spcPct val="150000"/>
              </a:lnSpc>
            </a:pPr>
            <a:r>
              <a:rPr lang="hr-HR" sz="1600" dirty="0">
                <a:effectLst/>
                <a:latin typeface="Arial" pitchFamily="34" charset="0"/>
                <a:cs typeface="Arial" pitchFamily="34" charset="0"/>
              </a:rPr>
              <a:t>Jednostrano poznavanje zanimanja</a:t>
            </a:r>
          </a:p>
          <a:p>
            <a:pPr>
              <a:lnSpc>
                <a:spcPct val="150000"/>
              </a:lnSpc>
            </a:pPr>
            <a:r>
              <a:rPr lang="hr-HR" sz="1600" dirty="0">
                <a:effectLst/>
                <a:latin typeface="Arial" pitchFamily="34" charset="0"/>
                <a:cs typeface="Arial" pitchFamily="34" charset="0"/>
              </a:rPr>
              <a:t>Precjenjivanje i </a:t>
            </a:r>
            <a:r>
              <a:rPr lang="hr-HR" sz="1600" dirty="0" smtClean="0">
                <a:effectLst/>
                <a:latin typeface="Arial" pitchFamily="34" charset="0"/>
                <a:cs typeface="Arial" pitchFamily="34" charset="0"/>
              </a:rPr>
              <a:t>podcjenjivanje </a:t>
            </a:r>
            <a:r>
              <a:rPr lang="hr-HR" sz="1600" dirty="0">
                <a:effectLst/>
                <a:latin typeface="Arial" pitchFamily="34" charset="0"/>
                <a:cs typeface="Arial" pitchFamily="34" charset="0"/>
              </a:rPr>
              <a:t>vlastitih </a:t>
            </a:r>
            <a:r>
              <a:rPr lang="hr-HR" sz="1600" dirty="0" smtClean="0">
                <a:effectLst/>
                <a:latin typeface="Arial" pitchFamily="34" charset="0"/>
                <a:cs typeface="Arial" pitchFamily="34" charset="0"/>
              </a:rPr>
              <a:t>sposobnosti </a:t>
            </a:r>
          </a:p>
          <a:p>
            <a:pPr>
              <a:lnSpc>
                <a:spcPct val="150000"/>
              </a:lnSpc>
            </a:pPr>
            <a:r>
              <a:rPr lang="hr-HR" sz="1600" dirty="0" smtClean="0">
                <a:effectLst/>
                <a:latin typeface="Arial" pitchFamily="34" charset="0"/>
                <a:cs typeface="Arial" pitchFamily="34" charset="0"/>
              </a:rPr>
              <a:t>Želje i zahtjevi roditelja nisu u skladu s učenikovim sposobnostima</a:t>
            </a:r>
          </a:p>
          <a:p>
            <a:pPr>
              <a:lnSpc>
                <a:spcPct val="150000"/>
              </a:lnSpc>
            </a:pPr>
            <a:r>
              <a:rPr lang="hr-HR" sz="1600" dirty="0" smtClean="0">
                <a:effectLst/>
                <a:latin typeface="Arial" pitchFamily="34" charset="0"/>
                <a:cs typeface="Arial" pitchFamily="34" charset="0"/>
              </a:rPr>
              <a:t>Izbor </a:t>
            </a:r>
            <a:r>
              <a:rPr lang="hr-HR" sz="1600" dirty="0">
                <a:effectLst/>
                <a:latin typeface="Arial" pitchFamily="34" charset="0"/>
                <a:cs typeface="Arial" pitchFamily="34" charset="0"/>
              </a:rPr>
              <a:t>škole radi prijateljstva</a:t>
            </a:r>
          </a:p>
          <a:p>
            <a:pPr>
              <a:lnSpc>
                <a:spcPct val="150000"/>
              </a:lnSpc>
            </a:pPr>
            <a:r>
              <a:rPr lang="hr-HR" sz="1600" dirty="0">
                <a:effectLst/>
                <a:latin typeface="Arial" pitchFamily="34" charset="0"/>
                <a:cs typeface="Arial" pitchFamily="34" charset="0"/>
              </a:rPr>
              <a:t>Najbliža škola</a:t>
            </a:r>
          </a:p>
          <a:p>
            <a:pPr>
              <a:lnSpc>
                <a:spcPct val="150000"/>
              </a:lnSpc>
            </a:pPr>
            <a:r>
              <a:rPr lang="hr-HR" sz="1600" dirty="0">
                <a:effectLst/>
                <a:latin typeface="Arial" pitchFamily="34" charset="0"/>
                <a:cs typeface="Arial" pitchFamily="34" charset="0"/>
              </a:rPr>
              <a:t>Moderna zanimanja</a:t>
            </a:r>
          </a:p>
          <a:p>
            <a:pPr>
              <a:lnSpc>
                <a:spcPct val="150000"/>
              </a:lnSpc>
            </a:pPr>
            <a:r>
              <a:rPr lang="hr-HR" sz="1600" dirty="0">
                <a:effectLst/>
                <a:latin typeface="Arial" pitchFamily="34" charset="0"/>
                <a:cs typeface="Arial" pitchFamily="34" charset="0"/>
              </a:rPr>
              <a:t>Muško-ženska zanimanja</a:t>
            </a:r>
          </a:p>
          <a:p>
            <a:pPr>
              <a:lnSpc>
                <a:spcPct val="150000"/>
              </a:lnSpc>
            </a:pPr>
            <a:r>
              <a:rPr lang="hr-HR" sz="1600" dirty="0">
                <a:effectLst/>
                <a:latin typeface="Arial" pitchFamily="34" charset="0"/>
                <a:cs typeface="Arial" pitchFamily="34" charset="0"/>
              </a:rPr>
              <a:t>Potrebe društva</a:t>
            </a:r>
          </a:p>
          <a:p>
            <a:pPr>
              <a:lnSpc>
                <a:spcPct val="150000"/>
              </a:lnSpc>
            </a:pPr>
            <a:r>
              <a:rPr lang="hr-HR" sz="1600" dirty="0" smtClean="0">
                <a:effectLst/>
                <a:latin typeface="Arial" pitchFamily="34" charset="0"/>
                <a:cs typeface="Arial" pitchFamily="34" charset="0"/>
              </a:rPr>
              <a:t>Opći programi – zbog nedostatka interesa općenito ili za usmjeravanjem</a:t>
            </a:r>
            <a:endParaRPr lang="hr-HR" sz="1600" dirty="0">
              <a:effectLst/>
              <a:latin typeface="Arial" pitchFamily="34" charset="0"/>
              <a:cs typeface="Arial" pitchFamily="34" charset="0"/>
            </a:endParaRPr>
          </a:p>
          <a:p>
            <a:endParaRPr lang="hr-HR" sz="1800" dirty="0"/>
          </a:p>
        </p:txBody>
      </p:sp>
      <p:sp>
        <p:nvSpPr>
          <p:cNvPr id="3" name="Rezervirano mjesto sadržaja 2"/>
          <p:cNvSpPr>
            <a:spLocks noGrp="1"/>
          </p:cNvSpPr>
          <p:nvPr>
            <p:ph idx="13"/>
          </p:nvPr>
        </p:nvSpPr>
        <p:spPr/>
        <p:txBody>
          <a:bodyPr/>
          <a:lstStyle/>
          <a:p>
            <a:pPr algn="ctr"/>
            <a:r>
              <a:rPr lang="hr-HR" b="1" dirty="0" smtClean="0">
                <a:effectLst/>
                <a:latin typeface="Arial" pitchFamily="34" charset="0"/>
                <a:cs typeface="Arial" pitchFamily="34" charset="0"/>
              </a:rPr>
              <a:t>NAJČEŠĆE POGREŠKE PRI IZBORU ZANIMANJA/ŠKOLE</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28</a:t>
            </a:fld>
            <a:endParaRPr lang="hr-HR"/>
          </a:p>
        </p:txBody>
      </p:sp>
    </p:spTree>
    <p:extLst>
      <p:ext uri="{BB962C8B-B14F-4D97-AF65-F5344CB8AC3E}">
        <p14:creationId xmlns:p14="http://schemas.microsoft.com/office/powerpoint/2010/main" val="5557273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algn="just"/>
            <a:r>
              <a:rPr lang="hr-HR" sz="1600" dirty="0" smtClean="0">
                <a:effectLst/>
                <a:latin typeface="Arial" pitchFamily="34" charset="0"/>
                <a:cs typeface="Arial" pitchFamily="34" charset="0"/>
              </a:rPr>
              <a:t>Rad u grupama </a:t>
            </a:r>
            <a:r>
              <a:rPr lang="hr-HR" sz="1600" dirty="0" smtClean="0">
                <a:effectLst/>
                <a:latin typeface="Arial" pitchFamily="34" charset="0"/>
                <a:cs typeface="Arial" pitchFamily="34" charset="0"/>
              </a:rPr>
              <a:t>– </a:t>
            </a:r>
            <a:r>
              <a:rPr lang="hr-HR" sz="1600" dirty="0" smtClean="0">
                <a:effectLst/>
                <a:latin typeface="Arial" pitchFamily="34" charset="0"/>
                <a:cs typeface="Arial" pitchFamily="34" charset="0"/>
              </a:rPr>
              <a:t> primjeri</a:t>
            </a:r>
            <a:endParaRPr lang="hr-HR" sz="1600" dirty="0" smtClean="0">
              <a:effectLst/>
              <a:latin typeface="Arial" pitchFamily="34" charset="0"/>
              <a:cs typeface="Arial" pitchFamily="34" charset="0"/>
            </a:endParaRPr>
          </a:p>
          <a:p>
            <a:pPr marL="0" indent="0" algn="just">
              <a:buNone/>
            </a:pPr>
            <a:endParaRPr lang="hr-HR" sz="1600" dirty="0" smtClean="0">
              <a:effectLst/>
              <a:latin typeface="Arial" pitchFamily="34" charset="0"/>
              <a:cs typeface="Arial" pitchFamily="34" charset="0"/>
            </a:endParaRPr>
          </a:p>
          <a:p>
            <a:pPr algn="just"/>
            <a:r>
              <a:rPr lang="hr-HR" sz="1600" dirty="0" smtClean="0">
                <a:effectLst/>
                <a:latin typeface="Arial" pitchFamily="34" charset="0"/>
                <a:cs typeface="Arial" pitchFamily="34" charset="0"/>
              </a:rPr>
              <a:t>Svaka grupa diskutira o dobivenom primjeru i na </a:t>
            </a:r>
            <a:r>
              <a:rPr lang="hr-HR" sz="1600" dirty="0" err="1" smtClean="0">
                <a:effectLst/>
                <a:latin typeface="Arial" pitchFamily="34" charset="0"/>
                <a:cs typeface="Arial" pitchFamily="34" charset="0"/>
              </a:rPr>
              <a:t>flip</a:t>
            </a:r>
            <a:r>
              <a:rPr lang="hr-HR" sz="1600" dirty="0" smtClean="0">
                <a:effectLst/>
                <a:latin typeface="Arial" pitchFamily="34" charset="0"/>
                <a:cs typeface="Arial" pitchFamily="34" charset="0"/>
              </a:rPr>
              <a:t> </a:t>
            </a:r>
            <a:r>
              <a:rPr lang="hr-HR" sz="1600" dirty="0" err="1" smtClean="0">
                <a:effectLst/>
                <a:latin typeface="Arial" pitchFamily="34" charset="0"/>
                <a:cs typeface="Arial" pitchFamily="34" charset="0"/>
              </a:rPr>
              <a:t>chart</a:t>
            </a:r>
            <a:r>
              <a:rPr lang="hr-HR" sz="1600" dirty="0" smtClean="0">
                <a:effectLst/>
                <a:latin typeface="Arial" pitchFamily="34" charset="0"/>
                <a:cs typeface="Arial" pitchFamily="34" charset="0"/>
              </a:rPr>
              <a:t> papiru prezentira dijete, predlaže 3 programa obrazovanja i obrazlaže zbog čega su odabrana ta tri prijedloga.</a:t>
            </a:r>
          </a:p>
          <a:p>
            <a:pPr marL="0" indent="0" algn="just">
              <a:buNone/>
            </a:pPr>
            <a:endParaRPr lang="hr-HR" sz="1600" dirty="0" smtClean="0">
              <a:effectLst/>
              <a:latin typeface="Arial" pitchFamily="34" charset="0"/>
              <a:cs typeface="Arial" pitchFamily="34" charset="0"/>
            </a:endParaRPr>
          </a:p>
          <a:p>
            <a:pPr algn="just"/>
            <a:r>
              <a:rPr lang="hr-HR" sz="1600" dirty="0" smtClean="0">
                <a:effectLst/>
                <a:latin typeface="Arial" pitchFamily="34" charset="0"/>
                <a:cs typeface="Arial" pitchFamily="34" charset="0"/>
              </a:rPr>
              <a:t>Alati za pomoć: brošura za upise „Kamo nakon osnovne škole?”, Struktura </a:t>
            </a:r>
            <a:r>
              <a:rPr lang="hr-HR" sz="1600" dirty="0">
                <a:effectLst/>
                <a:latin typeface="Arial" pitchFamily="34" charset="0"/>
                <a:cs typeface="Arial" pitchFamily="34" charset="0"/>
              </a:rPr>
              <a:t>razrednih odjela i broja učenika I. razreda srednjih škola </a:t>
            </a:r>
            <a:r>
              <a:rPr lang="hr-HR" sz="1600" dirty="0" smtClean="0">
                <a:effectLst/>
                <a:latin typeface="Arial" pitchFamily="34" charset="0"/>
                <a:cs typeface="Arial" pitchFamily="34" charset="0"/>
              </a:rPr>
              <a:t>za školsku godinu 2015/2016. i </a:t>
            </a:r>
            <a:r>
              <a:rPr lang="hr-HR" sz="1600" dirty="0">
                <a:effectLst/>
                <a:latin typeface="Arial" pitchFamily="34" charset="0"/>
                <a:cs typeface="Arial" pitchFamily="34" charset="0"/>
              </a:rPr>
              <a:t>Jedinstveni popis zdravstvenih zahtjeva srednjoškolskih obrazovnih programa u svrhu upisa u I. razred srednje </a:t>
            </a:r>
            <a:r>
              <a:rPr lang="hr-HR" sz="1600" dirty="0" smtClean="0">
                <a:effectLst/>
                <a:latin typeface="Arial" pitchFamily="34" charset="0"/>
                <a:cs typeface="Arial" pitchFamily="34" charset="0"/>
              </a:rPr>
              <a:t>škole</a:t>
            </a:r>
            <a:endParaRPr lang="hr-HR" sz="1600" dirty="0">
              <a:effectLst/>
              <a:latin typeface="Arial" pitchFamily="34" charset="0"/>
              <a:cs typeface="Arial" pitchFamily="34" charset="0"/>
            </a:endParaRPr>
          </a:p>
          <a:p>
            <a:pPr marL="0" indent="0" algn="just">
              <a:buNone/>
            </a:pPr>
            <a:endParaRPr lang="hr-HR" sz="1600" dirty="0" smtClean="0">
              <a:effectLst/>
              <a:latin typeface="Arial" pitchFamily="34" charset="0"/>
              <a:cs typeface="Arial" pitchFamily="34" charset="0"/>
            </a:endParaRPr>
          </a:p>
          <a:p>
            <a:pPr algn="just"/>
            <a:r>
              <a:rPr lang="hr-HR" sz="1600" dirty="0" smtClean="0">
                <a:effectLst/>
                <a:latin typeface="Arial" pitchFamily="34" charset="0"/>
                <a:cs typeface="Arial" pitchFamily="34" charset="0"/>
              </a:rPr>
              <a:t>Predviđeno vrijeme rada: 45 min (15 min diskusija unutar grupa, 30 min prezentacija)</a:t>
            </a:r>
          </a:p>
          <a:p>
            <a:pPr marL="0" indent="0" algn="just">
              <a:buNone/>
            </a:pPr>
            <a:endParaRPr lang="hr-HR" dirty="0" smtClean="0"/>
          </a:p>
        </p:txBody>
      </p:sp>
      <p:sp>
        <p:nvSpPr>
          <p:cNvPr id="3" name="Rezervirano mjesto sadržaja 2"/>
          <p:cNvSpPr>
            <a:spLocks noGrp="1"/>
          </p:cNvSpPr>
          <p:nvPr>
            <p:ph idx="13"/>
          </p:nvPr>
        </p:nvSpPr>
        <p:spPr/>
        <p:txBody>
          <a:bodyPr/>
          <a:lstStyle/>
          <a:p>
            <a:r>
              <a:rPr lang="hr-HR" b="1" dirty="0" smtClean="0">
                <a:effectLst/>
                <a:latin typeface="Arial" pitchFamily="34" charset="0"/>
                <a:cs typeface="Arial" pitchFamily="34" charset="0"/>
              </a:rPr>
              <a:t>RADIONICA – UČENICI S TEŠKOĆAMA</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29</a:t>
            </a:fld>
            <a:endParaRPr lang="hr-HR"/>
          </a:p>
        </p:txBody>
      </p:sp>
    </p:spTree>
    <p:extLst>
      <p:ext uri="{BB962C8B-B14F-4D97-AF65-F5344CB8AC3E}">
        <p14:creationId xmlns:p14="http://schemas.microsoft.com/office/powerpoint/2010/main" val="2296622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lgn="just">
              <a:defRPr/>
            </a:pPr>
            <a:r>
              <a:rPr lang="hr-HR" sz="1400" b="1" dirty="0">
                <a:effectLst/>
                <a:latin typeface="Arial" pitchFamily="34" charset="0"/>
                <a:cs typeface="Arial" pitchFamily="34" charset="0"/>
              </a:rPr>
              <a:t>Hrvatski Zavod za zapošljavanje javna je ustanova </a:t>
            </a:r>
            <a:r>
              <a:rPr lang="hr-HR" sz="1400" dirty="0">
                <a:effectLst/>
                <a:latin typeface="Arial" pitchFamily="34" charset="0"/>
                <a:cs typeface="Arial" pitchFamily="34" charset="0"/>
              </a:rPr>
              <a:t>u vlasništvu Republike Hrvatske, ustrojena </a:t>
            </a:r>
            <a:r>
              <a:rPr lang="hr-HR" sz="1400" b="1" dirty="0">
                <a:effectLst/>
                <a:latin typeface="Arial" pitchFamily="34" charset="0"/>
                <a:cs typeface="Arial" pitchFamily="34" charset="0"/>
              </a:rPr>
              <a:t>Zakonom o posredovanju pri zapošljavanju i pravima za vrijeme </a:t>
            </a:r>
            <a:r>
              <a:rPr lang="hr-HR" sz="1400" b="1" dirty="0" smtClean="0">
                <a:effectLst/>
                <a:latin typeface="Arial" pitchFamily="34" charset="0"/>
                <a:cs typeface="Arial" pitchFamily="34" charset="0"/>
              </a:rPr>
              <a:t>nezaposlenosti </a:t>
            </a:r>
            <a:r>
              <a:rPr lang="hr-HR" sz="1400" dirty="0">
                <a:effectLst/>
                <a:latin typeface="Arial" pitchFamily="34" charset="0"/>
                <a:cs typeface="Arial" pitchFamily="34" charset="0"/>
              </a:rPr>
              <a:t>sa zadaćom rješavanja pitanja iz problematike vezane uz </a:t>
            </a:r>
            <a:r>
              <a:rPr lang="hr-HR" sz="1400" b="1" dirty="0">
                <a:effectLst/>
                <a:latin typeface="Arial" pitchFamily="34" charset="0"/>
                <a:cs typeface="Arial" pitchFamily="34" charset="0"/>
              </a:rPr>
              <a:t>zapošljavanje i nezaposlenos</a:t>
            </a:r>
            <a:r>
              <a:rPr lang="hr-HR" sz="1400" dirty="0">
                <a:effectLst/>
                <a:latin typeface="Arial" pitchFamily="34" charset="0"/>
                <a:cs typeface="Arial" pitchFamily="34" charset="0"/>
              </a:rPr>
              <a:t>t u najširem značenju tih pojmova</a:t>
            </a:r>
            <a:r>
              <a:rPr lang="hr-HR" sz="1400" dirty="0" smtClean="0">
                <a:effectLst/>
                <a:latin typeface="Arial" pitchFamily="34" charset="0"/>
                <a:cs typeface="Arial" pitchFamily="34" charset="0"/>
              </a:rPr>
              <a:t>.</a:t>
            </a:r>
          </a:p>
          <a:p>
            <a:pPr marL="0" indent="0" algn="just">
              <a:buNone/>
              <a:defRPr/>
            </a:pPr>
            <a:endParaRPr lang="hr-HR" sz="1400" dirty="0" smtClean="0">
              <a:effectLst/>
              <a:latin typeface="Arial" pitchFamily="34" charset="0"/>
              <a:cs typeface="Arial" pitchFamily="34" charset="0"/>
            </a:endParaRPr>
          </a:p>
          <a:p>
            <a:pPr algn="just">
              <a:defRPr/>
            </a:pPr>
            <a:r>
              <a:rPr lang="hr-HR" sz="1400" b="1" dirty="0" smtClean="0">
                <a:effectLst/>
                <a:latin typeface="Arial" pitchFamily="34" charset="0"/>
                <a:cs typeface="Arial" pitchFamily="34" charset="0"/>
              </a:rPr>
              <a:t>Pravni okvir </a:t>
            </a:r>
            <a:r>
              <a:rPr lang="hr-HR" sz="1400" dirty="0" smtClean="0">
                <a:effectLst/>
                <a:latin typeface="Arial" pitchFamily="34" charset="0"/>
                <a:cs typeface="Arial" pitchFamily="34" charset="0"/>
              </a:rPr>
              <a:t>rada Hrvatskog zavoda za zapošljavanje uključuje </a:t>
            </a:r>
            <a:r>
              <a:rPr lang="hr-HR" sz="1400" b="1" dirty="0" smtClean="0">
                <a:effectLst/>
                <a:latin typeface="Arial" pitchFamily="34" charset="0"/>
                <a:cs typeface="Arial" pitchFamily="34" charset="0"/>
              </a:rPr>
              <a:t>20 Zakona </a:t>
            </a:r>
            <a:r>
              <a:rPr lang="hr-HR" sz="1400" dirty="0" smtClean="0">
                <a:effectLst/>
                <a:latin typeface="Arial" pitchFamily="34" charset="0"/>
                <a:cs typeface="Arial" pitchFamily="34" charset="0"/>
              </a:rPr>
              <a:t>(pr. </a:t>
            </a:r>
            <a:r>
              <a:rPr lang="hr-HR" sz="1400" dirty="0">
                <a:effectLst/>
                <a:latin typeface="Arial" pitchFamily="34" charset="0"/>
                <a:cs typeface="Arial" pitchFamily="34" charset="0"/>
              </a:rPr>
              <a:t>Zakon o radu, Zakon o profesionalnoj rehabilitaciji i zapošljavanju osoba s invaliditetom </a:t>
            </a:r>
            <a:r>
              <a:rPr lang="hr-HR" sz="1400" dirty="0" smtClean="0">
                <a:effectLst/>
                <a:latin typeface="Arial" pitchFamily="34" charset="0"/>
                <a:cs typeface="Arial" pitchFamily="34" charset="0"/>
              </a:rPr>
              <a:t>, </a:t>
            </a:r>
            <a:r>
              <a:rPr lang="pl-PL" sz="1400" dirty="0">
                <a:effectLst/>
                <a:latin typeface="Arial" pitchFamily="34" charset="0"/>
                <a:cs typeface="Arial" pitchFamily="34" charset="0"/>
              </a:rPr>
              <a:t>Zakon o odgoju i obrazovanju u osnovnoj i srednjoj školi</a:t>
            </a:r>
            <a:r>
              <a:rPr lang="pl-PL" sz="1400" dirty="0" smtClean="0">
                <a:effectLst/>
                <a:latin typeface="Arial" pitchFamily="34" charset="0"/>
                <a:cs typeface="Arial" pitchFamily="34" charset="0"/>
              </a:rPr>
              <a:t>), </a:t>
            </a:r>
            <a:r>
              <a:rPr lang="pl-PL" sz="1400" dirty="0">
                <a:effectLst/>
                <a:latin typeface="Arial" pitchFamily="34" charset="0"/>
                <a:cs typeface="Arial" pitchFamily="34" charset="0"/>
              </a:rPr>
              <a:t>preko </a:t>
            </a:r>
            <a:r>
              <a:rPr lang="pl-PL" sz="1400" b="1" dirty="0">
                <a:effectLst/>
                <a:latin typeface="Arial" pitchFamily="34" charset="0"/>
                <a:cs typeface="Arial" pitchFamily="34" charset="0"/>
              </a:rPr>
              <a:t>15 pravilnika i odluka </a:t>
            </a:r>
            <a:r>
              <a:rPr lang="pl-PL" sz="1400" dirty="0" smtClean="0">
                <a:effectLst/>
                <a:latin typeface="Arial" pitchFamily="34" charset="0"/>
                <a:cs typeface="Arial" pitchFamily="34" charset="0"/>
              </a:rPr>
              <a:t>(</a:t>
            </a:r>
            <a:r>
              <a:rPr lang="pl-PL" sz="1400" dirty="0">
                <a:effectLst/>
                <a:latin typeface="Arial" pitchFamily="34" charset="0"/>
                <a:cs typeface="Arial" pitchFamily="34" charset="0"/>
              </a:rPr>
              <a:t>pr. Pravilnik o sastavu i načinu rada tijela vještačenja u postupku ostvarivanja prava iz socijalne skrbi i drugih prava po posebnim propisima) te uključuje </a:t>
            </a:r>
            <a:r>
              <a:rPr lang="pl-PL" sz="1400" b="1" dirty="0">
                <a:effectLst/>
                <a:latin typeface="Arial" pitchFamily="34" charset="0"/>
                <a:cs typeface="Arial" pitchFamily="34" charset="0"/>
              </a:rPr>
              <a:t>međunarodne akte, nacionalne strategije i programe</a:t>
            </a:r>
            <a:r>
              <a:rPr lang="pl-PL" sz="1400" dirty="0">
                <a:effectLst/>
                <a:latin typeface="Arial" pitchFamily="34" charset="0"/>
                <a:cs typeface="Arial" pitchFamily="34" charset="0"/>
              </a:rPr>
              <a:t> (pr. </a:t>
            </a:r>
            <a:r>
              <a:rPr lang="pl-PL" sz="1400" dirty="0" smtClean="0">
                <a:effectLst/>
                <a:latin typeface="Arial" pitchFamily="34" charset="0"/>
                <a:cs typeface="Arial" pitchFamily="34" charset="0"/>
              </a:rPr>
              <a:t>Nacionalna </a:t>
            </a:r>
            <a:r>
              <a:rPr lang="pl-PL" sz="1400" dirty="0">
                <a:effectLst/>
                <a:latin typeface="Arial" pitchFamily="34" charset="0"/>
                <a:cs typeface="Arial" pitchFamily="34" charset="0"/>
              </a:rPr>
              <a:t>strategija za uključivanje Roma, za razdoblje od 2013. do 2020. </a:t>
            </a:r>
            <a:r>
              <a:rPr lang="pl-PL" sz="1400" dirty="0" smtClean="0">
                <a:effectLst/>
                <a:latin typeface="Arial" pitchFamily="34" charset="0"/>
                <a:cs typeface="Arial" pitchFamily="34" charset="0"/>
              </a:rPr>
              <a:t>godine, </a:t>
            </a:r>
            <a:r>
              <a:rPr lang="pl-PL" sz="1400" dirty="0">
                <a:effectLst/>
                <a:latin typeface="Arial" pitchFamily="34" charset="0"/>
                <a:cs typeface="Arial" pitchFamily="34" charset="0"/>
              </a:rPr>
              <a:t>Deklaracija o pravima osoba s </a:t>
            </a:r>
            <a:r>
              <a:rPr lang="pl-PL" sz="1400" dirty="0" smtClean="0">
                <a:effectLst/>
                <a:latin typeface="Arial" pitchFamily="34" charset="0"/>
                <a:cs typeface="Arial" pitchFamily="34" charset="0"/>
              </a:rPr>
              <a:t>invaliditetom i dr.).</a:t>
            </a:r>
          </a:p>
          <a:p>
            <a:pPr marL="0" indent="0" algn="just">
              <a:buNone/>
              <a:defRPr/>
            </a:pPr>
            <a:endParaRPr lang="pl-PL" sz="1400" dirty="0" smtClean="0">
              <a:effectLst/>
              <a:latin typeface="Arial" pitchFamily="34" charset="0"/>
              <a:cs typeface="Arial" pitchFamily="34" charset="0"/>
            </a:endParaRPr>
          </a:p>
          <a:p>
            <a:pPr algn="just">
              <a:defRPr/>
            </a:pPr>
            <a:r>
              <a:rPr lang="pl-PL" sz="1400" b="1" dirty="0" smtClean="0">
                <a:effectLst/>
                <a:latin typeface="Arial" pitchFamily="34" charset="0"/>
                <a:cs typeface="Arial" pitchFamily="34" charset="0"/>
              </a:rPr>
              <a:t>Ustroj</a:t>
            </a:r>
            <a:r>
              <a:rPr lang="pl-PL" sz="1400" dirty="0" smtClean="0">
                <a:effectLst/>
                <a:latin typeface="Arial" pitchFamily="34" charset="0"/>
                <a:cs typeface="Arial" pitchFamily="34" charset="0"/>
              </a:rPr>
              <a:t>: Središnji ured, 5 </a:t>
            </a:r>
            <a:r>
              <a:rPr lang="pl-PL" sz="1400" dirty="0">
                <a:effectLst/>
                <a:latin typeface="Arial" pitchFamily="34" charset="0"/>
                <a:cs typeface="Arial" pitchFamily="34" charset="0"/>
              </a:rPr>
              <a:t>r</a:t>
            </a:r>
            <a:r>
              <a:rPr lang="pl-PL" sz="1400" dirty="0" smtClean="0">
                <a:effectLst/>
                <a:latin typeface="Arial" pitchFamily="34" charset="0"/>
                <a:cs typeface="Arial" pitchFamily="34" charset="0"/>
              </a:rPr>
              <a:t>egionalnih ureda, 17 područnih ureda, 99 ispostava</a:t>
            </a:r>
          </a:p>
          <a:p>
            <a:pPr algn="just">
              <a:defRPr/>
            </a:pPr>
            <a:endParaRPr lang="pl-PL" sz="1400" dirty="0">
              <a:effectLst/>
              <a:latin typeface="Arial" pitchFamily="34" charset="0"/>
              <a:cs typeface="Arial" pitchFamily="34" charset="0"/>
            </a:endParaRPr>
          </a:p>
          <a:p>
            <a:pPr algn="just">
              <a:defRPr/>
            </a:pPr>
            <a:r>
              <a:rPr lang="pl-PL" sz="1400" b="1" dirty="0" smtClean="0">
                <a:effectLst/>
                <a:latin typeface="Arial" pitchFamily="34" charset="0"/>
                <a:cs typeface="Arial" pitchFamily="34" charset="0"/>
              </a:rPr>
              <a:t>Korisnici usluga</a:t>
            </a:r>
            <a:r>
              <a:rPr lang="pl-PL" sz="1400" dirty="0" smtClean="0">
                <a:effectLst/>
                <a:latin typeface="Arial" pitchFamily="34" charset="0"/>
                <a:cs typeface="Arial" pitchFamily="34" charset="0"/>
              </a:rPr>
              <a:t>: nezaposlene osobe, tražitelji zaposlenja, poslodavci, učenici, ostali zainteresirani</a:t>
            </a:r>
          </a:p>
          <a:p>
            <a:pPr marL="0" indent="0" algn="just">
              <a:buNone/>
              <a:defRPr/>
            </a:pPr>
            <a:endParaRPr lang="pl-PL" sz="1400"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hr-HR" b="1" dirty="0" smtClean="0">
                <a:effectLst/>
                <a:latin typeface="Arial" pitchFamily="34" charset="0"/>
                <a:cs typeface="Arial" pitchFamily="34" charset="0"/>
              </a:rPr>
              <a:t>DJELATNOST HRVATSKOG ZAVODA ZA ZAPOŠLJAVANJE</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a:t>
            </a:fld>
            <a:endParaRPr lang="hr-H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lgn="just"/>
            <a:r>
              <a:rPr lang="hr-HR" sz="1200" dirty="0">
                <a:effectLst/>
                <a:latin typeface="Arial" pitchFamily="34" charset="0"/>
                <a:cs typeface="Arial" pitchFamily="34" charset="0"/>
              </a:rPr>
              <a:t>DOMAGOJ, 15 </a:t>
            </a:r>
            <a:r>
              <a:rPr lang="hr-HR" sz="1200" dirty="0" smtClean="0">
                <a:effectLst/>
                <a:latin typeface="Arial" pitchFamily="34" charset="0"/>
                <a:cs typeface="Arial" pitchFamily="34" charset="0"/>
              </a:rPr>
              <a:t>god.</a:t>
            </a:r>
          </a:p>
          <a:p>
            <a:pPr marL="0" indent="0" algn="just">
              <a:buNone/>
            </a:pPr>
            <a:endParaRPr lang="hr-HR" sz="12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Domagoj, sin jedinac, učenik je osmog razreda. Do sada je sve razrede prolazio </a:t>
            </a:r>
            <a:r>
              <a:rPr lang="hr-HR" sz="1400" dirty="0" smtClean="0">
                <a:effectLst/>
                <a:latin typeface="Arial" pitchFamily="34" charset="0"/>
                <a:cs typeface="Arial" pitchFamily="34" charset="0"/>
              </a:rPr>
              <a:t>s </a:t>
            </a:r>
            <a:r>
              <a:rPr lang="hr-HR" sz="1400" dirty="0">
                <a:effectLst/>
                <a:latin typeface="Arial" pitchFamily="34" charset="0"/>
                <a:cs typeface="Arial" pitchFamily="34" charset="0"/>
              </a:rPr>
              <a:t>odličnim uspjehom (</a:t>
            </a:r>
            <a:r>
              <a:rPr lang="hr-HR" sz="1400" dirty="0" smtClean="0">
                <a:effectLst/>
                <a:latin typeface="Arial" pitchFamily="34" charset="0"/>
                <a:cs typeface="Arial" pitchFamily="34" charset="0"/>
              </a:rPr>
              <a:t>4,5 – 4,7</a:t>
            </a:r>
            <a:r>
              <a:rPr lang="hr-HR" sz="1400" dirty="0">
                <a:effectLst/>
                <a:latin typeface="Arial" pitchFamily="34" charset="0"/>
                <a:cs typeface="Arial" pitchFamily="34" charset="0"/>
              </a:rPr>
              <a:t>). Učenje mu nikad nije predstavljalo problem. Naročito voli biologiju i povijest, dok za strane jezike kaže da mu baš i nisu dragi</a:t>
            </a:r>
            <a:r>
              <a:rPr lang="hr-HR" sz="1400" dirty="0" smtClean="0">
                <a:effectLst/>
                <a:latin typeface="Arial" pitchFamily="34" charset="0"/>
                <a:cs typeface="Arial" pitchFamily="34" charset="0"/>
              </a:rPr>
              <a:t>.</a:t>
            </a:r>
            <a:endParaRPr lang="hr-HR" sz="14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Ima prilagođeni program od 6. razreda iz tjelesne i zdravstvene kulture uz primjenu individualiziranih postupaka, a na osnovu slabosti (</a:t>
            </a:r>
            <a:r>
              <a:rPr lang="hr-HR" sz="1400" dirty="0" err="1">
                <a:effectLst/>
                <a:latin typeface="Arial" pitchFamily="34" charset="0"/>
                <a:cs typeface="Arial" pitchFamily="34" charset="0"/>
              </a:rPr>
              <a:t>paresis</a:t>
            </a:r>
            <a:r>
              <a:rPr lang="hr-HR" sz="1400" dirty="0">
                <a:effectLst/>
                <a:latin typeface="Arial" pitchFamily="34" charset="0"/>
                <a:cs typeface="Arial" pitchFamily="34" charset="0"/>
              </a:rPr>
              <a:t> </a:t>
            </a:r>
            <a:r>
              <a:rPr lang="hr-HR" sz="1400" dirty="0" err="1">
                <a:effectLst/>
                <a:latin typeface="Arial" pitchFamily="34" charset="0"/>
                <a:cs typeface="Arial" pitchFamily="34" charset="0"/>
              </a:rPr>
              <a:t>plexus</a:t>
            </a:r>
            <a:r>
              <a:rPr lang="hr-HR" sz="1400" dirty="0">
                <a:effectLst/>
                <a:latin typeface="Arial" pitchFamily="34" charset="0"/>
                <a:cs typeface="Arial" pitchFamily="34" charset="0"/>
              </a:rPr>
              <a:t> </a:t>
            </a:r>
            <a:r>
              <a:rPr lang="hr-HR" sz="1400" dirty="0" err="1">
                <a:effectLst/>
                <a:latin typeface="Arial" pitchFamily="34" charset="0"/>
                <a:cs typeface="Arial" pitchFamily="34" charset="0"/>
              </a:rPr>
              <a:t>brahialis</a:t>
            </a:r>
            <a:r>
              <a:rPr lang="hr-HR" sz="1400" dirty="0">
                <a:effectLst/>
                <a:latin typeface="Arial" pitchFamily="34" charset="0"/>
                <a:cs typeface="Arial" pitchFamily="34" charset="0"/>
              </a:rPr>
              <a:t>) lijeve ruke čije je oštećenje nastalo prilikom poroda. Kao posljedica toga prolazio je cjelovite rehabilitacije i imao je dosta izostanaka u nižim razredima osnovne škole. U višim razredima je redovit na nastavi, a osim tri izborna predmeta u slobodno vrijeme bavi se i  robotikom i trenira </a:t>
            </a:r>
            <a:r>
              <a:rPr lang="hr-HR" sz="1400" dirty="0" err="1">
                <a:effectLst/>
                <a:latin typeface="Arial" pitchFamily="34" charset="0"/>
                <a:cs typeface="Arial" pitchFamily="34" charset="0"/>
              </a:rPr>
              <a:t>jiu</a:t>
            </a:r>
            <a:r>
              <a:rPr lang="hr-HR" sz="1400" dirty="0">
                <a:effectLst/>
                <a:latin typeface="Arial" pitchFamily="34" charset="0"/>
                <a:cs typeface="Arial" pitchFamily="34" charset="0"/>
              </a:rPr>
              <a:t>-</a:t>
            </a:r>
            <a:r>
              <a:rPr lang="hr-HR" sz="1400" dirty="0" err="1">
                <a:effectLst/>
                <a:latin typeface="Arial" pitchFamily="34" charset="0"/>
                <a:cs typeface="Arial" pitchFamily="34" charset="0"/>
              </a:rPr>
              <a:t>jitsu</a:t>
            </a:r>
            <a:r>
              <a:rPr lang="hr-HR" sz="1400" dirty="0" smtClean="0">
                <a:effectLst/>
                <a:latin typeface="Arial" pitchFamily="34" charset="0"/>
                <a:cs typeface="Arial" pitchFamily="34" charset="0"/>
              </a:rPr>
              <a:t>.</a:t>
            </a:r>
            <a:endParaRPr lang="hr-HR" sz="14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Dolazi iz podupiruće cjelovite obitelji. Roditelji su fakultetski </a:t>
            </a:r>
            <a:r>
              <a:rPr lang="hr-HR" sz="1400" dirty="0" smtClean="0">
                <a:effectLst/>
                <a:latin typeface="Arial" pitchFamily="34" charset="0"/>
                <a:cs typeface="Arial" pitchFamily="34" charset="0"/>
              </a:rPr>
              <a:t>obrazovani </a:t>
            </a:r>
            <a:r>
              <a:rPr lang="hr-HR" sz="1400" dirty="0">
                <a:effectLst/>
                <a:latin typeface="Arial" pitchFamily="34" charset="0"/>
                <a:cs typeface="Arial" pitchFamily="34" charset="0"/>
              </a:rPr>
              <a:t>i žele da on </a:t>
            </a:r>
            <a:r>
              <a:rPr lang="hr-HR" sz="1400" dirty="0" smtClean="0">
                <a:effectLst/>
                <a:latin typeface="Arial" pitchFamily="34" charset="0"/>
                <a:cs typeface="Arial" pitchFamily="34" charset="0"/>
              </a:rPr>
              <a:t>upiše fakultet </a:t>
            </a:r>
            <a:r>
              <a:rPr lang="hr-HR" sz="1400" dirty="0">
                <a:effectLst/>
                <a:latin typeface="Arial" pitchFamily="34" charset="0"/>
                <a:cs typeface="Arial" pitchFamily="34" charset="0"/>
              </a:rPr>
              <a:t>nakon srednje škole. Dječak nikad nije radio timsku obradu, a u kontaktu je ugodan i poslušan, djeluje kao dijete s vrlo dobrim kognitivnim potencijalom te ima razvijene radne navike, savjestan je, i redovito izvršava sve svoje školske obaveze.</a:t>
            </a:r>
          </a:p>
          <a:p>
            <a:pPr marL="0" indent="0" algn="just">
              <a:buNone/>
            </a:pPr>
            <a:r>
              <a:rPr lang="hr-HR" sz="1400" dirty="0">
                <a:effectLst/>
                <a:latin typeface="Arial" pitchFamily="34" charset="0"/>
                <a:cs typeface="Arial" pitchFamily="34" charset="0"/>
              </a:rPr>
              <a:t>Razmišlja o upisu u, kako on to kaže, </a:t>
            </a:r>
            <a:r>
              <a:rPr lang="hr-HR" sz="1400" dirty="0" smtClean="0">
                <a:effectLst/>
                <a:latin typeface="Arial" pitchFamily="34" charset="0"/>
                <a:cs typeface="Arial" pitchFamily="34" charset="0"/>
              </a:rPr>
              <a:t>„</a:t>
            </a:r>
            <a:r>
              <a:rPr lang="hr-HR" sz="1400" dirty="0">
                <a:effectLst/>
                <a:latin typeface="Arial" pitchFamily="34" charset="0"/>
                <a:cs typeface="Arial" pitchFamily="34" charset="0"/>
              </a:rPr>
              <a:t>najtežu“ prirodoslovno-matematičku gimnaziju u gradu, jer će mu ona dati najbolje znanje za upis na fakultet, iako je svjestan da se u tu školu upisuju učenici koji prolaze s 5,00 i koji redovito na natjecanjima iz prirodoslovnih predmeta postižu značajne rezultate.</a:t>
            </a:r>
          </a:p>
          <a:p>
            <a:pPr algn="just">
              <a:defRPr/>
            </a:pPr>
            <a:endParaRPr lang="hr-HR" sz="1200"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RADIONICA – UČENICI S TEŠKOĆAMA</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30</a:t>
            </a:fld>
            <a:endParaRPr lang="hr-HR"/>
          </a:p>
        </p:txBody>
      </p:sp>
    </p:spTree>
    <p:extLst>
      <p:ext uri="{BB962C8B-B14F-4D97-AF65-F5344CB8AC3E}">
        <p14:creationId xmlns:p14="http://schemas.microsoft.com/office/powerpoint/2010/main" val="28527249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lgn="just"/>
            <a:r>
              <a:rPr lang="hr-HR" sz="1200" dirty="0">
                <a:effectLst/>
                <a:latin typeface="Arial" pitchFamily="34" charset="0"/>
                <a:cs typeface="Arial" pitchFamily="34" charset="0"/>
              </a:rPr>
              <a:t>FRANKA, 16 </a:t>
            </a:r>
            <a:r>
              <a:rPr lang="hr-HR" sz="1200" dirty="0" smtClean="0">
                <a:effectLst/>
                <a:latin typeface="Arial" pitchFamily="34" charset="0"/>
                <a:cs typeface="Arial" pitchFamily="34" charset="0"/>
              </a:rPr>
              <a:t>god.</a:t>
            </a:r>
          </a:p>
          <a:p>
            <a:pPr marL="0" indent="0" algn="just">
              <a:buNone/>
            </a:pPr>
            <a:endParaRPr lang="hr-HR" sz="1200" dirty="0">
              <a:effectLst/>
              <a:latin typeface="Arial" pitchFamily="34" charset="0"/>
              <a:cs typeface="Arial" pitchFamily="34" charset="0"/>
            </a:endParaRPr>
          </a:p>
          <a:p>
            <a:pPr marL="0" indent="0" algn="just">
              <a:buNone/>
            </a:pPr>
            <a:r>
              <a:rPr lang="hr-HR" sz="1200" dirty="0">
                <a:effectLst/>
                <a:latin typeface="Arial" pitchFamily="34" charset="0"/>
                <a:cs typeface="Arial" pitchFamily="34" charset="0"/>
              </a:rPr>
              <a:t>Franka je učenica osmog razreda. U predškolskoj dobi išla je na </a:t>
            </a:r>
            <a:r>
              <a:rPr lang="hr-HR" sz="1200" dirty="0" err="1">
                <a:effectLst/>
                <a:latin typeface="Arial" pitchFamily="34" charset="0"/>
                <a:cs typeface="Arial" pitchFamily="34" charset="0"/>
              </a:rPr>
              <a:t>logopedsku</a:t>
            </a:r>
            <a:r>
              <a:rPr lang="hr-HR" sz="1200" dirty="0">
                <a:effectLst/>
                <a:latin typeface="Arial" pitchFamily="34" charset="0"/>
                <a:cs typeface="Arial" pitchFamily="34" charset="0"/>
              </a:rPr>
              <a:t> terapiju te je zbog usporenog razvoja govora i dislalije odgođen upis u prvi razred osnovne škole. Od 6. razreda se uvodi individualizirani pristup u radu za predmete hrvatski, matematika, povijest i  geografija </a:t>
            </a:r>
            <a:r>
              <a:rPr lang="hr-HR" sz="1200" dirty="0" smtClean="0">
                <a:effectLst/>
                <a:latin typeface="Arial" pitchFamily="34" charset="0"/>
                <a:cs typeface="Arial" pitchFamily="34" charset="0"/>
              </a:rPr>
              <a:t>– zbog </a:t>
            </a:r>
            <a:r>
              <a:rPr lang="hr-HR" sz="1200" dirty="0">
                <a:effectLst/>
                <a:latin typeface="Arial" pitchFamily="34" charset="0"/>
                <a:cs typeface="Arial" pitchFamily="34" charset="0"/>
              </a:rPr>
              <a:t>specifičnih teškoća učenja, ispitne anksioznosti i emocionalnih poteškoća</a:t>
            </a:r>
            <a:r>
              <a:rPr lang="hr-HR" sz="1200" dirty="0" smtClean="0">
                <a:effectLst/>
                <a:latin typeface="Arial" pitchFamily="34" charset="0"/>
                <a:cs typeface="Arial" pitchFamily="34" charset="0"/>
              </a:rPr>
              <a:t>.</a:t>
            </a:r>
            <a:endParaRPr lang="hr-HR" sz="1200" dirty="0">
              <a:effectLst/>
              <a:latin typeface="Arial" pitchFamily="34" charset="0"/>
              <a:cs typeface="Arial" pitchFamily="34" charset="0"/>
            </a:endParaRPr>
          </a:p>
          <a:p>
            <a:pPr marL="0" indent="0" algn="just">
              <a:buNone/>
            </a:pPr>
            <a:r>
              <a:rPr lang="hr-HR" sz="1200" dirty="0">
                <a:effectLst/>
                <a:latin typeface="Arial" pitchFamily="34" charset="0"/>
                <a:cs typeface="Arial" pitchFamily="34" charset="0"/>
              </a:rPr>
              <a:t>Franki se radi sniženog samopouzdanja taji da ide po individualiziranom pristupu, iako se isti iz navedenih predmeta provodi. Nalazi timske obrade od prije tri godine ukazuju na to da je dijete s povećanim strahom od odgovaranja i neuspjeha. Oduvijek je bila senzibilnija i povučenija, s visoko postavljanim ciljevima. Tijekom psihologijske obrade izraženo je anksiozna, sklona samokritičnosti i </a:t>
            </a:r>
            <a:r>
              <a:rPr lang="hr-HR" sz="1200" dirty="0" err="1">
                <a:effectLst/>
                <a:latin typeface="Arial" pitchFamily="34" charset="0"/>
                <a:cs typeface="Arial" pitchFamily="34" charset="0"/>
              </a:rPr>
              <a:t>samoobeshrabrivanju</a:t>
            </a:r>
            <a:r>
              <a:rPr lang="hr-HR" sz="1200" dirty="0">
                <a:effectLst/>
                <a:latin typeface="Arial" pitchFamily="34" charset="0"/>
                <a:cs typeface="Arial" pitchFamily="34" charset="0"/>
              </a:rPr>
              <a:t> a intelektualne sposobnosti su neujednačeno razvijene, od graničnih preko ispodprosječnih do prosječnih na različitim </a:t>
            </a:r>
            <a:r>
              <a:rPr lang="hr-HR" sz="1200" dirty="0" err="1">
                <a:effectLst/>
                <a:latin typeface="Arial" pitchFamily="34" charset="0"/>
                <a:cs typeface="Arial" pitchFamily="34" charset="0"/>
              </a:rPr>
              <a:t>subtestovima</a:t>
            </a:r>
            <a:r>
              <a:rPr lang="hr-HR" sz="1200" dirty="0">
                <a:effectLst/>
                <a:latin typeface="Arial" pitchFamily="34" charset="0"/>
                <a:cs typeface="Arial" pitchFamily="34" charset="0"/>
              </a:rPr>
              <a:t> unutar </a:t>
            </a:r>
            <a:r>
              <a:rPr lang="hr-HR" sz="1200" dirty="0" smtClean="0">
                <a:effectLst/>
                <a:latin typeface="Arial" pitchFamily="34" charset="0"/>
                <a:cs typeface="Arial" pitchFamily="34" charset="0"/>
              </a:rPr>
              <a:t>verbalne </a:t>
            </a:r>
            <a:r>
              <a:rPr lang="hr-HR" sz="1200" dirty="0">
                <a:effectLst/>
                <a:latin typeface="Arial" pitchFamily="34" charset="0"/>
                <a:cs typeface="Arial" pitchFamily="34" charset="0"/>
              </a:rPr>
              <a:t>i neverbalne kategorije. Nalazi logopeda upućuju da </a:t>
            </a:r>
            <a:r>
              <a:rPr lang="hr-HR" sz="1200" dirty="0" smtClean="0">
                <a:effectLst/>
                <a:latin typeface="Arial" pitchFamily="34" charset="0"/>
                <a:cs typeface="Arial" pitchFamily="34" charset="0"/>
              </a:rPr>
              <a:t>su </a:t>
            </a:r>
            <a:r>
              <a:rPr lang="hr-HR" sz="1200" dirty="0">
                <a:effectLst/>
                <a:latin typeface="Arial" pitchFamily="34" charset="0"/>
                <a:cs typeface="Arial" pitchFamily="34" charset="0"/>
              </a:rPr>
              <a:t>govorne teškoće savladane, dok psihijatar savjetuje ambulantno psihoterapiju zbog emocionalnih smetnji. Živi s majkom i sestrom. Roditelji su rastavljeni 5 godina – tada je promijenila školu i pohađala obiteljsku psihoterapiju, </a:t>
            </a:r>
            <a:r>
              <a:rPr lang="hr-HR" sz="1200" dirty="0" smtClean="0">
                <a:effectLst/>
                <a:latin typeface="Arial" pitchFamily="34" charset="0"/>
                <a:cs typeface="Arial" pitchFamily="34" charset="0"/>
              </a:rPr>
              <a:t>a s </a:t>
            </a:r>
            <a:r>
              <a:rPr lang="hr-HR" sz="1200" dirty="0">
                <a:effectLst/>
                <a:latin typeface="Arial" pitchFamily="34" charset="0"/>
                <a:cs typeface="Arial" pitchFamily="34" charset="0"/>
              </a:rPr>
              <a:t>ocem </a:t>
            </a:r>
            <a:r>
              <a:rPr lang="hr-HR" sz="1200" dirty="0" smtClean="0">
                <a:effectLst/>
                <a:latin typeface="Arial" pitchFamily="34" charset="0"/>
                <a:cs typeface="Arial" pitchFamily="34" charset="0"/>
              </a:rPr>
              <a:t>više nije  </a:t>
            </a:r>
            <a:r>
              <a:rPr lang="hr-HR" sz="1200" dirty="0">
                <a:effectLst/>
                <a:latin typeface="Arial" pitchFamily="34" charset="0"/>
                <a:cs typeface="Arial" pitchFamily="34" charset="0"/>
              </a:rPr>
              <a:t>je u kontaktu.</a:t>
            </a:r>
          </a:p>
          <a:p>
            <a:pPr marL="0" indent="0" algn="just">
              <a:buNone/>
            </a:pPr>
            <a:r>
              <a:rPr lang="hr-HR" sz="1200" dirty="0">
                <a:effectLst/>
                <a:latin typeface="Arial" pitchFamily="34" charset="0"/>
                <a:cs typeface="Arial" pitchFamily="34" charset="0"/>
              </a:rPr>
              <a:t>Franka je sve više razrede prošla s uspjehom 4,50. Zdrava je i nije značajnije izostajala s nastave, a njen trud i zalaganje te uzorno vladanje bili su dobro ocijenjeni. Ima razvijene radne </a:t>
            </a:r>
            <a:r>
              <a:rPr lang="hr-HR" sz="1200" dirty="0" smtClean="0">
                <a:effectLst/>
                <a:latin typeface="Arial" pitchFamily="34" charset="0"/>
                <a:cs typeface="Arial" pitchFamily="34" charset="0"/>
              </a:rPr>
              <a:t>navike – uči </a:t>
            </a:r>
            <a:r>
              <a:rPr lang="hr-HR" sz="1200" dirty="0">
                <a:effectLst/>
                <a:latin typeface="Arial" pitchFamily="34" charset="0"/>
                <a:cs typeface="Arial" pitchFamily="34" charset="0"/>
              </a:rPr>
              <a:t>oko tri sata dnevno, najviše voli književnost, likovni i </a:t>
            </a:r>
            <a:r>
              <a:rPr lang="hr-HR" sz="1200" dirty="0" smtClean="0">
                <a:effectLst/>
                <a:latin typeface="Arial" pitchFamily="34" charset="0"/>
                <a:cs typeface="Arial" pitchFamily="34" charset="0"/>
              </a:rPr>
              <a:t>glazbeni, </a:t>
            </a:r>
            <a:r>
              <a:rPr lang="hr-HR" sz="1200" dirty="0">
                <a:effectLst/>
                <a:latin typeface="Arial" pitchFamily="34" charset="0"/>
                <a:cs typeface="Arial" pitchFamily="34" charset="0"/>
              </a:rPr>
              <a:t>a najmanje mila joj je matematika. </a:t>
            </a:r>
            <a:r>
              <a:rPr lang="hr-HR" sz="1200" dirty="0" smtClean="0">
                <a:effectLst/>
                <a:latin typeface="Arial" pitchFamily="34" charset="0"/>
                <a:cs typeface="Arial" pitchFamily="34" charset="0"/>
              </a:rPr>
              <a:t>U </a:t>
            </a:r>
            <a:r>
              <a:rPr lang="hr-HR" sz="1200" dirty="0">
                <a:effectLst/>
                <a:latin typeface="Arial" pitchFamily="34" charset="0"/>
                <a:cs typeface="Arial" pitchFamily="34" charset="0"/>
              </a:rPr>
              <a:t>slobodno vrijeme voli crtati.</a:t>
            </a:r>
          </a:p>
          <a:p>
            <a:pPr marL="0" indent="0" algn="just">
              <a:buNone/>
            </a:pPr>
            <a:r>
              <a:rPr lang="hr-HR" sz="1200" dirty="0">
                <a:effectLst/>
                <a:latin typeface="Arial" pitchFamily="34" charset="0"/>
                <a:cs typeface="Arial" pitchFamily="34" charset="0"/>
              </a:rPr>
              <a:t>Majka je savjetuje da upiše srednju školu za medicinsku sestru jer će se poslije nje lakše zaposliti, što joj se ne čini tako loše. Prijateljica joj ide za kozmetičarku i to je nešto što ona ne bi nikako željela jer mama kaže da je „traljava“ s instrumentima koji joj stalno ispadaju.</a:t>
            </a:r>
          </a:p>
          <a:p>
            <a:pPr algn="just">
              <a:defRPr/>
            </a:pPr>
            <a:endParaRPr lang="hr-HR" sz="1200"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RADIONICA – UČENICI S TEŠKOĆAMA</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31</a:t>
            </a:fld>
            <a:endParaRPr lang="hr-H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lgn="just"/>
            <a:r>
              <a:rPr lang="hr-HR" sz="1200" dirty="0">
                <a:effectLst/>
                <a:latin typeface="Arial" pitchFamily="34" charset="0"/>
                <a:cs typeface="Arial" pitchFamily="34" charset="0"/>
              </a:rPr>
              <a:t>JOSIP, 16 god</a:t>
            </a:r>
            <a:r>
              <a:rPr lang="hr-HR" sz="1200" dirty="0" smtClean="0">
                <a:effectLst/>
                <a:latin typeface="Arial" pitchFamily="34" charset="0"/>
                <a:cs typeface="Arial" pitchFamily="34" charset="0"/>
              </a:rPr>
              <a:t>.</a:t>
            </a:r>
          </a:p>
          <a:p>
            <a:pPr marL="0" indent="0" algn="just">
              <a:buNone/>
            </a:pPr>
            <a:endParaRPr lang="hr-HR" sz="12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Josip dolazi iz Romske višečlane obitelji. Ima osmero braće i sestara. Roditelji su nezaposleni te im je radi neodgovarajuće roditeljske skrbi, obrazovne i socijalne </a:t>
            </a:r>
            <a:r>
              <a:rPr lang="hr-HR" sz="1400" dirty="0" smtClean="0">
                <a:effectLst/>
                <a:latin typeface="Arial" pitchFamily="34" charset="0"/>
                <a:cs typeface="Arial" pitchFamily="34" charset="0"/>
              </a:rPr>
              <a:t>deprivacije, </a:t>
            </a:r>
            <a:r>
              <a:rPr lang="hr-HR" sz="1400" dirty="0">
                <a:effectLst/>
                <a:latin typeface="Arial" pitchFamily="34" charset="0"/>
                <a:cs typeface="Arial" pitchFamily="34" charset="0"/>
              </a:rPr>
              <a:t>unazad tri mjeseca većina djece privremeno oduzeta i smještena u domu. Josip od tamo svakodnevno ide na treninge boksa u kojem je jako dobar i postiže izuzetno dobre rezultate. Fizički je razvijen i djeluje starije. Nije ozbiljnije bolovao, ali je prije imao dosta izostanaka, pogotovo neopravdanih.  Sada navodi da je promijenio ponašanje i da mu je želja uspjeti u sportu, kako kaže „da nastavim stopama kojima sam krenuo“. </a:t>
            </a:r>
            <a:r>
              <a:rPr lang="hr-HR" sz="1400" dirty="0" smtClean="0">
                <a:effectLst/>
                <a:latin typeface="Arial" pitchFamily="34" charset="0"/>
                <a:cs typeface="Arial" pitchFamily="34" charset="0"/>
              </a:rPr>
              <a:t>Potpuno </a:t>
            </a:r>
            <a:r>
              <a:rPr lang="hr-HR" sz="1400" dirty="0">
                <a:effectLst/>
                <a:latin typeface="Arial" pitchFamily="34" charset="0"/>
                <a:cs typeface="Arial" pitchFamily="34" charset="0"/>
              </a:rPr>
              <a:t>mu je svejedno u koju srednju školu će ići, glavno mu je da stigne na treninge. </a:t>
            </a:r>
            <a:r>
              <a:rPr lang="hr-HR" sz="1400" dirty="0" smtClean="0">
                <a:effectLst/>
                <a:latin typeface="Arial" pitchFamily="34" charset="0"/>
                <a:cs typeface="Arial" pitchFamily="34" charset="0"/>
              </a:rPr>
              <a:t>Iako</a:t>
            </a:r>
            <a:r>
              <a:rPr lang="hr-HR" sz="1400" dirty="0">
                <a:effectLst/>
                <a:latin typeface="Arial" pitchFamily="34" charset="0"/>
                <a:cs typeface="Arial" pitchFamily="34" charset="0"/>
              </a:rPr>
              <a:t>, kada bolje razmisli kaže da ga vožnja i auti privlače. Odgajateljica u domu navodi da se dobro snašao, samostalan je i poslušan</a:t>
            </a:r>
            <a:r>
              <a:rPr lang="hr-HR" sz="1400" dirty="0" smtClean="0">
                <a:effectLst/>
                <a:latin typeface="Arial" pitchFamily="34" charset="0"/>
                <a:cs typeface="Arial" pitchFamily="34" charset="0"/>
              </a:rPr>
              <a:t>.</a:t>
            </a:r>
            <a:endParaRPr lang="hr-HR" sz="14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Školuje se po prilagođenom programu, zadnja timska obrada učinjena je prije šest godina – pao je prvi razred osnovne škole po redovitom programu. Tada su rezultati psihologijskog </a:t>
            </a:r>
            <a:r>
              <a:rPr lang="hr-HR" sz="1400" dirty="0" smtClean="0">
                <a:effectLst/>
                <a:latin typeface="Arial" pitchFamily="34" charset="0"/>
                <a:cs typeface="Arial" pitchFamily="34" charset="0"/>
              </a:rPr>
              <a:t>testiranja ukazivali </a:t>
            </a:r>
            <a:r>
              <a:rPr lang="hr-HR" sz="1400" dirty="0">
                <a:effectLst/>
                <a:latin typeface="Arial" pitchFamily="34" charset="0"/>
                <a:cs typeface="Arial" pitchFamily="34" charset="0"/>
              </a:rPr>
              <a:t>na intelektualno funkcioniranje na razini lake mentalne retardacije. Također, u ponašanju su se uočavali simptomi iz kruga ADHD-a s prevladavajućom nepažnjom i psihomotornim nemirom</a:t>
            </a:r>
            <a:r>
              <a:rPr lang="hr-HR" sz="1400" dirty="0" smtClean="0">
                <a:effectLst/>
                <a:latin typeface="Arial" pitchFamily="34" charset="0"/>
                <a:cs typeface="Arial" pitchFamily="34" charset="0"/>
              </a:rPr>
              <a:t>.</a:t>
            </a:r>
            <a:endParaRPr lang="hr-HR" sz="1400" dirty="0">
              <a:effectLst/>
              <a:latin typeface="Arial" pitchFamily="34" charset="0"/>
              <a:cs typeface="Arial" pitchFamily="34" charset="0"/>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RADIONICA – UČENICI S TEŠKOĆAMA</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32</a:t>
            </a:fld>
            <a:endParaRPr lang="hr-HR"/>
          </a:p>
        </p:txBody>
      </p:sp>
    </p:spTree>
    <p:extLst>
      <p:ext uri="{BB962C8B-B14F-4D97-AF65-F5344CB8AC3E}">
        <p14:creationId xmlns:p14="http://schemas.microsoft.com/office/powerpoint/2010/main" val="21251394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lgn="just"/>
            <a:r>
              <a:rPr lang="hr-HR" sz="1200" dirty="0">
                <a:effectLst/>
                <a:latin typeface="Arial" pitchFamily="34" charset="0"/>
                <a:cs typeface="Arial" pitchFamily="34" charset="0"/>
              </a:rPr>
              <a:t>TIMUN, 15 god. </a:t>
            </a:r>
            <a:endParaRPr lang="hr-HR" sz="1200" dirty="0" smtClean="0">
              <a:effectLst/>
              <a:latin typeface="Arial" pitchFamily="34" charset="0"/>
              <a:cs typeface="Arial" pitchFamily="34" charset="0"/>
            </a:endParaRPr>
          </a:p>
          <a:p>
            <a:pPr marL="0" indent="0" algn="just">
              <a:buNone/>
            </a:pPr>
            <a:endParaRPr lang="hr-HR" sz="12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Učenik je osmog razreda. Školuje se po redovitom programu uz individualiziran pristup i pomoć defektologa od 5. razreda </a:t>
            </a:r>
            <a:r>
              <a:rPr lang="hr-HR" sz="1400" dirty="0" smtClean="0">
                <a:effectLst/>
                <a:latin typeface="Arial" pitchFamily="34" charset="0"/>
                <a:cs typeface="Arial" pitchFamily="34" charset="0"/>
              </a:rPr>
              <a:t>– zbog </a:t>
            </a:r>
            <a:r>
              <a:rPr lang="hr-HR" sz="1400" dirty="0">
                <a:effectLst/>
                <a:latin typeface="Arial" pitchFamily="34" charset="0"/>
                <a:cs typeface="Arial" pitchFamily="34" charset="0"/>
              </a:rPr>
              <a:t>jezičnih teškoća, disleksije i disgrafije. Zadnja </a:t>
            </a:r>
            <a:r>
              <a:rPr lang="hr-HR" sz="1400" dirty="0" err="1">
                <a:effectLst/>
                <a:latin typeface="Arial" pitchFamily="34" charset="0"/>
                <a:cs typeface="Arial" pitchFamily="34" charset="0"/>
              </a:rPr>
              <a:t>logopedska</a:t>
            </a:r>
            <a:r>
              <a:rPr lang="hr-HR" sz="1400" dirty="0">
                <a:effectLst/>
                <a:latin typeface="Arial" pitchFamily="34" charset="0"/>
                <a:cs typeface="Arial" pitchFamily="34" charset="0"/>
              </a:rPr>
              <a:t> obrada rađena je prije 6 godina (u drugom razredu osnovne škole). Psihologijska obrada nije rađena, no profesor iz tehničkog ga hvali da dobro i brzo zaključuje te su išli na natjecanje u sedmom razredu. Osim tehničkog, voli još i geografiju, povijest i fiziku, dok mu hrvatski i strani jezici i matematika baš nisu najdraži. Prolazi </a:t>
            </a:r>
            <a:r>
              <a:rPr lang="hr-HR" sz="1400" dirty="0" smtClean="0">
                <a:effectLst/>
                <a:latin typeface="Arial" pitchFamily="34" charset="0"/>
                <a:cs typeface="Arial" pitchFamily="34" charset="0"/>
              </a:rPr>
              <a:t>s „čvrstom” </a:t>
            </a:r>
            <a:r>
              <a:rPr lang="hr-HR" sz="1400" dirty="0">
                <a:effectLst/>
                <a:latin typeface="Arial" pitchFamily="34" charset="0"/>
                <a:cs typeface="Arial" pitchFamily="34" charset="0"/>
              </a:rPr>
              <a:t>četvorkom (</a:t>
            </a:r>
            <a:r>
              <a:rPr lang="hr-HR" sz="1400" dirty="0" smtClean="0">
                <a:effectLst/>
                <a:latin typeface="Arial" pitchFamily="34" charset="0"/>
                <a:cs typeface="Arial" pitchFamily="34" charset="0"/>
              </a:rPr>
              <a:t>4,13 – 4,21</a:t>
            </a:r>
            <a:r>
              <a:rPr lang="hr-HR" sz="1400" dirty="0">
                <a:effectLst/>
                <a:latin typeface="Arial" pitchFamily="34" charset="0"/>
                <a:cs typeface="Arial" pitchFamily="34" charset="0"/>
              </a:rPr>
              <a:t>) iako baš ne uči </a:t>
            </a:r>
            <a:r>
              <a:rPr lang="hr-HR" sz="1400" dirty="0" smtClean="0">
                <a:effectLst/>
                <a:latin typeface="Arial" pitchFamily="34" charset="0"/>
                <a:cs typeface="Arial" pitchFamily="34" charset="0"/>
              </a:rPr>
              <a:t>previše – samo </a:t>
            </a:r>
            <a:r>
              <a:rPr lang="hr-HR" sz="1400" dirty="0">
                <a:effectLst/>
                <a:latin typeface="Arial" pitchFamily="34" charset="0"/>
                <a:cs typeface="Arial" pitchFamily="34" charset="0"/>
              </a:rPr>
              <a:t>prije testova pročita gradivo</a:t>
            </a:r>
            <a:r>
              <a:rPr lang="hr-HR" sz="1400" dirty="0" smtClean="0">
                <a:effectLst/>
                <a:latin typeface="Arial" pitchFamily="34" charset="0"/>
                <a:cs typeface="Arial" pitchFamily="34" charset="0"/>
              </a:rPr>
              <a:t>.</a:t>
            </a:r>
            <a:endParaRPr lang="hr-HR" sz="14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U slobodno vrijeme se aktivno bavi jedrenjem, i vikendima većinom nije u mjestu stanovanja. Alergičan je na ambroziju i po potrebi pije terapiju u to godišnje doba. Obiteljske prilike su bez značajnijih odstupanja, materijalne prilike i životni uvjeti su dobri. Brat pohađa privatnu srednju školu, a roditelji vode obiteljsku tvrtku koja se bavi preprodajom dijelova za motore</a:t>
            </a:r>
            <a:r>
              <a:rPr lang="hr-HR" sz="1400" dirty="0" smtClean="0">
                <a:effectLst/>
                <a:latin typeface="Arial" pitchFamily="34" charset="0"/>
                <a:cs typeface="Arial" pitchFamily="34" charset="0"/>
              </a:rPr>
              <a:t>.</a:t>
            </a:r>
            <a:endParaRPr lang="hr-HR" sz="14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Želja mu je postati skiper.</a:t>
            </a:r>
          </a:p>
          <a:p>
            <a:pPr algn="just">
              <a:defRPr/>
            </a:pPr>
            <a:endParaRPr lang="hr-HR" sz="1200"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RADIONICA – UČENICI S TEŠKOĆAMA</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33</a:t>
            </a:fld>
            <a:endParaRPr lang="hr-HR"/>
          </a:p>
        </p:txBody>
      </p:sp>
    </p:spTree>
    <p:extLst>
      <p:ext uri="{BB962C8B-B14F-4D97-AF65-F5344CB8AC3E}">
        <p14:creationId xmlns:p14="http://schemas.microsoft.com/office/powerpoint/2010/main" val="32570407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lgn="just"/>
            <a:r>
              <a:rPr lang="hr-HR" sz="1200" dirty="0">
                <a:effectLst/>
                <a:latin typeface="Arial" pitchFamily="34" charset="0"/>
                <a:cs typeface="Arial" pitchFamily="34" charset="0"/>
              </a:rPr>
              <a:t>ALDIN, 15 </a:t>
            </a:r>
            <a:r>
              <a:rPr lang="hr-HR" sz="1200" dirty="0" smtClean="0">
                <a:effectLst/>
                <a:latin typeface="Arial" pitchFamily="34" charset="0"/>
                <a:cs typeface="Arial" pitchFamily="34" charset="0"/>
              </a:rPr>
              <a:t>god.</a:t>
            </a:r>
          </a:p>
          <a:p>
            <a:pPr marL="0" indent="0" algn="just">
              <a:buNone/>
            </a:pPr>
            <a:endParaRPr lang="hr-HR" sz="12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Dolazi iz obitelji u kojoj </a:t>
            </a:r>
            <a:r>
              <a:rPr lang="hr-HR" sz="1400" dirty="0" smtClean="0">
                <a:effectLst/>
                <a:latin typeface="Arial" pitchFamily="34" charset="0"/>
                <a:cs typeface="Arial" pitchFamily="34" charset="0"/>
              </a:rPr>
              <a:t>ni jedan roditelj </a:t>
            </a:r>
            <a:r>
              <a:rPr lang="hr-HR" sz="1400" dirty="0">
                <a:effectLst/>
                <a:latin typeface="Arial" pitchFamily="34" charset="0"/>
                <a:cs typeface="Arial" pitchFamily="34" charset="0"/>
              </a:rPr>
              <a:t>ne </a:t>
            </a:r>
            <a:r>
              <a:rPr lang="hr-HR" sz="1400" dirty="0" smtClean="0">
                <a:effectLst/>
                <a:latin typeface="Arial" pitchFamily="34" charset="0"/>
                <a:cs typeface="Arial" pitchFamily="34" charset="0"/>
              </a:rPr>
              <a:t>radi, </a:t>
            </a:r>
            <a:r>
              <a:rPr lang="hr-HR" sz="1400" dirty="0">
                <a:effectLst/>
                <a:latin typeface="Arial" pitchFamily="34" charset="0"/>
                <a:cs typeface="Arial" pitchFamily="34" charset="0"/>
              </a:rPr>
              <a:t>dijeli sobu </a:t>
            </a:r>
            <a:r>
              <a:rPr lang="hr-HR" sz="1400" dirty="0" smtClean="0">
                <a:effectLst/>
                <a:latin typeface="Arial" pitchFamily="34" charset="0"/>
                <a:cs typeface="Arial" pitchFamily="34" charset="0"/>
              </a:rPr>
              <a:t>s </a:t>
            </a:r>
            <a:r>
              <a:rPr lang="hr-HR" sz="1400" dirty="0">
                <a:effectLst/>
                <a:latin typeface="Arial" pitchFamily="34" charset="0"/>
                <a:cs typeface="Arial" pitchFamily="34" charset="0"/>
              </a:rPr>
              <a:t>bratom i </a:t>
            </a:r>
            <a:r>
              <a:rPr lang="hr-HR" sz="1400" dirty="0" smtClean="0">
                <a:effectLst/>
                <a:latin typeface="Arial" pitchFamily="34" charset="0"/>
                <a:cs typeface="Arial" pitchFamily="34" charset="0"/>
              </a:rPr>
              <a:t>sestrom, </a:t>
            </a:r>
            <a:r>
              <a:rPr lang="hr-HR" sz="1400" dirty="0">
                <a:effectLst/>
                <a:latin typeface="Arial" pitchFamily="34" charset="0"/>
                <a:cs typeface="Arial" pitchFamily="34" charset="0"/>
              </a:rPr>
              <a:t>a žive od socijalne pomoći. Kod kuće uopće ne uči, samo u školi što zapamti. U slobodno vrijeme s bratom igra nogomet i idol mu je Luka Modrić</a:t>
            </a:r>
            <a:r>
              <a:rPr lang="hr-HR" sz="1400" dirty="0" smtClean="0">
                <a:effectLst/>
                <a:latin typeface="Arial" pitchFamily="34" charset="0"/>
                <a:cs typeface="Arial" pitchFamily="34" charset="0"/>
              </a:rPr>
              <a:t>.</a:t>
            </a:r>
            <a:endParaRPr lang="hr-HR" sz="14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Radi dislalije, </a:t>
            </a:r>
            <a:r>
              <a:rPr lang="hr-HR" sz="1400" dirty="0" err="1">
                <a:effectLst/>
                <a:latin typeface="Arial" pitchFamily="34" charset="0"/>
                <a:cs typeface="Arial" pitchFamily="34" charset="0"/>
              </a:rPr>
              <a:t>grafomotoričke</a:t>
            </a:r>
            <a:r>
              <a:rPr lang="hr-HR" sz="1400" dirty="0">
                <a:effectLst/>
                <a:latin typeface="Arial" pitchFamily="34" charset="0"/>
                <a:cs typeface="Arial" pitchFamily="34" charset="0"/>
              </a:rPr>
              <a:t> nezrelosti i zaostalosti u rastu odgođen mu je upis u osnovnu školu. I dalje je izražen izrazito niski rast i krhka tjelesna građa. U školi od 2. razreda ide po prilagođenom programu, </a:t>
            </a:r>
            <a:r>
              <a:rPr lang="hr-HR" sz="1400" dirty="0" smtClean="0">
                <a:effectLst/>
                <a:latin typeface="Arial" pitchFamily="34" charset="0"/>
                <a:cs typeface="Arial" pitchFamily="34" charset="0"/>
              </a:rPr>
              <a:t>zbog </a:t>
            </a:r>
            <a:r>
              <a:rPr lang="hr-HR" sz="1400" dirty="0">
                <a:effectLst/>
                <a:latin typeface="Arial" pitchFamily="34" charset="0"/>
                <a:cs typeface="Arial" pitchFamily="34" charset="0"/>
              </a:rPr>
              <a:t>timske obrade koja je ukazala na kognitivne sposobnosti graničnih vrijednosti prema još nižim vrijednostima. Prolazi s tri a ove godine će se potruditi proći s četiri. Inače, </a:t>
            </a:r>
            <a:r>
              <a:rPr lang="hr-HR" sz="1400" dirty="0" err="1">
                <a:effectLst/>
                <a:latin typeface="Arial" pitchFamily="34" charset="0"/>
                <a:cs typeface="Arial" pitchFamily="34" charset="0"/>
              </a:rPr>
              <a:t>Aldin</a:t>
            </a:r>
            <a:r>
              <a:rPr lang="hr-HR" sz="1400" dirty="0">
                <a:effectLst/>
                <a:latin typeface="Arial" pitchFamily="34" charset="0"/>
                <a:cs typeface="Arial" pitchFamily="34" charset="0"/>
              </a:rPr>
              <a:t> je pristojan, dobar, uzornog vladanja. Ima lijep rukopis, osnovne računske operacije izvodi brzo i točno, verbalno izražavanje mu je solidno, potpuno je orijentiran i samostalan u izvršenju složenijih obveza – kako u školi tako i kod kuće.</a:t>
            </a:r>
          </a:p>
          <a:p>
            <a:pPr marL="0" indent="0" algn="just">
              <a:buNone/>
            </a:pPr>
            <a:r>
              <a:rPr lang="hr-HR" sz="1400" dirty="0">
                <a:effectLst/>
                <a:latin typeface="Arial" pitchFamily="34" charset="0"/>
                <a:cs typeface="Arial" pitchFamily="34" charset="0"/>
              </a:rPr>
              <a:t>Životni san mu je postati prometni policajac. Roditelji podupiru što god on želi i ne žele niti najmanje utjecati na njegovu odluku. Jedino što ne žele je da nastavi ići u školu za pomoćno zanimanje.</a:t>
            </a: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RADIONICA – UČENICI S TEŠKOĆAMA</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34</a:t>
            </a:fld>
            <a:endParaRPr lang="hr-HR"/>
          </a:p>
        </p:txBody>
      </p:sp>
    </p:spTree>
    <p:extLst>
      <p:ext uri="{BB962C8B-B14F-4D97-AF65-F5344CB8AC3E}">
        <p14:creationId xmlns:p14="http://schemas.microsoft.com/office/powerpoint/2010/main" val="1275019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lgn="just"/>
            <a:r>
              <a:rPr lang="hr-HR" sz="1200" dirty="0" smtClean="0">
                <a:effectLst/>
                <a:latin typeface="Arial" pitchFamily="34" charset="0"/>
                <a:cs typeface="Arial" pitchFamily="34" charset="0"/>
              </a:rPr>
              <a:t>BRUNO</a:t>
            </a:r>
          </a:p>
          <a:p>
            <a:pPr marL="0" indent="0" algn="just">
              <a:buNone/>
            </a:pPr>
            <a:endParaRPr lang="hr-HR" sz="1200" dirty="0">
              <a:effectLst/>
              <a:latin typeface="Arial" pitchFamily="34" charset="0"/>
              <a:cs typeface="Arial" pitchFamily="34" charset="0"/>
            </a:endParaRPr>
          </a:p>
          <a:p>
            <a:pPr marL="0" indent="0" algn="just">
              <a:buNone/>
            </a:pPr>
            <a:r>
              <a:rPr lang="hr-HR" sz="1400" dirty="0">
                <a:effectLst/>
                <a:latin typeface="Arial" pitchFamily="34" charset="0"/>
                <a:cs typeface="Arial" pitchFamily="34" charset="0"/>
              </a:rPr>
              <a:t>Zovem se Bruno. Imam 14 godina, zanima me puno stvari. U slobodno vrijeme sam na kompjutoru, izlazim s prijateljima, učim još francuski, idem na gitaru i </a:t>
            </a:r>
            <a:r>
              <a:rPr lang="hr-HR" sz="1400" dirty="0" smtClean="0">
                <a:effectLst/>
                <a:latin typeface="Arial" pitchFamily="34" charset="0"/>
                <a:cs typeface="Arial" pitchFamily="34" charset="0"/>
              </a:rPr>
              <a:t>u geografsku </a:t>
            </a:r>
            <a:r>
              <a:rPr lang="hr-HR" sz="1400" dirty="0">
                <a:effectLst/>
                <a:latin typeface="Arial" pitchFamily="34" charset="0"/>
                <a:cs typeface="Arial" pitchFamily="34" charset="0"/>
              </a:rPr>
              <a:t>grupu u školi. Jako me zanimaju kretanja planeta. Bavim se i košarkom, a ljeti često kampiram s obitelji. Volim životinje.</a:t>
            </a:r>
          </a:p>
          <a:p>
            <a:pPr marL="0" indent="0" algn="just">
              <a:buNone/>
            </a:pPr>
            <a:r>
              <a:rPr lang="hr-HR" sz="1400" dirty="0">
                <a:effectLst/>
                <a:latin typeface="Arial" pitchFamily="34" charset="0"/>
                <a:cs typeface="Arial" pitchFamily="34" charset="0"/>
              </a:rPr>
              <a:t>U školi prolazim s 5 i sve mi podjednako dobro ide. Posebno mi dobro idu strani jezici, geografija i tehnički. Iz geografije već tri godine zaredom idem na natjecanja. Želio bih studirati, a kad odrastem htio bih putovati svijetom i istraživati.</a:t>
            </a:r>
          </a:p>
          <a:p>
            <a:pPr marL="0" indent="0" algn="just">
              <a:buNone/>
            </a:pPr>
            <a:r>
              <a:rPr lang="hr-HR" sz="1400" dirty="0">
                <a:effectLst/>
                <a:latin typeface="Arial" pitchFamily="34" charset="0"/>
                <a:cs typeface="Arial" pitchFamily="34" charset="0"/>
              </a:rPr>
              <a:t>Zdrav sam, iako sam kao mali često bio u bolnici zbog problema sa srcem. Sada je sve u </a:t>
            </a:r>
            <a:r>
              <a:rPr lang="hr-HR" sz="1400" dirty="0" smtClean="0">
                <a:effectLst/>
                <a:latin typeface="Arial" pitchFamily="34" charset="0"/>
                <a:cs typeface="Arial" pitchFamily="34" charset="0"/>
              </a:rPr>
              <a:t>redu, </a:t>
            </a:r>
            <a:r>
              <a:rPr lang="hr-HR" sz="1400" dirty="0">
                <a:effectLst/>
                <a:latin typeface="Arial" pitchFamily="34" charset="0"/>
                <a:cs typeface="Arial" pitchFamily="34" charset="0"/>
              </a:rPr>
              <a:t>ali moram se paziti i ne smijem se fizički jako naprezati.</a:t>
            </a: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RADIONICA – NEODLUČNI UČENICI</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35</a:t>
            </a:fld>
            <a:endParaRPr lang="hr-HR"/>
          </a:p>
        </p:txBody>
      </p:sp>
    </p:spTree>
    <p:extLst>
      <p:ext uri="{BB962C8B-B14F-4D97-AF65-F5344CB8AC3E}">
        <p14:creationId xmlns:p14="http://schemas.microsoft.com/office/powerpoint/2010/main" val="38099884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095750"/>
          </a:xfrm>
        </p:spPr>
        <p:txBody>
          <a:bodyPr/>
          <a:lstStyle/>
          <a:p>
            <a:pPr algn="just"/>
            <a:r>
              <a:rPr lang="hr-HR" sz="1200" dirty="0" smtClean="0">
                <a:effectLst/>
                <a:latin typeface="Arial" pitchFamily="34" charset="0"/>
                <a:cs typeface="Arial" pitchFamily="34" charset="0"/>
              </a:rPr>
              <a:t>ANTONIO</a:t>
            </a:r>
          </a:p>
          <a:p>
            <a:pPr marL="0" indent="0" algn="just">
              <a:buNone/>
            </a:pPr>
            <a:endParaRPr lang="hr-HR" sz="1200" dirty="0">
              <a:effectLst/>
              <a:latin typeface="Arial" pitchFamily="34" charset="0"/>
              <a:cs typeface="Arial" pitchFamily="34" charset="0"/>
            </a:endParaRPr>
          </a:p>
          <a:p>
            <a:pPr marL="0" indent="0" algn="just">
              <a:buNone/>
            </a:pPr>
            <a:r>
              <a:rPr lang="vi-VN" sz="1400" dirty="0">
                <a:effectLst/>
                <a:latin typeface="Arial" pitchFamily="34" charset="0"/>
                <a:cs typeface="Arial" pitchFamily="34" charset="0"/>
              </a:rPr>
              <a:t>Zovem se Antonio. Idem u osmi razred i u slobodno vrijeme s prijateljima rastavljam i sastavljam elektromotore. Čini mi se da bih to mogao raditi svaki dan. Bratić mi ima autolimariju pa preko praznika i njemu pomažem oko auta. </a:t>
            </a:r>
          </a:p>
          <a:p>
            <a:pPr marL="0" indent="0" algn="just">
              <a:buNone/>
            </a:pPr>
            <a:r>
              <a:rPr lang="vi-VN" sz="1400" dirty="0">
                <a:effectLst/>
                <a:latin typeface="Arial" pitchFamily="34" charset="0"/>
                <a:cs typeface="Arial" pitchFamily="34" charset="0"/>
              </a:rPr>
              <a:t>Prolazim s trojkom. Ne učim redovito, samo dan prije ispita. Ne volim strane jezike, ali su mi tehnički i informatika super. Matematika bi mi bolje išla kada bih više radio.</a:t>
            </a:r>
          </a:p>
          <a:p>
            <a:pPr marL="0" indent="0" algn="just">
              <a:buNone/>
            </a:pPr>
            <a:r>
              <a:rPr lang="vi-VN" sz="1400" dirty="0">
                <a:effectLst/>
                <a:latin typeface="Arial" pitchFamily="34" charset="0"/>
                <a:cs typeface="Arial" pitchFamily="34" charset="0"/>
              </a:rPr>
              <a:t>Alergičan sam na životinjsku dlaku, mlijeko, jaja, pelud i trave, a pogotovo na ambroziju. Zbog toga po potrebi uzimam tablete i onda je sve u redu.</a:t>
            </a:r>
          </a:p>
          <a:p>
            <a:pPr marL="0" indent="0" algn="just">
              <a:buNone/>
            </a:pPr>
            <a:r>
              <a:rPr lang="vi-VN" sz="1400" dirty="0">
                <a:effectLst/>
                <a:latin typeface="Arial" pitchFamily="34" charset="0"/>
                <a:cs typeface="Arial" pitchFamily="34" charset="0"/>
              </a:rPr>
              <a:t>Želio bih jednog dana imati svoju radnju za popravke. Tati uglavnom pomažem kad treba po kući nešto popravljati, ali najradije mlađem bratu rastavim igračke, aute i njihove motore, te sam smišljam nove.</a:t>
            </a: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RADIONICA – NEODLUČNI UČENICI</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36</a:t>
            </a:fld>
            <a:endParaRPr lang="hr-HR"/>
          </a:p>
        </p:txBody>
      </p:sp>
    </p:spTree>
    <p:extLst>
      <p:ext uri="{BB962C8B-B14F-4D97-AF65-F5344CB8AC3E}">
        <p14:creationId xmlns:p14="http://schemas.microsoft.com/office/powerpoint/2010/main" val="26185249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marL="0" indent="0" algn="just">
              <a:buNone/>
            </a:pPr>
            <a:r>
              <a:rPr lang="hr-HR" sz="2000" b="1" dirty="0" smtClean="0">
                <a:effectLst/>
                <a:latin typeface="Arial" pitchFamily="34" charset="0"/>
                <a:cs typeface="Arial" pitchFamily="34" charset="0"/>
              </a:rPr>
              <a:t>Savjetovanje Ane (14 god.)</a:t>
            </a:r>
          </a:p>
          <a:p>
            <a:pPr marL="0" indent="0" algn="just">
              <a:buNone/>
            </a:pPr>
            <a:endParaRPr lang="hr-HR" sz="1600" dirty="0">
              <a:latin typeface="Arial" pitchFamily="34" charset="0"/>
              <a:cs typeface="Arial" pitchFamily="34" charset="0"/>
            </a:endParaRPr>
          </a:p>
          <a:p>
            <a:pPr marL="0" indent="0" algn="just">
              <a:buNone/>
            </a:pPr>
            <a:r>
              <a:rPr lang="hr-HR" sz="1600" dirty="0" smtClean="0">
                <a:latin typeface="Arial" pitchFamily="34" charset="0"/>
                <a:cs typeface="Arial" pitchFamily="34" charset="0"/>
              </a:rPr>
              <a:t>Opisi 5 perspektiva : 	UČENICE</a:t>
            </a:r>
          </a:p>
          <a:p>
            <a:pPr marL="2743200" lvl="6" indent="0" algn="just">
              <a:buNone/>
            </a:pPr>
            <a:r>
              <a:rPr lang="hr-HR" sz="1600" dirty="0" smtClean="0">
                <a:latin typeface="Arial" pitchFamily="34" charset="0"/>
                <a:cs typeface="Arial" pitchFamily="34" charset="0"/>
              </a:rPr>
              <a:t>RODITELJA</a:t>
            </a:r>
          </a:p>
          <a:p>
            <a:pPr marL="2743200" lvl="6" indent="0" algn="just">
              <a:buNone/>
            </a:pPr>
            <a:r>
              <a:rPr lang="hr-HR" sz="1600" dirty="0" smtClean="0">
                <a:latin typeface="Arial" pitchFamily="34" charset="0"/>
                <a:cs typeface="Arial" pitchFamily="34" charset="0"/>
              </a:rPr>
              <a:t>ŠKOLSKOG PEDAGOGA</a:t>
            </a:r>
          </a:p>
          <a:p>
            <a:pPr marL="2743200" lvl="6" indent="0" algn="just">
              <a:buNone/>
            </a:pPr>
            <a:r>
              <a:rPr lang="hr-HR" sz="1600" dirty="0" smtClean="0">
                <a:latin typeface="Arial" pitchFamily="34" charset="0"/>
                <a:cs typeface="Arial" pitchFamily="34" charset="0"/>
              </a:rPr>
              <a:t>LIJEČNIKA (SPEC. MED. RADA)</a:t>
            </a:r>
          </a:p>
          <a:p>
            <a:pPr marL="2743200" lvl="6" indent="0" algn="just">
              <a:buNone/>
            </a:pPr>
            <a:r>
              <a:rPr lang="hr-HR" sz="1600" dirty="0" smtClean="0">
                <a:latin typeface="Arial" pitchFamily="34" charset="0"/>
                <a:cs typeface="Arial" pitchFamily="34" charset="0"/>
              </a:rPr>
              <a:t>STRUČNOG SAVJETNIKA ZA PROFESIONALNO USMJERAVANJE</a:t>
            </a:r>
            <a:endParaRPr lang="hr-HR" sz="1600" dirty="0">
              <a:latin typeface="Arial" pitchFamily="34" charset="0"/>
              <a:cs typeface="Arial" pitchFamily="34" charset="0"/>
            </a:endParaRPr>
          </a:p>
          <a:p>
            <a:pPr marL="2743200" lvl="6" indent="0" algn="just">
              <a:buNone/>
            </a:pPr>
            <a:endParaRPr lang="hr-HR" sz="1600" dirty="0" smtClean="0">
              <a:latin typeface="Arial" pitchFamily="34" charset="0"/>
              <a:cs typeface="Arial" pitchFamily="34" charset="0"/>
            </a:endParaRPr>
          </a:p>
          <a:p>
            <a:pPr marL="0" lvl="0" indent="0" algn="just">
              <a:buNone/>
            </a:pPr>
            <a:r>
              <a:rPr lang="hr-HR" sz="1200" dirty="0" smtClean="0">
                <a:solidFill>
                  <a:srgbClr val="000000"/>
                </a:solidFill>
                <a:effectLst/>
                <a:latin typeface="Arial" pitchFamily="34" charset="0"/>
                <a:cs typeface="Arial" pitchFamily="34" charset="0"/>
              </a:rPr>
              <a:t>Zadatak: svaka grupa savjetuje dva obrazovna programa na temelju dobivenih informacija o djetetu (trajanje 10 min dogovor, 20 min prezentacija i rasprava)</a:t>
            </a:r>
          </a:p>
          <a:p>
            <a:pPr marL="0" lvl="0" indent="0" algn="just">
              <a:buNone/>
            </a:pPr>
            <a:endParaRPr lang="hr-HR" sz="1200" dirty="0" smtClean="0">
              <a:solidFill>
                <a:srgbClr val="000000"/>
              </a:solidFill>
              <a:effectLst/>
              <a:latin typeface="Arial" pitchFamily="34" charset="0"/>
              <a:cs typeface="Arial" pitchFamily="34" charset="0"/>
            </a:endParaRPr>
          </a:p>
          <a:p>
            <a:pPr marL="0" lvl="0" indent="0" algn="just">
              <a:buNone/>
            </a:pPr>
            <a:r>
              <a:rPr lang="hr-HR" sz="1200" b="1" dirty="0" smtClean="0">
                <a:solidFill>
                  <a:srgbClr val="000000"/>
                </a:solidFill>
                <a:effectLst/>
                <a:latin typeface="Arial" pitchFamily="34" charset="0"/>
                <a:cs typeface="Arial" pitchFamily="34" charset="0"/>
              </a:rPr>
              <a:t>POTREBNA </a:t>
            </a:r>
            <a:r>
              <a:rPr lang="hr-HR" sz="1200" b="1" dirty="0">
                <a:solidFill>
                  <a:srgbClr val="000000"/>
                </a:solidFill>
                <a:effectLst/>
                <a:latin typeface="Arial" pitchFamily="34" charset="0"/>
                <a:cs typeface="Arial" pitchFamily="34" charset="0"/>
              </a:rPr>
              <a:t>JE SINERGIJA SVIH KLJUČNIH KOMPONENTI KAKO BI SE INDIVIDUALNO I HOLISTIČKI PRISTUPILO SVAKOM </a:t>
            </a:r>
            <a:r>
              <a:rPr lang="hr-HR" sz="1200" b="1" dirty="0" smtClean="0">
                <a:solidFill>
                  <a:srgbClr val="000000"/>
                </a:solidFill>
                <a:effectLst/>
                <a:latin typeface="Arial" pitchFamily="34" charset="0"/>
                <a:cs typeface="Arial" pitchFamily="34" charset="0"/>
              </a:rPr>
              <a:t>UČENIKU.</a:t>
            </a:r>
            <a:endParaRPr lang="hr-HR" sz="1200" b="1" dirty="0">
              <a:solidFill>
                <a:srgbClr val="000000"/>
              </a:solidFill>
              <a:effectLst/>
              <a:latin typeface="Arial" pitchFamily="34" charset="0"/>
              <a:cs typeface="Arial" pitchFamily="34" charset="0"/>
            </a:endParaRPr>
          </a:p>
          <a:p>
            <a:pPr marL="0" indent="0" algn="just">
              <a:buNone/>
            </a:pPr>
            <a:endParaRPr lang="hr-HR" sz="1600" dirty="0" smtClean="0">
              <a:latin typeface="Arial" pitchFamily="34" charset="0"/>
              <a:cs typeface="Arial" pitchFamily="34" charset="0"/>
            </a:endParaRPr>
          </a:p>
          <a:p>
            <a:pPr algn="just"/>
            <a:endParaRPr lang="hr-HR" dirty="0" smtClean="0"/>
          </a:p>
          <a:p>
            <a:pPr algn="just"/>
            <a:endParaRPr lang="hr-HR" dirty="0"/>
          </a:p>
        </p:txBody>
      </p:sp>
      <p:sp>
        <p:nvSpPr>
          <p:cNvPr id="3" name="Rezervirano mjesto sadržaja 2"/>
          <p:cNvSpPr>
            <a:spLocks noGrp="1"/>
          </p:cNvSpPr>
          <p:nvPr>
            <p:ph idx="13"/>
          </p:nvPr>
        </p:nvSpPr>
        <p:spPr>
          <a:xfrm>
            <a:off x="1071538" y="785794"/>
            <a:ext cx="7543800" cy="1131038"/>
          </a:xfrm>
        </p:spPr>
        <p:txBody>
          <a:bodyPr/>
          <a:lstStyle/>
          <a:p>
            <a:r>
              <a:rPr lang="hr-HR" b="1" dirty="0" smtClean="0">
                <a:effectLst/>
                <a:latin typeface="Arial" pitchFamily="34" charset="0"/>
                <a:cs typeface="Arial" pitchFamily="34" charset="0"/>
              </a:rPr>
              <a:t>IZAZOVI U RADU – PRIMJERI IZ PRAKSE I RASPRAVA</a:t>
            </a:r>
          </a:p>
          <a:p>
            <a:endParaRPr lang="hr-HR" dirty="0"/>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37</a:t>
            </a:fld>
            <a:endParaRPr lang="hr-HR"/>
          </a:p>
        </p:txBody>
      </p:sp>
    </p:spTree>
    <p:extLst>
      <p:ext uri="{BB962C8B-B14F-4D97-AF65-F5344CB8AC3E}">
        <p14:creationId xmlns:p14="http://schemas.microsoft.com/office/powerpoint/2010/main" val="9342715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marL="0" indent="0" algn="just">
              <a:buNone/>
            </a:pPr>
            <a:r>
              <a:rPr lang="vi-VN" sz="1600" dirty="0">
                <a:latin typeface="Arial" pitchFamily="34" charset="0"/>
                <a:cs typeface="Arial" pitchFamily="34" charset="0"/>
              </a:rPr>
              <a:t>PRIČA 1 </a:t>
            </a:r>
            <a:r>
              <a:rPr lang="vi-VN" sz="1600" dirty="0" smtClean="0">
                <a:latin typeface="Arial" pitchFamily="34" charset="0"/>
                <a:cs typeface="Arial" pitchFamily="34" charset="0"/>
              </a:rPr>
              <a:t>–</a:t>
            </a:r>
            <a:r>
              <a:rPr lang="hr-HR" sz="1600" dirty="0" smtClean="0">
                <a:latin typeface="Arial" pitchFamily="34" charset="0"/>
                <a:cs typeface="Arial" pitchFamily="34" charset="0"/>
              </a:rPr>
              <a:t> </a:t>
            </a:r>
            <a:r>
              <a:rPr lang="vi-VN" sz="1600" dirty="0" smtClean="0">
                <a:latin typeface="Arial" pitchFamily="34" charset="0"/>
                <a:cs typeface="Arial" pitchFamily="34" charset="0"/>
              </a:rPr>
              <a:t>učenica</a:t>
            </a:r>
            <a:r>
              <a:rPr lang="hr-HR" sz="1600" dirty="0" smtClean="0">
                <a:latin typeface="Arial" pitchFamily="34" charset="0"/>
                <a:cs typeface="Arial" pitchFamily="34" charset="0"/>
              </a:rPr>
              <a:t>:</a:t>
            </a:r>
          </a:p>
          <a:p>
            <a:pPr marL="0" indent="0" algn="just">
              <a:buNone/>
            </a:pPr>
            <a:endParaRPr lang="vi-VN" sz="1600" dirty="0">
              <a:latin typeface="Arial" pitchFamily="34" charset="0"/>
              <a:cs typeface="Arial" pitchFamily="34" charset="0"/>
            </a:endParaRPr>
          </a:p>
          <a:p>
            <a:pPr marL="0" indent="0" algn="just">
              <a:buNone/>
            </a:pPr>
            <a:r>
              <a:rPr lang="vi-VN" sz="1600" dirty="0">
                <a:latin typeface="Arial" pitchFamily="34" charset="0"/>
                <a:cs typeface="Arial" pitchFamily="34" charset="0"/>
              </a:rPr>
              <a:t>Zovem se Ana i imam 14 godina. Moja obitelj romskog je porijekla i očekuju od mene da se sa 16 godina udam i zasnujem vlastitu obitelj. No ja to ne želim. Iako idem po prilagođenom programu zbog situacije </a:t>
            </a:r>
            <a:r>
              <a:rPr lang="vi-VN" sz="1600" dirty="0" smtClean="0">
                <a:latin typeface="Arial" pitchFamily="34" charset="0"/>
                <a:cs typeface="Arial" pitchFamily="34" charset="0"/>
              </a:rPr>
              <a:t>u </a:t>
            </a:r>
            <a:r>
              <a:rPr lang="vi-VN" sz="1600" dirty="0">
                <a:latin typeface="Arial" pitchFamily="34" charset="0"/>
                <a:cs typeface="Arial" pitchFamily="34" charset="0"/>
              </a:rPr>
              <a:t>kojoj se nalazim, želim se nastaviti školovati. Želim </a:t>
            </a:r>
            <a:r>
              <a:rPr lang="vi-VN" sz="1600" dirty="0" smtClean="0">
                <a:latin typeface="Arial" pitchFamily="34" charset="0"/>
                <a:cs typeface="Arial" pitchFamily="34" charset="0"/>
              </a:rPr>
              <a:t>postati </a:t>
            </a:r>
            <a:r>
              <a:rPr lang="vi-VN" sz="1600" dirty="0">
                <a:latin typeface="Arial" pitchFamily="34" charset="0"/>
                <a:cs typeface="Arial" pitchFamily="34" charset="0"/>
              </a:rPr>
              <a:t>ekonomistica. U zadnje vrijeme me svi profesori hvale i moj trud oko učenja se isplatio jer prolazim s odličnim uspjehom. Otac mi je rekao da ako prođem s pet smijem ići za slastičarku. Dnevno učim i po četiri sata. Osim toga vrijedna sam i puno pomažem majci oko kućanskih poslova.</a:t>
            </a:r>
          </a:p>
          <a:p>
            <a:pPr marL="0" indent="0" algn="just">
              <a:buNone/>
            </a:pPr>
            <a:endParaRPr lang="hr-HR" sz="1600" dirty="0">
              <a:latin typeface="Arial" pitchFamily="34" charset="0"/>
              <a:cs typeface="Arial" pitchFamily="34" charset="0"/>
            </a:endParaRPr>
          </a:p>
        </p:txBody>
      </p:sp>
      <p:sp>
        <p:nvSpPr>
          <p:cNvPr id="3" name="Rezervirano mjesto sadržaja 2"/>
          <p:cNvSpPr>
            <a:spLocks noGrp="1"/>
          </p:cNvSpPr>
          <p:nvPr>
            <p:ph idx="13"/>
          </p:nvPr>
        </p:nvSpPr>
        <p:spPr/>
        <p:txBody>
          <a:bodyPr/>
          <a:lstStyle/>
          <a:p>
            <a:r>
              <a:rPr lang="hr-HR" b="1" dirty="0" smtClean="0">
                <a:effectLst/>
                <a:latin typeface="Arial" pitchFamily="34" charset="0"/>
                <a:cs typeface="Arial" pitchFamily="34" charset="0"/>
              </a:rPr>
              <a:t>SAVJETOVANJE  ANE (14 GOD.)</a:t>
            </a:r>
          </a:p>
          <a:p>
            <a:endParaRPr lang="hr-HR" dirty="0"/>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38</a:t>
            </a:fld>
            <a:endParaRPr lang="hr-HR"/>
          </a:p>
        </p:txBody>
      </p:sp>
    </p:spTree>
    <p:extLst>
      <p:ext uri="{BB962C8B-B14F-4D97-AF65-F5344CB8AC3E}">
        <p14:creationId xmlns:p14="http://schemas.microsoft.com/office/powerpoint/2010/main" val="41354926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marL="0" indent="0" algn="just">
              <a:buNone/>
            </a:pPr>
            <a:r>
              <a:rPr lang="hr-HR" sz="1600" dirty="0">
                <a:latin typeface="Arial" pitchFamily="34" charset="0"/>
                <a:cs typeface="Arial" pitchFamily="34" charset="0"/>
              </a:rPr>
              <a:t>PRIČA 2 </a:t>
            </a:r>
            <a:r>
              <a:rPr lang="hr-HR" sz="1600" dirty="0" smtClean="0">
                <a:latin typeface="Arial" pitchFamily="34" charset="0"/>
                <a:cs typeface="Arial" pitchFamily="34" charset="0"/>
              </a:rPr>
              <a:t>– otac:</a:t>
            </a:r>
          </a:p>
          <a:p>
            <a:pPr marL="0" indent="0" algn="just">
              <a:buNone/>
            </a:pPr>
            <a:endParaRPr lang="hr-HR" sz="1600" dirty="0">
              <a:latin typeface="Arial" pitchFamily="34" charset="0"/>
              <a:cs typeface="Arial" pitchFamily="34" charset="0"/>
            </a:endParaRPr>
          </a:p>
          <a:p>
            <a:pPr marL="0" indent="0" algn="just">
              <a:buNone/>
            </a:pPr>
            <a:r>
              <a:rPr lang="hr-HR" sz="1600" dirty="0">
                <a:latin typeface="Arial" pitchFamily="34" charset="0"/>
                <a:cs typeface="Arial" pitchFamily="34" charset="0"/>
              </a:rPr>
              <a:t>Zovem se Nikola</a:t>
            </a:r>
            <a:r>
              <a:rPr lang="hr-HR" sz="1600" dirty="0" smtClean="0">
                <a:latin typeface="Arial" pitchFamily="34" charset="0"/>
                <a:cs typeface="Arial" pitchFamily="34" charset="0"/>
              </a:rPr>
              <a:t>. </a:t>
            </a:r>
            <a:r>
              <a:rPr lang="hr-HR" sz="1600" dirty="0">
                <a:latin typeface="Arial" pitchFamily="34" charset="0"/>
                <a:cs typeface="Arial" pitchFamily="34" charset="0"/>
              </a:rPr>
              <a:t>Otac sam djevojčice za koju me školske službe nagovaraju da je upišem u srednju školu. Ne znam koliko je to pametno jer se u mojoj obitelji tradicionalno očekuje da prije punoljetnosti zasnuje vlastitu obitelj, što neće moći ako će ići u školu. Iz Centra za socijalnu skrb su nam rekli da ćemo i dalje dobivati novčanu pomoć za nju dok je ona u školi. No svega me je strah – ona je dobro dijete, ali je ipak treba čuvati od drugih osoba. Čak su mi predložili da ide za slastičarku jer je ta škola jako blizu i </a:t>
            </a:r>
            <a:r>
              <a:rPr lang="hr-HR" sz="1600" dirty="0" smtClean="0">
                <a:latin typeface="Arial" pitchFamily="34" charset="0"/>
                <a:cs typeface="Arial" pitchFamily="34" charset="0"/>
              </a:rPr>
              <a:t>znat </a:t>
            </a:r>
            <a:r>
              <a:rPr lang="hr-HR" sz="1600" dirty="0">
                <a:latin typeface="Arial" pitchFamily="34" charset="0"/>
                <a:cs typeface="Arial" pitchFamily="34" charset="0"/>
              </a:rPr>
              <a:t>će peči kolače</a:t>
            </a:r>
            <a:r>
              <a:rPr lang="hr-HR" sz="1600" dirty="0" smtClean="0">
                <a:latin typeface="Arial" pitchFamily="34" charset="0"/>
                <a:cs typeface="Arial" pitchFamily="34" charset="0"/>
              </a:rPr>
              <a:t>. Čak joj mogu naći praksu. </a:t>
            </a:r>
            <a:r>
              <a:rPr lang="hr-HR" sz="1600" dirty="0">
                <a:latin typeface="Arial" pitchFamily="34" charset="0"/>
                <a:cs typeface="Arial" pitchFamily="34" charset="0"/>
              </a:rPr>
              <a:t>Na kraju će biti kako ja kažem jer sam ja šef u obitelji</a:t>
            </a:r>
            <a:r>
              <a:rPr lang="hr-HR" sz="1600" dirty="0" smtClean="0">
                <a:latin typeface="Arial" pitchFamily="34" charset="0"/>
                <a:cs typeface="Arial" pitchFamily="34" charset="0"/>
              </a:rPr>
              <a:t>.</a:t>
            </a:r>
            <a:endParaRPr lang="hr-HR" sz="1600" dirty="0">
              <a:latin typeface="Arial" pitchFamily="34" charset="0"/>
              <a:cs typeface="Arial" pitchFamily="34" charset="0"/>
            </a:endParaRPr>
          </a:p>
          <a:p>
            <a:pPr algn="just"/>
            <a:endParaRPr lang="hr-HR" sz="1600" dirty="0">
              <a:latin typeface="Arial" pitchFamily="34" charset="0"/>
              <a:cs typeface="Arial" pitchFamily="34" charset="0"/>
            </a:endParaRPr>
          </a:p>
        </p:txBody>
      </p:sp>
      <p:sp>
        <p:nvSpPr>
          <p:cNvPr id="3" name="Rezervirano mjesto sadržaja 2"/>
          <p:cNvSpPr>
            <a:spLocks noGrp="1"/>
          </p:cNvSpPr>
          <p:nvPr>
            <p:ph idx="13"/>
          </p:nvPr>
        </p:nvSpPr>
        <p:spPr/>
        <p:txBody>
          <a:bodyPr/>
          <a:lstStyle/>
          <a:p>
            <a:r>
              <a:rPr lang="hr-HR" b="1" dirty="0">
                <a:effectLst/>
                <a:latin typeface="Arial" pitchFamily="34" charset="0"/>
                <a:cs typeface="Arial" pitchFamily="34" charset="0"/>
              </a:rPr>
              <a:t>SAVJETOVANJE  ANE (14 </a:t>
            </a:r>
            <a:r>
              <a:rPr lang="hr-HR" b="1" dirty="0" smtClean="0">
                <a:effectLst/>
                <a:latin typeface="Arial" pitchFamily="34" charset="0"/>
                <a:cs typeface="Arial" pitchFamily="34" charset="0"/>
              </a:rPr>
              <a:t>GOD.)</a:t>
            </a:r>
            <a:endParaRPr lang="hr-HR" b="1" dirty="0">
              <a:effectLst/>
              <a:latin typeface="Arial" pitchFamily="34" charset="0"/>
              <a:cs typeface="Arial" pitchFamily="34" charset="0"/>
            </a:endParaRPr>
          </a:p>
          <a:p>
            <a:endParaRPr lang="hr-HR" dirty="0"/>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39</a:t>
            </a:fld>
            <a:endParaRPr lang="hr-HR"/>
          </a:p>
        </p:txBody>
      </p:sp>
    </p:spTree>
    <p:extLst>
      <p:ext uri="{BB962C8B-B14F-4D97-AF65-F5344CB8AC3E}">
        <p14:creationId xmlns:p14="http://schemas.microsoft.com/office/powerpoint/2010/main" val="547344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lvl="0" algn="just" eaLnBrk="1" hangingPunct="1">
              <a:defRPr/>
            </a:pPr>
            <a:r>
              <a:rPr lang="hr-HR" sz="1600" b="1" dirty="0" smtClean="0">
                <a:solidFill>
                  <a:srgbClr val="000000"/>
                </a:solidFill>
                <a:latin typeface="Arial" pitchFamily="34" charset="0"/>
                <a:cs typeface="Arial" pitchFamily="34" charset="0"/>
              </a:rPr>
              <a:t>Posreduje </a:t>
            </a:r>
            <a:r>
              <a:rPr lang="hr-HR" sz="1600" b="1" dirty="0">
                <a:solidFill>
                  <a:srgbClr val="000000"/>
                </a:solidFill>
                <a:latin typeface="Arial" pitchFamily="34" charset="0"/>
                <a:cs typeface="Arial" pitchFamily="34" charset="0"/>
              </a:rPr>
              <a:t>pri </a:t>
            </a:r>
            <a:r>
              <a:rPr lang="hr-HR" sz="1600" b="1" dirty="0" smtClean="0">
                <a:solidFill>
                  <a:srgbClr val="000000"/>
                </a:solidFill>
                <a:latin typeface="Arial" pitchFamily="34" charset="0"/>
                <a:cs typeface="Arial" pitchFamily="34" charset="0"/>
              </a:rPr>
              <a:t>zapošljavanju </a:t>
            </a:r>
            <a:r>
              <a:rPr lang="hr-HR" sz="1600" dirty="0" smtClean="0">
                <a:solidFill>
                  <a:srgbClr val="000000"/>
                </a:solidFill>
                <a:latin typeface="Arial" pitchFamily="34" charset="0"/>
                <a:cs typeface="Arial" pitchFamily="34" charset="0"/>
              </a:rPr>
              <a:t>→ povezuje </a:t>
            </a:r>
            <a:r>
              <a:rPr lang="hr-HR" sz="1600" dirty="0">
                <a:solidFill>
                  <a:srgbClr val="000000"/>
                </a:solidFill>
                <a:latin typeface="Arial" pitchFamily="34" charset="0"/>
                <a:cs typeface="Arial" pitchFamily="34" charset="0"/>
              </a:rPr>
              <a:t>osobe koje traže posao s poslodavcima koji traže </a:t>
            </a:r>
            <a:r>
              <a:rPr lang="hr-HR" sz="1600" dirty="0" smtClean="0">
                <a:solidFill>
                  <a:srgbClr val="000000"/>
                </a:solidFill>
                <a:latin typeface="Arial" pitchFamily="34" charset="0"/>
                <a:cs typeface="Arial" pitchFamily="34" charset="0"/>
              </a:rPr>
              <a:t>radnike, profesionalna selekcija</a:t>
            </a:r>
          </a:p>
          <a:p>
            <a:pPr marL="0" lvl="0" indent="0" algn="just" eaLnBrk="1" hangingPunct="1">
              <a:buNone/>
              <a:defRPr/>
            </a:pPr>
            <a:endParaRPr lang="hr-HR" sz="1600" dirty="0">
              <a:solidFill>
                <a:srgbClr val="000000"/>
              </a:solidFill>
              <a:latin typeface="Arial" pitchFamily="34" charset="0"/>
              <a:cs typeface="Arial" pitchFamily="34" charset="0"/>
            </a:endParaRPr>
          </a:p>
          <a:p>
            <a:pPr lvl="0" algn="just" eaLnBrk="1" hangingPunct="1">
              <a:defRPr/>
            </a:pPr>
            <a:r>
              <a:rPr lang="hr-HR" sz="1600" b="1" dirty="0" smtClean="0">
                <a:solidFill>
                  <a:srgbClr val="000000"/>
                </a:solidFill>
                <a:latin typeface="Arial" pitchFamily="34" charset="0"/>
                <a:cs typeface="Arial" pitchFamily="34" charset="0"/>
              </a:rPr>
              <a:t>Informira </a:t>
            </a:r>
            <a:r>
              <a:rPr lang="hr-HR" sz="1600" dirty="0" smtClean="0">
                <a:solidFill>
                  <a:srgbClr val="000000"/>
                </a:solidFill>
                <a:latin typeface="Arial" pitchFamily="34" charset="0"/>
                <a:cs typeface="Arial" pitchFamily="34" charset="0"/>
              </a:rPr>
              <a:t>→ o </a:t>
            </a:r>
            <a:r>
              <a:rPr lang="hr-HR" sz="1600" dirty="0">
                <a:solidFill>
                  <a:srgbClr val="000000"/>
                </a:solidFill>
                <a:latin typeface="Arial" pitchFamily="34" charset="0"/>
                <a:cs typeface="Arial" pitchFamily="34" charset="0"/>
              </a:rPr>
              <a:t>pravima i obvezama, ali i o mogućnostima koje se </a:t>
            </a:r>
            <a:r>
              <a:rPr lang="hr-HR" sz="1600" dirty="0" smtClean="0">
                <a:solidFill>
                  <a:srgbClr val="000000"/>
                </a:solidFill>
                <a:latin typeface="Arial" pitchFamily="34" charset="0"/>
                <a:cs typeface="Arial" pitchFamily="34" charset="0"/>
              </a:rPr>
              <a:t>nude</a:t>
            </a:r>
          </a:p>
          <a:p>
            <a:pPr marL="0" lvl="0" indent="0" algn="just" eaLnBrk="1" hangingPunct="1">
              <a:buNone/>
              <a:defRPr/>
            </a:pPr>
            <a:endParaRPr lang="hr-HR" sz="1600" dirty="0">
              <a:solidFill>
                <a:srgbClr val="000000"/>
              </a:solidFill>
              <a:latin typeface="Arial" pitchFamily="34" charset="0"/>
              <a:cs typeface="Arial" pitchFamily="34" charset="0"/>
            </a:endParaRPr>
          </a:p>
          <a:p>
            <a:pPr lvl="0" algn="just" eaLnBrk="1" hangingPunct="1">
              <a:defRPr/>
            </a:pPr>
            <a:r>
              <a:rPr lang="hr-HR" sz="1600" b="1" dirty="0">
                <a:solidFill>
                  <a:srgbClr val="000000"/>
                </a:solidFill>
                <a:latin typeface="Arial" pitchFamily="34" charset="0"/>
                <a:cs typeface="Arial" pitchFamily="34" charset="0"/>
              </a:rPr>
              <a:t>Priprema i </a:t>
            </a:r>
            <a:r>
              <a:rPr lang="hr-HR" sz="1600" b="1" dirty="0" smtClean="0">
                <a:solidFill>
                  <a:srgbClr val="000000"/>
                </a:solidFill>
                <a:latin typeface="Arial" pitchFamily="34" charset="0"/>
                <a:cs typeface="Arial" pitchFamily="34" charset="0"/>
              </a:rPr>
              <a:t>savjetuje </a:t>
            </a:r>
            <a:r>
              <a:rPr lang="hr-HR" sz="1600" dirty="0" smtClean="0">
                <a:solidFill>
                  <a:srgbClr val="000000"/>
                </a:solidFill>
                <a:latin typeface="Arial" pitchFamily="34" charset="0"/>
                <a:cs typeface="Arial" pitchFamily="34" charset="0"/>
              </a:rPr>
              <a:t>→ kako </a:t>
            </a:r>
            <a:r>
              <a:rPr lang="hr-HR" sz="1600" dirty="0">
                <a:solidFill>
                  <a:srgbClr val="000000"/>
                </a:solidFill>
                <a:latin typeface="Arial" pitchFamily="34" charset="0"/>
                <a:cs typeface="Arial" pitchFamily="34" charset="0"/>
              </a:rPr>
              <a:t>i gdje tražiti posao, kako se najbolje predstaviti poslodavcima, kako napisati </a:t>
            </a:r>
            <a:r>
              <a:rPr lang="hr-HR" sz="1600" dirty="0" smtClean="0">
                <a:solidFill>
                  <a:srgbClr val="000000"/>
                </a:solidFill>
                <a:latin typeface="Arial" pitchFamily="34" charset="0"/>
                <a:cs typeface="Arial" pitchFamily="34" charset="0"/>
              </a:rPr>
              <a:t>životopis…</a:t>
            </a:r>
          </a:p>
          <a:p>
            <a:pPr marL="0" lvl="0" indent="0" algn="just" eaLnBrk="1" hangingPunct="1">
              <a:buNone/>
              <a:defRPr/>
            </a:pPr>
            <a:endParaRPr lang="hr-HR" sz="1600" dirty="0">
              <a:solidFill>
                <a:srgbClr val="000000"/>
              </a:solidFill>
              <a:latin typeface="Arial" pitchFamily="34" charset="0"/>
              <a:cs typeface="Arial" pitchFamily="34" charset="0"/>
            </a:endParaRPr>
          </a:p>
          <a:p>
            <a:pPr lvl="0" algn="just" eaLnBrk="1" hangingPunct="1">
              <a:defRPr/>
            </a:pPr>
            <a:r>
              <a:rPr lang="hr-HR" sz="1600" b="1" dirty="0" smtClean="0">
                <a:solidFill>
                  <a:srgbClr val="000000"/>
                </a:solidFill>
                <a:latin typeface="Arial" pitchFamily="34" charset="0"/>
                <a:cs typeface="Arial" pitchFamily="34" charset="0"/>
              </a:rPr>
              <a:t>Usmjerava </a:t>
            </a:r>
            <a:r>
              <a:rPr lang="hr-HR" sz="1600" dirty="0" smtClean="0">
                <a:solidFill>
                  <a:srgbClr val="000000"/>
                </a:solidFill>
                <a:latin typeface="Arial" pitchFamily="34" charset="0"/>
                <a:cs typeface="Arial" pitchFamily="34" charset="0"/>
              </a:rPr>
              <a:t>→ pomaže </a:t>
            </a:r>
            <a:r>
              <a:rPr lang="hr-HR" sz="1600" dirty="0">
                <a:solidFill>
                  <a:srgbClr val="000000"/>
                </a:solidFill>
                <a:latin typeface="Arial" pitchFamily="34" charset="0"/>
                <a:cs typeface="Arial" pitchFamily="34" charset="0"/>
              </a:rPr>
              <a:t>pri donošenju odluke o daljnjem obrazovanju, usavršavanju ili </a:t>
            </a:r>
            <a:r>
              <a:rPr lang="hr-HR" sz="1600" dirty="0" smtClean="0">
                <a:solidFill>
                  <a:srgbClr val="000000"/>
                </a:solidFill>
                <a:latin typeface="Arial" pitchFamily="34" charset="0"/>
                <a:cs typeface="Arial" pitchFamily="34" charset="0"/>
              </a:rPr>
              <a:t>zapošljavanju</a:t>
            </a:r>
          </a:p>
          <a:p>
            <a:pPr marL="0" lvl="0" indent="0" algn="just" eaLnBrk="1" hangingPunct="1">
              <a:buNone/>
              <a:defRPr/>
            </a:pPr>
            <a:endParaRPr lang="hr-HR" sz="1600" dirty="0">
              <a:solidFill>
                <a:srgbClr val="000000"/>
              </a:solidFill>
              <a:latin typeface="Arial" pitchFamily="34" charset="0"/>
              <a:cs typeface="Arial" pitchFamily="34" charset="0"/>
            </a:endParaRPr>
          </a:p>
          <a:p>
            <a:pPr lvl="0" algn="just" eaLnBrk="1" hangingPunct="1">
              <a:defRPr/>
            </a:pPr>
            <a:r>
              <a:rPr lang="hr-HR" sz="1600" b="1" dirty="0">
                <a:solidFill>
                  <a:srgbClr val="000000"/>
                </a:solidFill>
                <a:latin typeface="Arial" pitchFamily="34" charset="0"/>
                <a:cs typeface="Arial" pitchFamily="34" charset="0"/>
              </a:rPr>
              <a:t>Pruža financijsku </a:t>
            </a:r>
            <a:r>
              <a:rPr lang="hr-HR" sz="1600" b="1" dirty="0" smtClean="0">
                <a:solidFill>
                  <a:srgbClr val="000000"/>
                </a:solidFill>
                <a:latin typeface="Arial" pitchFamily="34" charset="0"/>
                <a:cs typeface="Arial" pitchFamily="34" charset="0"/>
              </a:rPr>
              <a:t>potporu </a:t>
            </a:r>
            <a:r>
              <a:rPr lang="hr-HR" sz="1600" dirty="0" smtClean="0">
                <a:solidFill>
                  <a:srgbClr val="000000"/>
                </a:solidFill>
                <a:latin typeface="Arial" pitchFamily="34" charset="0"/>
                <a:cs typeface="Arial" pitchFamily="34" charset="0"/>
              </a:rPr>
              <a:t>→ za </a:t>
            </a:r>
            <a:r>
              <a:rPr lang="hr-HR" sz="1600" dirty="0">
                <a:solidFill>
                  <a:srgbClr val="000000"/>
                </a:solidFill>
                <a:latin typeface="Arial" pitchFamily="34" charset="0"/>
                <a:cs typeface="Arial" pitchFamily="34" charset="0"/>
              </a:rPr>
              <a:t>zapošljavanje, samozapošljavanje, obrazovanje i druge aktivnosti koje će pomoći </a:t>
            </a:r>
            <a:r>
              <a:rPr lang="hr-HR" sz="1600" dirty="0" smtClean="0">
                <a:solidFill>
                  <a:srgbClr val="000000"/>
                </a:solidFill>
                <a:latin typeface="Arial" pitchFamily="34" charset="0"/>
                <a:cs typeface="Arial" pitchFamily="34" charset="0"/>
              </a:rPr>
              <a:t>zapošljavanju</a:t>
            </a:r>
            <a:endParaRPr lang="hr-HR" sz="1600" dirty="0">
              <a:solidFill>
                <a:srgbClr val="000000"/>
              </a:solidFill>
              <a:latin typeface="Arial" pitchFamily="34" charset="0"/>
              <a:cs typeface="Arial" pitchFamily="34" charset="0"/>
            </a:endParaRPr>
          </a:p>
          <a:p>
            <a:pPr algn="just"/>
            <a:endParaRPr lang="hr-HR" sz="2000" dirty="0">
              <a:latin typeface="Arial" pitchFamily="34" charset="0"/>
              <a:cs typeface="Arial" pitchFamily="34" charset="0"/>
            </a:endParaRPr>
          </a:p>
        </p:txBody>
      </p:sp>
      <p:sp>
        <p:nvSpPr>
          <p:cNvPr id="3" name="Rezervirano mjesto sadržaja 2"/>
          <p:cNvSpPr>
            <a:spLocks noGrp="1"/>
          </p:cNvSpPr>
          <p:nvPr>
            <p:ph idx="13"/>
          </p:nvPr>
        </p:nvSpPr>
        <p:spPr>
          <a:xfrm>
            <a:off x="1071538" y="980728"/>
            <a:ext cx="7543800" cy="720080"/>
          </a:xfrm>
        </p:spPr>
        <p:txBody>
          <a:bodyPr/>
          <a:lstStyle/>
          <a:p>
            <a:pPr algn="ctr"/>
            <a:r>
              <a:rPr lang="hr-HR" b="1" dirty="0" smtClean="0">
                <a:effectLst/>
                <a:latin typeface="Arial" pitchFamily="34" charset="0"/>
                <a:cs typeface="Arial" pitchFamily="34" charset="0"/>
              </a:rPr>
              <a:t>USLUGE HRVATSKOG ZAVODA ZA ZAPOŠLJAVANJE</a:t>
            </a:r>
          </a:p>
          <a:p>
            <a:endParaRPr lang="hr-HR" dirty="0">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4</a:t>
            </a:fld>
            <a:endParaRPr lang="hr-HR"/>
          </a:p>
        </p:txBody>
      </p:sp>
    </p:spTree>
    <p:extLst>
      <p:ext uri="{BB962C8B-B14F-4D97-AF65-F5344CB8AC3E}">
        <p14:creationId xmlns:p14="http://schemas.microsoft.com/office/powerpoint/2010/main" val="4945454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marL="0" indent="0" algn="just">
              <a:buNone/>
            </a:pPr>
            <a:r>
              <a:rPr lang="vi-VN" sz="1600" dirty="0">
                <a:effectLst/>
                <a:latin typeface="Arial" pitchFamily="34" charset="0"/>
                <a:cs typeface="Arial" pitchFamily="34" charset="0"/>
              </a:rPr>
              <a:t>PRIČA </a:t>
            </a:r>
            <a:r>
              <a:rPr lang="vi-VN" sz="1600" dirty="0" smtClean="0">
                <a:effectLst/>
                <a:latin typeface="Arial" pitchFamily="34" charset="0"/>
                <a:cs typeface="Arial" pitchFamily="34" charset="0"/>
              </a:rPr>
              <a:t>3 </a:t>
            </a:r>
            <a:r>
              <a:rPr lang="vi-VN" sz="1600" dirty="0">
                <a:effectLst/>
                <a:latin typeface="Arial" pitchFamily="34" charset="0"/>
                <a:cs typeface="Arial" pitchFamily="34" charset="0"/>
              </a:rPr>
              <a:t>– pedagoginja </a:t>
            </a:r>
            <a:r>
              <a:rPr lang="vi-VN" sz="1600" dirty="0" smtClean="0">
                <a:effectLst/>
                <a:latin typeface="Arial" pitchFamily="34" charset="0"/>
                <a:cs typeface="Arial" pitchFamily="34" charset="0"/>
              </a:rPr>
              <a:t>škole</a:t>
            </a:r>
            <a:r>
              <a:rPr lang="hr-HR" sz="1600" dirty="0" smtClean="0">
                <a:effectLst/>
                <a:latin typeface="Arial" pitchFamily="34" charset="0"/>
                <a:cs typeface="Arial" pitchFamily="34" charset="0"/>
              </a:rPr>
              <a:t>:</a:t>
            </a:r>
          </a:p>
          <a:p>
            <a:pPr marL="0" indent="0" algn="just">
              <a:buNone/>
            </a:pPr>
            <a:endParaRPr lang="vi-VN" sz="1600" dirty="0">
              <a:effectLst/>
              <a:latin typeface="Arial" pitchFamily="34" charset="0"/>
              <a:cs typeface="Arial" pitchFamily="34" charset="0"/>
            </a:endParaRPr>
          </a:p>
          <a:p>
            <a:pPr marL="0" indent="0" algn="just">
              <a:buNone/>
            </a:pPr>
            <a:r>
              <a:rPr lang="vi-VN" sz="1600" dirty="0" smtClean="0">
                <a:effectLst/>
                <a:latin typeface="Arial" pitchFamily="34" charset="0"/>
                <a:cs typeface="Arial" pitchFamily="34" charset="0"/>
              </a:rPr>
              <a:t>Zovem </a:t>
            </a:r>
            <a:r>
              <a:rPr lang="vi-VN" sz="1600" dirty="0">
                <a:effectLst/>
                <a:latin typeface="Arial" pitchFamily="34" charset="0"/>
                <a:cs typeface="Arial" pitchFamily="34" charset="0"/>
              </a:rPr>
              <a:t>se Iva. Školski sam pedagog i pomažem učenicima oko odabira srednje škole. U završnom razredu postoji djevojčica Ana koja je odlična </a:t>
            </a:r>
            <a:r>
              <a:rPr lang="vi-VN" sz="1600" dirty="0" smtClean="0">
                <a:effectLst/>
                <a:latin typeface="Arial" pitchFamily="34" charset="0"/>
                <a:cs typeface="Arial" pitchFamily="34" charset="0"/>
              </a:rPr>
              <a:t>učenica, </a:t>
            </a:r>
            <a:r>
              <a:rPr lang="vi-VN" sz="1600" dirty="0">
                <a:effectLst/>
                <a:latin typeface="Arial" pitchFamily="34" charset="0"/>
                <a:cs typeface="Arial" pitchFamily="34" charset="0"/>
              </a:rPr>
              <a:t>školuje se po prilagođenom programu no samostalna je u učenju, redovita na nastavi i vrlo savjesna. Dolazi iz romske obitelji koja se po prvi puta susreće s idejom srednjoškolskog obrazovanja za curicu. Otac je pristao na najbližu školu za zanimanje slastičarke i našao joj je praksu. Profesorica iz kemije joj je također voljna napisati preporuku.</a:t>
            </a:r>
          </a:p>
          <a:p>
            <a:pPr algn="just"/>
            <a:endParaRPr lang="hr-HR" sz="1600" dirty="0">
              <a:effectLst/>
              <a:latin typeface="Arial" pitchFamily="34" charset="0"/>
              <a:cs typeface="Arial" pitchFamily="34" charset="0"/>
            </a:endParaRPr>
          </a:p>
        </p:txBody>
      </p:sp>
      <p:sp>
        <p:nvSpPr>
          <p:cNvPr id="3" name="Rezervirano mjesto sadržaja 2"/>
          <p:cNvSpPr>
            <a:spLocks noGrp="1"/>
          </p:cNvSpPr>
          <p:nvPr>
            <p:ph idx="13"/>
          </p:nvPr>
        </p:nvSpPr>
        <p:spPr/>
        <p:txBody>
          <a:bodyPr/>
          <a:lstStyle/>
          <a:p>
            <a:r>
              <a:rPr lang="hr-HR" b="1" dirty="0">
                <a:effectLst/>
                <a:latin typeface="Arial" pitchFamily="34" charset="0"/>
                <a:cs typeface="Arial" pitchFamily="34" charset="0"/>
              </a:rPr>
              <a:t>SAVJETOVANJE  ANE (14 </a:t>
            </a:r>
            <a:r>
              <a:rPr lang="hr-HR" b="1" dirty="0" smtClean="0">
                <a:effectLst/>
                <a:latin typeface="Arial" pitchFamily="34" charset="0"/>
                <a:cs typeface="Arial" pitchFamily="34" charset="0"/>
              </a:rPr>
              <a:t>GOD.)</a:t>
            </a:r>
            <a:endParaRPr lang="hr-HR" b="1" dirty="0">
              <a:effectLst/>
              <a:latin typeface="Arial" pitchFamily="34" charset="0"/>
              <a:cs typeface="Arial" pitchFamily="34" charset="0"/>
            </a:endParaRPr>
          </a:p>
          <a:p>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40</a:t>
            </a:fld>
            <a:endParaRPr lang="hr-HR"/>
          </a:p>
        </p:txBody>
      </p:sp>
    </p:spTree>
    <p:extLst>
      <p:ext uri="{BB962C8B-B14F-4D97-AF65-F5344CB8AC3E}">
        <p14:creationId xmlns:p14="http://schemas.microsoft.com/office/powerpoint/2010/main" val="3742193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marL="0" indent="0" algn="just">
              <a:buNone/>
            </a:pPr>
            <a:r>
              <a:rPr lang="hr-HR" sz="1600" dirty="0">
                <a:effectLst/>
                <a:latin typeface="Arial" pitchFamily="34" charset="0"/>
                <a:cs typeface="Arial" pitchFamily="34" charset="0"/>
              </a:rPr>
              <a:t>PRIČA 4 </a:t>
            </a:r>
            <a:r>
              <a:rPr lang="hr-HR" sz="1600" dirty="0" smtClean="0">
                <a:effectLst/>
                <a:latin typeface="Arial" pitchFamily="34" charset="0"/>
                <a:cs typeface="Arial" pitchFamily="34" charset="0"/>
              </a:rPr>
              <a:t>– liječnica:</a:t>
            </a:r>
          </a:p>
          <a:p>
            <a:pPr marL="0" indent="0" algn="just">
              <a:buNone/>
            </a:pPr>
            <a:endParaRPr lang="hr-HR" sz="1600" dirty="0">
              <a:effectLst/>
              <a:latin typeface="Arial" pitchFamily="34" charset="0"/>
              <a:cs typeface="Arial" pitchFamily="34" charset="0"/>
            </a:endParaRPr>
          </a:p>
          <a:p>
            <a:pPr marL="0" indent="0" algn="just">
              <a:buNone/>
            </a:pPr>
            <a:r>
              <a:rPr lang="hr-HR" sz="1600" dirty="0">
                <a:effectLst/>
                <a:latin typeface="Arial" pitchFamily="34" charset="0"/>
                <a:cs typeface="Arial" pitchFamily="34" charset="0"/>
              </a:rPr>
              <a:t>Zovem se Maja. Specijalistica sam medicine rada i u sklopu profesionalnog usmjeravanja dolazi mi djevojčica Ana. Prema zadnjim nalazima od prije 4 godine ima značajne zdravstvene teškoće (epilepsija, artritis) koje joj onemogućuju zanimanja koja bi mogla naštetiti njenom zdravlju, a uključuju </a:t>
            </a:r>
            <a:r>
              <a:rPr lang="hr-HR" sz="1600" dirty="0" smtClean="0">
                <a:effectLst/>
                <a:latin typeface="Arial" pitchFamily="34" charset="0"/>
                <a:cs typeface="Arial" pitchFamily="34" charset="0"/>
              </a:rPr>
              <a:t>sljedeće zdravstvene zahtjeve: </a:t>
            </a:r>
            <a:r>
              <a:rPr lang="hr-HR" sz="1600" dirty="0">
                <a:effectLst/>
                <a:latin typeface="Arial" pitchFamily="34" charset="0"/>
                <a:cs typeface="Arial" pitchFamily="34" charset="0"/>
              </a:rPr>
              <a:t>teški fizički rad, rad u hladnom i pri velikim varijacijama temperature; rad u blizini strojeva, vode i vatre  gdje gubitkom svijesti može ugroziti sebe i druge. Djevojčica prolazi s odličnim uspjehom po izmijenjenom obliku školovanja. Ona želi ići za ekonomisticu, za koju nema zdravstvenih zapreka</a:t>
            </a:r>
            <a:r>
              <a:rPr lang="hr-HR" sz="1600" dirty="0" smtClean="0">
                <a:effectLst/>
                <a:latin typeface="Arial" pitchFamily="34" charset="0"/>
                <a:cs typeface="Arial" pitchFamily="34" charset="0"/>
              </a:rPr>
              <a:t>.</a:t>
            </a:r>
            <a:endParaRPr lang="hr-HR" sz="1600" dirty="0">
              <a:effectLst/>
              <a:latin typeface="Arial" pitchFamily="34" charset="0"/>
              <a:cs typeface="Arial" pitchFamily="34" charset="0"/>
            </a:endParaRPr>
          </a:p>
        </p:txBody>
      </p:sp>
      <p:sp>
        <p:nvSpPr>
          <p:cNvPr id="3" name="Rezervirano mjesto sadržaja 2"/>
          <p:cNvSpPr>
            <a:spLocks noGrp="1"/>
          </p:cNvSpPr>
          <p:nvPr>
            <p:ph idx="13"/>
          </p:nvPr>
        </p:nvSpPr>
        <p:spPr/>
        <p:txBody>
          <a:bodyPr/>
          <a:lstStyle/>
          <a:p>
            <a:r>
              <a:rPr lang="hr-HR" b="1" dirty="0">
                <a:effectLst/>
                <a:latin typeface="Arial" pitchFamily="34" charset="0"/>
                <a:cs typeface="Arial" pitchFamily="34" charset="0"/>
              </a:rPr>
              <a:t>SAVJETOVANJE  ANE (14 </a:t>
            </a:r>
            <a:r>
              <a:rPr lang="hr-HR" b="1" dirty="0" smtClean="0">
                <a:effectLst/>
                <a:latin typeface="Arial" pitchFamily="34" charset="0"/>
                <a:cs typeface="Arial" pitchFamily="34" charset="0"/>
              </a:rPr>
              <a:t>GOD.)</a:t>
            </a:r>
            <a:endParaRPr lang="hr-HR" b="1" dirty="0">
              <a:effectLst/>
              <a:latin typeface="Arial" pitchFamily="34" charset="0"/>
              <a:cs typeface="Arial" pitchFamily="34" charset="0"/>
            </a:endParaRPr>
          </a:p>
          <a:p>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41</a:t>
            </a:fld>
            <a:endParaRPr lang="hr-HR"/>
          </a:p>
        </p:txBody>
      </p:sp>
    </p:spTree>
    <p:extLst>
      <p:ext uri="{BB962C8B-B14F-4D97-AF65-F5344CB8AC3E}">
        <p14:creationId xmlns:p14="http://schemas.microsoft.com/office/powerpoint/2010/main" val="3816830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p:txBody>
          <a:bodyPr/>
          <a:lstStyle/>
          <a:p>
            <a:pPr marL="0" indent="0" algn="just">
              <a:buNone/>
            </a:pPr>
            <a:r>
              <a:rPr lang="vi-VN" sz="1600" dirty="0">
                <a:latin typeface="Arial" pitchFamily="34" charset="0"/>
                <a:cs typeface="Arial" pitchFamily="34" charset="0"/>
              </a:rPr>
              <a:t>PRIČA 5 – savjetnica za </a:t>
            </a:r>
            <a:r>
              <a:rPr lang="pl-PL" sz="1600" dirty="0" smtClean="0">
                <a:effectLst/>
                <a:latin typeface="Arial" pitchFamily="34" charset="0"/>
                <a:cs typeface="Arial" pitchFamily="34" charset="0"/>
              </a:rPr>
              <a:t>profesionalno </a:t>
            </a:r>
            <a:r>
              <a:rPr lang="pl-PL" sz="1600" dirty="0">
                <a:effectLst/>
                <a:latin typeface="Arial" pitchFamily="34" charset="0"/>
                <a:cs typeface="Arial" pitchFamily="34" charset="0"/>
              </a:rPr>
              <a:t>savjetovanje i </a:t>
            </a:r>
            <a:r>
              <a:rPr lang="pl-PL" sz="1600" dirty="0" smtClean="0">
                <a:effectLst/>
                <a:latin typeface="Arial" pitchFamily="34" charset="0"/>
                <a:cs typeface="Arial" pitchFamily="34" charset="0"/>
              </a:rPr>
              <a:t>rehabilitaciju:</a:t>
            </a:r>
            <a:endParaRPr lang="hr-HR" sz="1600" dirty="0" smtClean="0">
              <a:latin typeface="Arial" pitchFamily="34" charset="0"/>
              <a:cs typeface="Arial" pitchFamily="34" charset="0"/>
            </a:endParaRPr>
          </a:p>
          <a:p>
            <a:pPr algn="just"/>
            <a:endParaRPr lang="vi-VN" sz="1600" dirty="0">
              <a:latin typeface="Arial" pitchFamily="34" charset="0"/>
              <a:cs typeface="Arial" pitchFamily="34" charset="0"/>
            </a:endParaRPr>
          </a:p>
          <a:p>
            <a:pPr marL="0" indent="0" algn="just">
              <a:buNone/>
            </a:pPr>
            <a:r>
              <a:rPr lang="vi-VN" sz="1600" dirty="0">
                <a:latin typeface="Arial" pitchFamily="34" charset="0"/>
                <a:cs typeface="Arial" pitchFamily="34" charset="0"/>
              </a:rPr>
              <a:t>Zovem se Tea. Psihologinja sam i savjetnica za profesionalno usmjeravanje. Na savjetovanje mi dolazi učenica Ana, pohađa osmi razred osnovne škole po prilagođenom programu. Rezultati ispitivanja intelektualne efikasnosti su </a:t>
            </a:r>
            <a:r>
              <a:rPr lang="vi-VN" sz="1600" dirty="0" smtClean="0">
                <a:latin typeface="Arial" pitchFamily="34" charset="0"/>
                <a:cs typeface="Arial" pitchFamily="34" charset="0"/>
              </a:rPr>
              <a:t>homogeni</a:t>
            </a:r>
            <a:r>
              <a:rPr lang="hr-HR" sz="1600" dirty="0" smtClean="0">
                <a:latin typeface="Arial" pitchFamily="34" charset="0"/>
                <a:cs typeface="Arial" pitchFamily="34" charset="0"/>
              </a:rPr>
              <a:t>,</a:t>
            </a:r>
            <a:r>
              <a:rPr lang="vi-VN" sz="1600" dirty="0" smtClean="0">
                <a:latin typeface="Arial" pitchFamily="34" charset="0"/>
                <a:cs typeface="Arial" pitchFamily="34" charset="0"/>
              </a:rPr>
              <a:t> </a:t>
            </a:r>
            <a:r>
              <a:rPr lang="vi-VN" sz="1600" dirty="0">
                <a:latin typeface="Arial" pitchFamily="34" charset="0"/>
                <a:cs typeface="Arial" pitchFamily="34" charset="0"/>
              </a:rPr>
              <a:t>u skladu su sa četiri godine starim </a:t>
            </a:r>
            <a:r>
              <a:rPr lang="vi-VN" sz="1600" dirty="0" smtClean="0">
                <a:latin typeface="Arial" pitchFamily="34" charset="0"/>
                <a:cs typeface="Arial" pitchFamily="34" charset="0"/>
              </a:rPr>
              <a:t>PTV-om</a:t>
            </a:r>
            <a:r>
              <a:rPr lang="hr-HR" sz="1600" dirty="0">
                <a:latin typeface="Arial" pitchFamily="34" charset="0"/>
                <a:cs typeface="Arial" pitchFamily="34" charset="0"/>
              </a:rPr>
              <a:t> </a:t>
            </a:r>
            <a:r>
              <a:rPr lang="hr-HR" sz="1600" dirty="0" smtClean="0">
                <a:latin typeface="Arial" pitchFamily="34" charset="0"/>
                <a:cs typeface="Arial" pitchFamily="34" charset="0"/>
              </a:rPr>
              <a:t>koji je ukazivao na</a:t>
            </a:r>
            <a:r>
              <a:rPr lang="vi-VN" sz="1600" dirty="0" smtClean="0">
                <a:latin typeface="Arial" pitchFamily="34" charset="0"/>
                <a:cs typeface="Arial" pitchFamily="34" charset="0"/>
              </a:rPr>
              <a:t> </a:t>
            </a:r>
            <a:r>
              <a:rPr lang="vi-VN" sz="1600" dirty="0">
                <a:latin typeface="Arial" pitchFamily="34" charset="0"/>
                <a:cs typeface="Arial" pitchFamily="34" charset="0"/>
              </a:rPr>
              <a:t>LMR. Posebice je značajan podbačaj na testovima </a:t>
            </a:r>
            <a:r>
              <a:rPr lang="vi-VN" sz="1600" dirty="0" smtClean="0">
                <a:latin typeface="Arial" pitchFamily="34" charset="0"/>
                <a:cs typeface="Arial" pitchFamily="34" charset="0"/>
              </a:rPr>
              <a:t>koj</a:t>
            </a:r>
            <a:r>
              <a:rPr lang="hr-HR" sz="1600" dirty="0" smtClean="0">
                <a:latin typeface="Arial" pitchFamily="34" charset="0"/>
                <a:cs typeface="Arial" pitchFamily="34" charset="0"/>
              </a:rPr>
              <a:t>i</a:t>
            </a:r>
            <a:r>
              <a:rPr lang="vi-VN" sz="1600" dirty="0" smtClean="0">
                <a:latin typeface="Arial" pitchFamily="34" charset="0"/>
                <a:cs typeface="Arial" pitchFamily="34" charset="0"/>
              </a:rPr>
              <a:t> </a:t>
            </a:r>
            <a:r>
              <a:rPr lang="vi-VN" sz="1600" dirty="0">
                <a:latin typeface="Arial" pitchFamily="34" charset="0"/>
                <a:cs typeface="Arial" pitchFamily="34" charset="0"/>
              </a:rPr>
              <a:t>mjere verbalne, numeričke i spacijalne sposobnosti, baš kao i značajna odstupanja na </a:t>
            </a:r>
            <a:r>
              <a:rPr lang="vi-VN" sz="1600" dirty="0" smtClean="0">
                <a:latin typeface="Arial" pitchFamily="34" charset="0"/>
                <a:cs typeface="Arial" pitchFamily="34" charset="0"/>
              </a:rPr>
              <a:t>perceptivno</a:t>
            </a:r>
            <a:r>
              <a:rPr lang="hr-HR" sz="1600" dirty="0" smtClean="0">
                <a:latin typeface="Arial" pitchFamily="34" charset="0"/>
                <a:cs typeface="Arial" pitchFamily="34" charset="0"/>
              </a:rPr>
              <a:t>-</a:t>
            </a:r>
            <a:r>
              <a:rPr lang="vi-VN" sz="1600" dirty="0" smtClean="0">
                <a:latin typeface="Arial" pitchFamily="34" charset="0"/>
                <a:cs typeface="Arial" pitchFamily="34" charset="0"/>
              </a:rPr>
              <a:t>grafomotoričkim </a:t>
            </a:r>
            <a:r>
              <a:rPr lang="vi-VN" sz="1600" dirty="0">
                <a:latin typeface="Arial" pitchFamily="34" charset="0"/>
                <a:cs typeface="Arial" pitchFamily="34" charset="0"/>
              </a:rPr>
              <a:t>testovima. U dojmu je djevojčica boljih verbalnih i kognitivnih sposobnosti, pa joj se stoga daje dopuna testiranju, no i tamo </a:t>
            </a:r>
            <a:r>
              <a:rPr lang="hr-HR" sz="1600" dirty="0" smtClean="0">
                <a:latin typeface="Arial" pitchFamily="34" charset="0"/>
                <a:cs typeface="Arial" pitchFamily="34" charset="0"/>
              </a:rPr>
              <a:t>uradak ukazuje na ranije postavljenu dijagnozu</a:t>
            </a:r>
            <a:r>
              <a:rPr lang="vi-VN" sz="1600" dirty="0" smtClean="0">
                <a:latin typeface="Arial" pitchFamily="34" charset="0"/>
                <a:cs typeface="Arial" pitchFamily="34" charset="0"/>
              </a:rPr>
              <a:t>. </a:t>
            </a:r>
            <a:r>
              <a:rPr lang="vi-VN" sz="1600" dirty="0">
                <a:latin typeface="Arial" pitchFamily="34" charset="0"/>
                <a:cs typeface="Arial" pitchFamily="34" charset="0"/>
              </a:rPr>
              <a:t>Želim joj savjetovati zaštićene </a:t>
            </a:r>
            <a:r>
              <a:rPr lang="vi-VN" sz="1600" dirty="0" smtClean="0">
                <a:latin typeface="Arial" pitchFamily="34" charset="0"/>
                <a:cs typeface="Arial" pitchFamily="34" charset="0"/>
              </a:rPr>
              <a:t>uvjete </a:t>
            </a:r>
            <a:r>
              <a:rPr lang="vi-VN" sz="1600" dirty="0">
                <a:latin typeface="Arial" pitchFamily="34" charset="0"/>
                <a:cs typeface="Arial" pitchFamily="34" charset="0"/>
              </a:rPr>
              <a:t>školovanja i rada, što ona, roditelji i školska </a:t>
            </a:r>
            <a:r>
              <a:rPr lang="vi-VN" sz="1600" dirty="0" smtClean="0">
                <a:latin typeface="Arial" pitchFamily="34" charset="0"/>
                <a:cs typeface="Arial" pitchFamily="34" charset="0"/>
              </a:rPr>
              <a:t>služb</a:t>
            </a:r>
            <a:r>
              <a:rPr lang="hr-HR" sz="1600" dirty="0" smtClean="0">
                <a:latin typeface="Arial" pitchFamily="34" charset="0"/>
                <a:cs typeface="Arial" pitchFamily="34" charset="0"/>
              </a:rPr>
              <a:t>a</a:t>
            </a:r>
            <a:r>
              <a:rPr lang="vi-VN" sz="1600" dirty="0" smtClean="0">
                <a:latin typeface="Arial" pitchFamily="34" charset="0"/>
                <a:cs typeface="Arial" pitchFamily="34" charset="0"/>
              </a:rPr>
              <a:t> </a:t>
            </a:r>
            <a:r>
              <a:rPr lang="vi-VN" sz="1600" dirty="0">
                <a:latin typeface="Arial" pitchFamily="34" charset="0"/>
                <a:cs typeface="Arial" pitchFamily="34" charset="0"/>
              </a:rPr>
              <a:t>ne podržavaju</a:t>
            </a:r>
            <a:r>
              <a:rPr lang="vi-VN" sz="1600" dirty="0" smtClean="0">
                <a:latin typeface="Arial" pitchFamily="34" charset="0"/>
                <a:cs typeface="Arial" pitchFamily="34" charset="0"/>
              </a:rPr>
              <a:t>.</a:t>
            </a:r>
            <a:endParaRPr lang="hr-HR" sz="1600" dirty="0">
              <a:latin typeface="Arial" pitchFamily="34" charset="0"/>
              <a:cs typeface="Arial" pitchFamily="34" charset="0"/>
            </a:endParaRPr>
          </a:p>
        </p:txBody>
      </p:sp>
      <p:sp>
        <p:nvSpPr>
          <p:cNvPr id="3" name="Rezervirano mjesto sadržaja 2"/>
          <p:cNvSpPr>
            <a:spLocks noGrp="1"/>
          </p:cNvSpPr>
          <p:nvPr>
            <p:ph idx="13"/>
          </p:nvPr>
        </p:nvSpPr>
        <p:spPr/>
        <p:txBody>
          <a:bodyPr/>
          <a:lstStyle/>
          <a:p>
            <a:r>
              <a:rPr lang="hr-HR" b="1" dirty="0">
                <a:effectLst/>
                <a:latin typeface="Arial" pitchFamily="34" charset="0"/>
                <a:cs typeface="Arial" pitchFamily="34" charset="0"/>
              </a:rPr>
              <a:t>SAVJETOVANJE  ANE (14 </a:t>
            </a:r>
            <a:r>
              <a:rPr lang="hr-HR" b="1" dirty="0" smtClean="0">
                <a:effectLst/>
                <a:latin typeface="Arial" pitchFamily="34" charset="0"/>
                <a:cs typeface="Arial" pitchFamily="34" charset="0"/>
              </a:rPr>
              <a:t>GOD.)</a:t>
            </a:r>
            <a:endParaRPr lang="hr-HR" b="1" dirty="0">
              <a:effectLst/>
              <a:latin typeface="Arial" pitchFamily="34" charset="0"/>
              <a:cs typeface="Arial" pitchFamily="34" charset="0"/>
            </a:endParaRPr>
          </a:p>
          <a:p>
            <a:endParaRPr lang="hr-HR" dirty="0">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42</a:t>
            </a:fld>
            <a:endParaRPr lang="hr-HR"/>
          </a:p>
        </p:txBody>
      </p:sp>
    </p:spTree>
    <p:extLst>
      <p:ext uri="{BB962C8B-B14F-4D97-AF65-F5344CB8AC3E}">
        <p14:creationId xmlns:p14="http://schemas.microsoft.com/office/powerpoint/2010/main" val="11133701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066800" y="1916832"/>
            <a:ext cx="7543800" cy="4095760"/>
          </a:xfrm>
        </p:spPr>
        <p:txBody>
          <a:bodyPr/>
          <a:lstStyle/>
          <a:p>
            <a:pPr algn="just"/>
            <a:r>
              <a:rPr lang="hr-HR" sz="1600" b="1" dirty="0" smtClean="0">
                <a:effectLst/>
                <a:latin typeface="Arial" pitchFamily="34" charset="0"/>
                <a:cs typeface="Arial" pitchFamily="34" charset="0"/>
              </a:rPr>
              <a:t>dokumentacija (stara, nepotpuna) </a:t>
            </a:r>
            <a:r>
              <a:rPr lang="hr-HR" sz="1600" dirty="0" smtClean="0">
                <a:effectLst/>
                <a:latin typeface="Arial" pitchFamily="34" charset="0"/>
                <a:cs typeface="Arial" pitchFamily="34" charset="0"/>
              </a:rPr>
              <a:t>– </a:t>
            </a:r>
            <a:r>
              <a:rPr lang="hr-HR" sz="1600" dirty="0">
                <a:effectLst/>
                <a:latin typeface="Arial" pitchFamily="34" charset="0"/>
                <a:cs typeface="Arial" pitchFamily="34" charset="0"/>
              </a:rPr>
              <a:t>timska, zdravstvena (pr. dijete na osnovu jednog postignuća sa 7 godina pohađa školu po posebnom programu 8 godina</a:t>
            </a:r>
            <a:r>
              <a:rPr lang="hr-HR" sz="1600" dirty="0" smtClean="0">
                <a:effectLst/>
                <a:latin typeface="Arial" pitchFamily="34" charset="0"/>
                <a:cs typeface="Arial" pitchFamily="34" charset="0"/>
              </a:rPr>
              <a:t>)</a:t>
            </a:r>
          </a:p>
          <a:p>
            <a:pPr algn="just"/>
            <a:endParaRPr lang="hr-HR" sz="1600" dirty="0">
              <a:effectLst/>
              <a:latin typeface="Arial" pitchFamily="34" charset="0"/>
              <a:cs typeface="Arial" pitchFamily="34" charset="0"/>
            </a:endParaRPr>
          </a:p>
          <a:p>
            <a:pPr algn="just"/>
            <a:r>
              <a:rPr lang="hr-HR" sz="1600" dirty="0">
                <a:effectLst/>
                <a:latin typeface="Arial" pitchFamily="34" charset="0"/>
                <a:cs typeface="Arial" pitchFamily="34" charset="0"/>
              </a:rPr>
              <a:t>Nezadovoljavajuća </a:t>
            </a:r>
            <a:r>
              <a:rPr lang="hr-HR" sz="1600" b="1" dirty="0">
                <a:effectLst/>
                <a:latin typeface="Arial" pitchFamily="34" charset="0"/>
                <a:cs typeface="Arial" pitchFamily="34" charset="0"/>
              </a:rPr>
              <a:t>suradnja</a:t>
            </a:r>
            <a:r>
              <a:rPr lang="hr-HR" sz="1600" dirty="0">
                <a:effectLst/>
                <a:latin typeface="Arial" pitchFamily="34" charset="0"/>
                <a:cs typeface="Arial" pitchFamily="34" charset="0"/>
              </a:rPr>
              <a:t> </a:t>
            </a:r>
            <a:r>
              <a:rPr lang="hr-HR" sz="1600" dirty="0" smtClean="0">
                <a:effectLst/>
                <a:latin typeface="Arial" pitchFamily="34" charset="0"/>
                <a:cs typeface="Arial" pitchFamily="34" charset="0"/>
              </a:rPr>
              <a:t>s dionicima </a:t>
            </a:r>
            <a:r>
              <a:rPr lang="hr-HR" sz="1600" dirty="0">
                <a:effectLst/>
                <a:latin typeface="Arial" pitchFamily="34" charset="0"/>
                <a:cs typeface="Arial" pitchFamily="34" charset="0"/>
              </a:rPr>
              <a:t>prof. usmjeravanja (pr. </a:t>
            </a:r>
            <a:r>
              <a:rPr lang="hr-HR" sz="1600" dirty="0" smtClean="0">
                <a:effectLst/>
                <a:latin typeface="Arial" pitchFamily="34" charset="0"/>
                <a:cs typeface="Arial" pitchFamily="34" charset="0"/>
              </a:rPr>
              <a:t>roditeljima )</a:t>
            </a:r>
          </a:p>
          <a:p>
            <a:pPr marL="0" indent="0" algn="just">
              <a:buNone/>
            </a:pPr>
            <a:endParaRPr lang="hr-HR" sz="1600" dirty="0" smtClean="0">
              <a:effectLst/>
              <a:latin typeface="Arial" pitchFamily="34" charset="0"/>
              <a:cs typeface="Arial" pitchFamily="34" charset="0"/>
            </a:endParaRPr>
          </a:p>
          <a:p>
            <a:pPr algn="just"/>
            <a:r>
              <a:rPr lang="hr-HR" sz="1600" dirty="0" smtClean="0">
                <a:effectLst/>
                <a:latin typeface="Arial" pitchFamily="34" charset="0"/>
                <a:cs typeface="Arial" pitchFamily="34" charset="0"/>
              </a:rPr>
              <a:t>Moguća simulacija i disimulacija poteškoća</a:t>
            </a:r>
          </a:p>
          <a:p>
            <a:pPr algn="just"/>
            <a:endParaRPr lang="hr-HR" sz="1600" dirty="0">
              <a:effectLst/>
              <a:latin typeface="Arial" pitchFamily="34" charset="0"/>
              <a:cs typeface="Arial" pitchFamily="34" charset="0"/>
            </a:endParaRPr>
          </a:p>
          <a:p>
            <a:pPr algn="just"/>
            <a:r>
              <a:rPr lang="hr-HR" sz="1600" dirty="0">
                <a:effectLst/>
                <a:latin typeface="Arial" pitchFamily="34" charset="0"/>
                <a:cs typeface="Arial" pitchFamily="34" charset="0"/>
              </a:rPr>
              <a:t>Nedostupnost relevantnih </a:t>
            </a:r>
            <a:r>
              <a:rPr lang="hr-HR" sz="1600" b="1" dirty="0">
                <a:effectLst/>
                <a:latin typeface="Arial" pitchFamily="34" charset="0"/>
                <a:cs typeface="Arial" pitchFamily="34" charset="0"/>
              </a:rPr>
              <a:t>informacija</a:t>
            </a:r>
            <a:r>
              <a:rPr lang="hr-HR" sz="1600" dirty="0">
                <a:effectLst/>
                <a:latin typeface="Arial" pitchFamily="34" charset="0"/>
                <a:cs typeface="Arial" pitchFamily="34" charset="0"/>
              </a:rPr>
              <a:t> o obrazovnom </a:t>
            </a:r>
            <a:r>
              <a:rPr lang="hr-HR" sz="1600" dirty="0" smtClean="0">
                <a:effectLst/>
                <a:latin typeface="Arial" pitchFamily="34" charset="0"/>
                <a:cs typeface="Arial" pitchFamily="34" charset="0"/>
              </a:rPr>
              <a:t>sustavu i tržištu rada</a:t>
            </a:r>
          </a:p>
          <a:p>
            <a:pPr algn="just"/>
            <a:endParaRPr lang="hr-HR" sz="1600" dirty="0" smtClean="0">
              <a:effectLst/>
              <a:latin typeface="Arial" pitchFamily="34" charset="0"/>
              <a:cs typeface="Arial" pitchFamily="34" charset="0"/>
            </a:endParaRPr>
          </a:p>
          <a:p>
            <a:pPr algn="just"/>
            <a:r>
              <a:rPr lang="hr-HR" sz="1600" b="1" dirty="0" smtClean="0">
                <a:effectLst/>
                <a:latin typeface="Arial" pitchFamily="34" charset="0"/>
                <a:cs typeface="Arial" pitchFamily="34" charset="0"/>
              </a:rPr>
              <a:t>Promjenjivost </a:t>
            </a:r>
            <a:r>
              <a:rPr lang="hr-HR" sz="1600" dirty="0" smtClean="0">
                <a:effectLst/>
                <a:latin typeface="Arial" pitchFamily="34" charset="0"/>
                <a:cs typeface="Arial" pitchFamily="34" charset="0"/>
              </a:rPr>
              <a:t>u samom obrazovnom sustavu, uvjetima i dokumentaciji</a:t>
            </a:r>
          </a:p>
          <a:p>
            <a:pPr algn="just"/>
            <a:endParaRPr lang="hr-HR" sz="1600" dirty="0" smtClean="0">
              <a:effectLst/>
              <a:latin typeface="Arial" pitchFamily="34" charset="0"/>
              <a:cs typeface="Arial" pitchFamily="34" charset="0"/>
            </a:endParaRPr>
          </a:p>
          <a:p>
            <a:pPr algn="just"/>
            <a:r>
              <a:rPr lang="hr-HR" sz="1600" dirty="0" smtClean="0">
                <a:effectLst/>
                <a:latin typeface="Arial" pitchFamily="34" charset="0"/>
                <a:cs typeface="Arial" pitchFamily="34" charset="0"/>
              </a:rPr>
              <a:t>Potreba za savjetovanjem „</a:t>
            </a:r>
            <a:r>
              <a:rPr lang="hr-HR" sz="1600" b="1" dirty="0" smtClean="0">
                <a:effectLst/>
                <a:latin typeface="Arial" pitchFamily="34" charset="0"/>
                <a:cs typeface="Arial" pitchFamily="34" charset="0"/>
              </a:rPr>
              <a:t>u zadnji čas</a:t>
            </a:r>
            <a:r>
              <a:rPr lang="hr-HR" sz="1600" dirty="0" smtClean="0">
                <a:effectLst/>
                <a:latin typeface="Arial" pitchFamily="34" charset="0"/>
                <a:cs typeface="Arial" pitchFamily="34" charset="0"/>
              </a:rPr>
              <a:t>”, neinformiranost učenika </a:t>
            </a:r>
          </a:p>
          <a:p>
            <a:pPr algn="just"/>
            <a:endParaRPr lang="hr-HR" sz="1600" dirty="0" smtClean="0">
              <a:effectLst/>
              <a:latin typeface="Arial" pitchFamily="34" charset="0"/>
              <a:cs typeface="Arial" pitchFamily="34" charset="0"/>
            </a:endParaRPr>
          </a:p>
          <a:p>
            <a:pPr algn="just"/>
            <a:r>
              <a:rPr lang="hr-HR" sz="1600" b="1" dirty="0" smtClean="0">
                <a:effectLst/>
                <a:latin typeface="Arial" pitchFamily="34" charset="0"/>
                <a:cs typeface="Arial" pitchFamily="34" charset="0"/>
              </a:rPr>
              <a:t>Dostupnost </a:t>
            </a:r>
            <a:r>
              <a:rPr lang="hr-HR" sz="1600" dirty="0" smtClean="0">
                <a:effectLst/>
                <a:latin typeface="Arial" pitchFamily="34" charset="0"/>
                <a:cs typeface="Arial" pitchFamily="34" charset="0"/>
              </a:rPr>
              <a:t>određenih</a:t>
            </a:r>
            <a:r>
              <a:rPr lang="hr-HR" sz="1600" b="1" dirty="0" smtClean="0">
                <a:effectLst/>
                <a:latin typeface="Arial" pitchFamily="34" charset="0"/>
                <a:cs typeface="Arial" pitchFamily="34" charset="0"/>
              </a:rPr>
              <a:t> </a:t>
            </a:r>
            <a:r>
              <a:rPr lang="hr-HR" sz="1600" dirty="0" smtClean="0">
                <a:effectLst/>
                <a:latin typeface="Arial" pitchFamily="34" charset="0"/>
                <a:cs typeface="Arial" pitchFamily="34" charset="0"/>
              </a:rPr>
              <a:t>obrazovnih</a:t>
            </a:r>
            <a:r>
              <a:rPr lang="hr-HR" sz="1600" b="1" dirty="0" smtClean="0">
                <a:effectLst/>
                <a:latin typeface="Arial" pitchFamily="34" charset="0"/>
                <a:cs typeface="Arial" pitchFamily="34" charset="0"/>
              </a:rPr>
              <a:t> programa (</a:t>
            </a:r>
            <a:r>
              <a:rPr lang="hr-HR" sz="1600" dirty="0" smtClean="0">
                <a:effectLst/>
                <a:latin typeface="Arial" pitchFamily="34" charset="0"/>
                <a:cs typeface="Arial" pitchFamily="34" charset="0"/>
              </a:rPr>
              <a:t>pr. djevojčice slabijeg školskog uspjeha sa zdravstvenim teškoćama)</a:t>
            </a:r>
          </a:p>
          <a:p>
            <a:pPr algn="just"/>
            <a:endParaRPr lang="hr-HR" sz="1600" b="1" dirty="0" smtClean="0">
              <a:effectLst/>
              <a:latin typeface="Arial" pitchFamily="34" charset="0"/>
              <a:cs typeface="Arial" pitchFamily="34" charset="0"/>
            </a:endParaRPr>
          </a:p>
          <a:p>
            <a:pPr marL="0" indent="0" algn="just">
              <a:buNone/>
            </a:pPr>
            <a:endParaRPr lang="hr-HR" sz="1800" dirty="0">
              <a:effectLst/>
              <a:latin typeface="Arial" pitchFamily="34" charset="0"/>
              <a:cs typeface="Arial" pitchFamily="34" charset="0"/>
            </a:endParaRPr>
          </a:p>
        </p:txBody>
      </p:sp>
      <p:sp>
        <p:nvSpPr>
          <p:cNvPr id="3" name="Rezervirano mjesto sadržaja 2"/>
          <p:cNvSpPr>
            <a:spLocks noGrp="1"/>
          </p:cNvSpPr>
          <p:nvPr>
            <p:ph idx="13"/>
          </p:nvPr>
        </p:nvSpPr>
        <p:spPr/>
        <p:txBody>
          <a:bodyPr/>
          <a:lstStyle/>
          <a:p>
            <a:r>
              <a:rPr lang="hr-HR" b="1" dirty="0" smtClean="0">
                <a:effectLst/>
                <a:latin typeface="Arial" pitchFamily="34" charset="0"/>
                <a:cs typeface="Arial" pitchFamily="34" charset="0"/>
              </a:rPr>
              <a:t>IZAZOVI U RADU – PRIMJERI IZ PRAKSE I RASPRAVA</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43</a:t>
            </a:fld>
            <a:endParaRPr lang="hr-HR" dirty="0"/>
          </a:p>
        </p:txBody>
      </p:sp>
    </p:spTree>
    <p:extLst>
      <p:ext uri="{BB962C8B-B14F-4D97-AF65-F5344CB8AC3E}">
        <p14:creationId xmlns:p14="http://schemas.microsoft.com/office/powerpoint/2010/main" val="2186768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1988840"/>
            <a:ext cx="7543800" cy="4107160"/>
          </a:xfrm>
        </p:spPr>
        <p:txBody>
          <a:bodyPr/>
          <a:lstStyle/>
          <a:p>
            <a:pPr lvl="0" algn="just">
              <a:lnSpc>
                <a:spcPct val="90000"/>
              </a:lnSpc>
              <a:buClr>
                <a:srgbClr val="C00000"/>
              </a:buClr>
              <a:buFont typeface="Wingdings" pitchFamily="2" charset="2"/>
              <a:buChar char="§"/>
              <a:defRPr/>
            </a:pPr>
            <a:endParaRPr lang="hr-HR" sz="1600" dirty="0" smtClean="0">
              <a:effectLst/>
              <a:latin typeface="Arial" pitchFamily="34" charset="0"/>
              <a:cs typeface="Arial" pitchFamily="34" charset="0"/>
            </a:endParaRPr>
          </a:p>
          <a:p>
            <a:pPr lvl="0" algn="just">
              <a:lnSpc>
                <a:spcPct val="90000"/>
              </a:lnSpc>
              <a:buClr>
                <a:srgbClr val="C00000"/>
              </a:buClr>
              <a:buNone/>
              <a:defRPr/>
            </a:pPr>
            <a:r>
              <a:rPr lang="hr-HR" sz="1400" i="1" dirty="0">
                <a:solidFill>
                  <a:srgbClr val="000000"/>
                </a:solidFill>
                <a:effectLst/>
                <a:cs typeface="Arial" pitchFamily="34" charset="0"/>
              </a:rPr>
              <a:t>Skup različitih aktivnosti koje pojedincima omogućuju identificirati vlastite </a:t>
            </a:r>
            <a:r>
              <a:rPr lang="hr-HR" sz="1400" i="1" dirty="0" smtClean="0">
                <a:solidFill>
                  <a:srgbClr val="000000"/>
                </a:solidFill>
                <a:effectLst/>
                <a:cs typeface="Arial" pitchFamily="34" charset="0"/>
              </a:rPr>
              <a:t>mogućnosti</a:t>
            </a:r>
            <a:r>
              <a:rPr lang="hr-HR" sz="1400" i="1" dirty="0">
                <a:solidFill>
                  <a:srgbClr val="000000"/>
                </a:solidFill>
                <a:effectLst/>
                <a:cs typeface="Arial" pitchFamily="34" charset="0"/>
              </a:rPr>
              <a:t>, kompetencije i interese u različito doba života, kako bi donijeli odluke o obrazovanju, osposobljavanju i zapošljavanju i upravljali vlastitom profesionalnom karijerom” </a:t>
            </a:r>
          </a:p>
          <a:p>
            <a:pPr lvl="0" algn="just">
              <a:lnSpc>
                <a:spcPct val="90000"/>
              </a:lnSpc>
              <a:buClr>
                <a:srgbClr val="C00000"/>
              </a:buClr>
              <a:buFont typeface="Wingdings" pitchFamily="2" charset="2"/>
              <a:buChar char="§"/>
              <a:defRPr/>
            </a:pPr>
            <a:endParaRPr lang="hr-HR" sz="1600" dirty="0">
              <a:effectLst/>
              <a:latin typeface="Arial" pitchFamily="34" charset="0"/>
              <a:cs typeface="Arial" pitchFamily="34" charset="0"/>
            </a:endParaRPr>
          </a:p>
          <a:p>
            <a:pPr marL="0" lvl="0" indent="0" algn="just">
              <a:lnSpc>
                <a:spcPct val="90000"/>
              </a:lnSpc>
              <a:buClr>
                <a:srgbClr val="C00000"/>
              </a:buClr>
              <a:buNone/>
              <a:defRPr/>
            </a:pPr>
            <a:r>
              <a:rPr lang="hr-HR" sz="1600" dirty="0" err="1" smtClean="0">
                <a:effectLst/>
                <a:latin typeface="Arial" pitchFamily="34" charset="0"/>
                <a:cs typeface="Arial" pitchFamily="34" charset="0"/>
              </a:rPr>
              <a:t>2005</a:t>
            </a:r>
            <a:r>
              <a:rPr lang="hr-HR" sz="1600" dirty="0">
                <a:effectLst/>
                <a:latin typeface="Arial" pitchFamily="34" charset="0"/>
                <a:cs typeface="Arial" pitchFamily="34" charset="0"/>
              </a:rPr>
              <a:t>. ETF i CEDEFOP identificirali Hrvatski zavod za zapošljavanje „glavnim dionikom </a:t>
            </a:r>
            <a:r>
              <a:rPr lang="hr-HR" sz="1600" dirty="0" err="1">
                <a:effectLst/>
                <a:latin typeface="Arial" pitchFamily="34" charset="0"/>
                <a:cs typeface="Arial" pitchFamily="34" charset="0"/>
              </a:rPr>
              <a:t>cjeloživotnog</a:t>
            </a:r>
            <a:r>
              <a:rPr lang="hr-HR" sz="1600" dirty="0">
                <a:effectLst/>
                <a:latin typeface="Arial" pitchFamily="34" charset="0"/>
                <a:cs typeface="Arial" pitchFamily="34" charset="0"/>
              </a:rPr>
              <a:t> profesionalnog usmjeravanja i sustavno organiziranog pružanja usluga korisnicima (nezaposlenim, poslodavcima, zaposlenim, učenicima i studentima) u Republici Hrvatskoj</a:t>
            </a:r>
            <a:r>
              <a:rPr lang="hr-HR" sz="1600" dirty="0" smtClean="0">
                <a:effectLst/>
                <a:latin typeface="Arial" pitchFamily="34" charset="0"/>
                <a:cs typeface="Arial" pitchFamily="34" charset="0"/>
              </a:rPr>
              <a:t>“</a:t>
            </a:r>
          </a:p>
          <a:p>
            <a:pPr marL="0" lvl="0" indent="0" algn="just">
              <a:lnSpc>
                <a:spcPct val="90000"/>
              </a:lnSpc>
              <a:buClr>
                <a:srgbClr val="C00000"/>
              </a:buClr>
              <a:buNone/>
              <a:defRPr/>
            </a:pPr>
            <a:endParaRPr lang="hr-HR" sz="1600" i="1" dirty="0" smtClean="0">
              <a:latin typeface="Arial" pitchFamily="34" charset="0"/>
              <a:cs typeface="Arial" pitchFamily="34" charset="0"/>
            </a:endParaRPr>
          </a:p>
          <a:p>
            <a:pPr marL="0" lvl="0" indent="0" algn="just" eaLnBrk="1" hangingPunct="1">
              <a:buNone/>
            </a:pPr>
            <a:r>
              <a:rPr lang="hr-HR" sz="1600" dirty="0" smtClean="0">
                <a:solidFill>
                  <a:srgbClr val="000000"/>
                </a:solidFill>
                <a:effectLst/>
                <a:latin typeface="Arial" pitchFamily="34" charset="0"/>
                <a:cs typeface="Arial" pitchFamily="34" charset="0"/>
              </a:rPr>
              <a:t>Pristup </a:t>
            </a:r>
            <a:r>
              <a:rPr lang="hr-HR" sz="1600" dirty="0">
                <a:solidFill>
                  <a:srgbClr val="000000"/>
                </a:solidFill>
                <a:effectLst/>
                <a:latin typeface="Arial" pitchFamily="34" charset="0"/>
                <a:cs typeface="Arial" pitchFamily="34" charset="0"/>
              </a:rPr>
              <a:t>uslugama </a:t>
            </a:r>
            <a:r>
              <a:rPr lang="hr-HR" sz="1600" dirty="0" err="1">
                <a:solidFill>
                  <a:srgbClr val="000000"/>
                </a:solidFill>
                <a:effectLst/>
                <a:latin typeface="Arial" pitchFamily="34" charset="0"/>
                <a:cs typeface="Arial" pitchFamily="34" charset="0"/>
              </a:rPr>
              <a:t>cjeloživotnog</a:t>
            </a:r>
            <a:r>
              <a:rPr lang="hr-HR" sz="1600" dirty="0">
                <a:solidFill>
                  <a:srgbClr val="000000"/>
                </a:solidFill>
                <a:effectLst/>
                <a:latin typeface="Arial" pitchFamily="34" charset="0"/>
                <a:cs typeface="Arial" pitchFamily="34" charset="0"/>
              </a:rPr>
              <a:t> profesionalnog usmjeravanja u Hrvatskom zavodu za zapošljavanje temelji se na tzv. </a:t>
            </a:r>
            <a:r>
              <a:rPr lang="hr-HR" sz="1600" b="1" dirty="0">
                <a:solidFill>
                  <a:srgbClr val="000000"/>
                </a:solidFill>
                <a:effectLst/>
                <a:latin typeface="Arial" pitchFamily="34" charset="0"/>
                <a:cs typeface="Arial" pitchFamily="34" charset="0"/>
              </a:rPr>
              <a:t>'sustavu </a:t>
            </a:r>
            <a:r>
              <a:rPr lang="hr-HR" sz="1600" b="1" dirty="0" smtClean="0">
                <a:solidFill>
                  <a:srgbClr val="000000"/>
                </a:solidFill>
                <a:effectLst/>
                <a:latin typeface="Arial" pitchFamily="34" charset="0"/>
                <a:cs typeface="Arial" pitchFamily="34" charset="0"/>
              </a:rPr>
              <a:t>lijevka</a:t>
            </a:r>
            <a:r>
              <a:rPr lang="hr-HR" sz="1600" dirty="0" smtClean="0">
                <a:solidFill>
                  <a:srgbClr val="000000"/>
                </a:solidFill>
                <a:effectLst/>
                <a:latin typeface="Arial" pitchFamily="34" charset="0"/>
                <a:cs typeface="Arial" pitchFamily="34" charset="0"/>
              </a:rPr>
              <a:t>‘ – polazi </a:t>
            </a:r>
            <a:r>
              <a:rPr lang="hr-HR" sz="1600" dirty="0">
                <a:solidFill>
                  <a:srgbClr val="000000"/>
                </a:solidFill>
                <a:effectLst/>
                <a:latin typeface="Arial" pitchFamily="34" charset="0"/>
                <a:cs typeface="Arial" pitchFamily="34" charset="0"/>
              </a:rPr>
              <a:t>od toga da najveći broj korisnika bude informiran (putem grupnog i individualnog informiranja, samo-informiranja, računalnog programa Moj izbor, itd.), manji broj korisnika uključuje se u grupno savjetovanje a najmanji broj korisnika prolazi cjelokupni postupak psihološko-medicinske obrade, koji je najzahtjevniji te koristi najviše financijskih i ljudskih </a:t>
            </a:r>
            <a:r>
              <a:rPr lang="hr-HR" sz="1600" dirty="0" smtClean="0">
                <a:solidFill>
                  <a:srgbClr val="000000"/>
                </a:solidFill>
                <a:effectLst/>
                <a:latin typeface="Arial" pitchFamily="34" charset="0"/>
                <a:cs typeface="Arial" pitchFamily="34" charset="0"/>
              </a:rPr>
              <a:t>resursa (obrnuta piramida).</a:t>
            </a:r>
            <a:endParaRPr lang="hr-HR" sz="1600" dirty="0">
              <a:solidFill>
                <a:srgbClr val="000000"/>
              </a:solidFill>
              <a:effectLst/>
              <a:latin typeface="Arial" pitchFamily="34" charset="0"/>
              <a:cs typeface="Arial" pitchFamily="34" charset="0"/>
            </a:endParaRPr>
          </a:p>
          <a:p>
            <a:pPr lvl="0" algn="just">
              <a:lnSpc>
                <a:spcPct val="90000"/>
              </a:lnSpc>
              <a:buClr>
                <a:srgbClr val="C00000"/>
              </a:buClr>
              <a:buFont typeface="Wingdings" pitchFamily="2" charset="2"/>
              <a:buChar char="§"/>
              <a:defRPr/>
            </a:pPr>
            <a:endParaRPr lang="hr-HR" sz="1400" dirty="0">
              <a:cs typeface="Arial" pitchFamily="34" charset="0"/>
            </a:endParaRPr>
          </a:p>
          <a:p>
            <a:pPr algn="just">
              <a:buNone/>
              <a:defRPr/>
            </a:pPr>
            <a:endParaRPr lang="hr-HR" dirty="0" smtClean="0">
              <a:effectLst/>
            </a:endParaRPr>
          </a:p>
          <a:p>
            <a:pPr algn="just">
              <a:defRPr/>
            </a:pPr>
            <a:endParaRPr lang="hr-HR"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kern="1200" dirty="0" smtClean="0">
                <a:solidFill>
                  <a:srgbClr val="CC0000"/>
                </a:solidFill>
                <a:effectLst/>
                <a:latin typeface="Arial" pitchFamily="34" charset="0"/>
                <a:cs typeface="Arial" pitchFamily="34" charset="0"/>
              </a:rPr>
              <a:t>ŠTO JE </a:t>
            </a:r>
            <a:r>
              <a:rPr lang="hr-HR" b="1" kern="1200" dirty="0" err="1" smtClean="0">
                <a:solidFill>
                  <a:srgbClr val="CC0000"/>
                </a:solidFill>
                <a:effectLst/>
                <a:latin typeface="Arial" pitchFamily="34" charset="0"/>
                <a:cs typeface="Arial" pitchFamily="34" charset="0"/>
              </a:rPr>
              <a:t>CJELOŽIVOTNO</a:t>
            </a:r>
            <a:r>
              <a:rPr lang="hr-HR" b="1" kern="1200" dirty="0" smtClean="0">
                <a:solidFill>
                  <a:srgbClr val="CC0000"/>
                </a:solidFill>
                <a:effectLst/>
                <a:latin typeface="Arial" pitchFamily="34" charset="0"/>
                <a:cs typeface="Arial" pitchFamily="34" charset="0"/>
              </a:rPr>
              <a:t> PROFESIONALNO USMJERAVANJE?</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44</a:t>
            </a:fld>
            <a:endParaRPr lang="hr-HR"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71600" y="2060848"/>
            <a:ext cx="7848872" cy="4392488"/>
          </a:xfrm>
        </p:spPr>
        <p:txBody>
          <a:bodyPr/>
          <a:lstStyle/>
          <a:p>
            <a:pPr algn="just">
              <a:defRPr/>
            </a:pPr>
            <a:r>
              <a:rPr lang="hr-HR" sz="1600" dirty="0" smtClean="0">
                <a:effectLst/>
                <a:latin typeface="Arial" pitchFamily="34" charset="0"/>
                <a:cs typeface="Arial" pitchFamily="34" charset="0"/>
              </a:rPr>
              <a:t>S</a:t>
            </a:r>
            <a:r>
              <a:rPr lang="vi-VN" sz="1600" dirty="0" smtClean="0">
                <a:effectLst/>
                <a:latin typeface="Arial" pitchFamily="34" charset="0"/>
                <a:cs typeface="Arial" pitchFamily="34" charset="0"/>
              </a:rPr>
              <a:t>vi </a:t>
            </a:r>
            <a:r>
              <a:rPr lang="vi-VN" sz="1600" dirty="0">
                <a:effectLst/>
                <a:latin typeface="Arial" pitchFamily="34" charset="0"/>
                <a:cs typeface="Arial" pitchFamily="34" charset="0"/>
              </a:rPr>
              <a:t>oblici učenja tijekom života čija je svrha stjecanje i unapređivanje kompetencija za osobne, društvene i profesionalne </a:t>
            </a:r>
            <a:r>
              <a:rPr lang="vi-VN" sz="1600" dirty="0" smtClean="0">
                <a:effectLst/>
                <a:latin typeface="Arial" pitchFamily="34" charset="0"/>
                <a:cs typeface="Arial" pitchFamily="34" charset="0"/>
              </a:rPr>
              <a:t>potrebe</a:t>
            </a:r>
            <a:endParaRPr lang="hr-HR" sz="1600" dirty="0" smtClean="0">
              <a:effectLst/>
              <a:latin typeface="Arial" pitchFamily="34" charset="0"/>
              <a:cs typeface="Arial" pitchFamily="34" charset="0"/>
            </a:endParaRPr>
          </a:p>
          <a:p>
            <a:pPr algn="just">
              <a:defRPr/>
            </a:pPr>
            <a:endParaRPr lang="vi-VN" sz="1600" dirty="0">
              <a:effectLst/>
              <a:latin typeface="Arial" pitchFamily="34" charset="0"/>
              <a:cs typeface="Arial" pitchFamily="34" charset="0"/>
            </a:endParaRPr>
          </a:p>
          <a:p>
            <a:pPr algn="just">
              <a:defRPr/>
            </a:pPr>
            <a:r>
              <a:rPr lang="hr-HR" sz="1600" dirty="0" smtClean="0">
                <a:effectLst/>
                <a:latin typeface="Arial" pitchFamily="34" charset="0"/>
                <a:cs typeface="Arial" pitchFamily="34" charset="0"/>
              </a:rPr>
              <a:t>K</a:t>
            </a:r>
            <a:r>
              <a:rPr lang="vi-VN" sz="1600" dirty="0" smtClean="0">
                <a:effectLst/>
                <a:latin typeface="Arial" pitchFamily="34" charset="0"/>
                <a:cs typeface="Arial" pitchFamily="34" charset="0"/>
              </a:rPr>
              <a:t>onkurentnost </a:t>
            </a:r>
            <a:r>
              <a:rPr lang="vi-VN" sz="1600" dirty="0">
                <a:effectLst/>
                <a:latin typeface="Arial" pitchFamily="34" charset="0"/>
                <a:cs typeface="Arial" pitchFamily="34" charset="0"/>
              </a:rPr>
              <a:t>i jedinstvenost na tržištu </a:t>
            </a:r>
            <a:r>
              <a:rPr lang="vi-VN" sz="1600" dirty="0" smtClean="0">
                <a:effectLst/>
                <a:latin typeface="Arial" pitchFamily="34" charset="0"/>
                <a:cs typeface="Arial" pitchFamily="34" charset="0"/>
              </a:rPr>
              <a:t>rada</a:t>
            </a:r>
            <a:endParaRPr lang="hr-HR" sz="1600" dirty="0" smtClean="0">
              <a:effectLst/>
              <a:latin typeface="Arial" pitchFamily="34" charset="0"/>
              <a:cs typeface="Arial" pitchFamily="34" charset="0"/>
            </a:endParaRPr>
          </a:p>
          <a:p>
            <a:pPr marL="0" indent="0" algn="just">
              <a:buNone/>
              <a:defRPr/>
            </a:pPr>
            <a:endParaRPr lang="hr-HR" sz="1600" dirty="0">
              <a:effectLst/>
              <a:latin typeface="Arial" pitchFamily="34" charset="0"/>
              <a:cs typeface="Arial" pitchFamily="34" charset="0"/>
            </a:endParaRPr>
          </a:p>
          <a:p>
            <a:pPr algn="just">
              <a:defRPr/>
            </a:pPr>
            <a:r>
              <a:rPr lang="hr-HR" sz="1600" dirty="0" smtClean="0">
                <a:effectLst/>
                <a:latin typeface="Arial" pitchFamily="34" charset="0"/>
                <a:cs typeface="Arial" pitchFamily="34" charset="0"/>
              </a:rPr>
              <a:t>Republika </a:t>
            </a:r>
            <a:r>
              <a:rPr lang="hr-HR" sz="1600" dirty="0">
                <a:effectLst/>
                <a:latin typeface="Arial" pitchFamily="34" charset="0"/>
                <a:cs typeface="Arial" pitchFamily="34" charset="0"/>
              </a:rPr>
              <a:t>Hrvatska je od 2011. godine uključena u rad Europske mreže politika </a:t>
            </a:r>
            <a:r>
              <a:rPr lang="hr-HR" sz="1600" dirty="0" err="1">
                <a:effectLst/>
                <a:latin typeface="Arial" pitchFamily="34" charset="0"/>
                <a:cs typeface="Arial" pitchFamily="34" charset="0"/>
              </a:rPr>
              <a:t>cjeloživotnog</a:t>
            </a:r>
            <a:r>
              <a:rPr lang="hr-HR" sz="1600" dirty="0">
                <a:effectLst/>
                <a:latin typeface="Arial" pitchFamily="34" charset="0"/>
                <a:cs typeface="Arial" pitchFamily="34" charset="0"/>
              </a:rPr>
              <a:t> profesionalnog usmjeravanja (engl. </a:t>
            </a:r>
            <a:r>
              <a:rPr lang="hr-HR" sz="1600" dirty="0" err="1">
                <a:effectLst/>
                <a:latin typeface="Arial" pitchFamily="34" charset="0"/>
                <a:cs typeface="Arial" pitchFamily="34" charset="0"/>
              </a:rPr>
              <a:t>European</a:t>
            </a:r>
            <a:r>
              <a:rPr lang="hr-HR" sz="1600" dirty="0">
                <a:effectLst/>
                <a:latin typeface="Arial" pitchFamily="34" charset="0"/>
                <a:cs typeface="Arial" pitchFamily="34" charset="0"/>
              </a:rPr>
              <a:t> </a:t>
            </a:r>
            <a:r>
              <a:rPr lang="hr-HR" sz="1600" dirty="0" err="1">
                <a:effectLst/>
                <a:latin typeface="Arial" pitchFamily="34" charset="0"/>
                <a:cs typeface="Arial" pitchFamily="34" charset="0"/>
              </a:rPr>
              <a:t>Lifelong</a:t>
            </a:r>
            <a:r>
              <a:rPr lang="hr-HR" sz="1600" dirty="0">
                <a:effectLst/>
                <a:latin typeface="Arial" pitchFamily="34" charset="0"/>
                <a:cs typeface="Arial" pitchFamily="34" charset="0"/>
              </a:rPr>
              <a:t> </a:t>
            </a:r>
            <a:r>
              <a:rPr lang="hr-HR" sz="1600" dirty="0" err="1">
                <a:effectLst/>
                <a:latin typeface="Arial" pitchFamily="34" charset="0"/>
                <a:cs typeface="Arial" pitchFamily="34" charset="0"/>
              </a:rPr>
              <a:t>Guidance</a:t>
            </a:r>
            <a:r>
              <a:rPr lang="hr-HR" sz="1600" dirty="0">
                <a:effectLst/>
                <a:latin typeface="Arial" pitchFamily="34" charset="0"/>
                <a:cs typeface="Arial" pitchFamily="34" charset="0"/>
              </a:rPr>
              <a:t> </a:t>
            </a:r>
            <a:r>
              <a:rPr lang="hr-HR" sz="1600" dirty="0" err="1">
                <a:effectLst/>
                <a:latin typeface="Arial" pitchFamily="34" charset="0"/>
                <a:cs typeface="Arial" pitchFamily="34" charset="0"/>
              </a:rPr>
              <a:t>Policy</a:t>
            </a:r>
            <a:r>
              <a:rPr lang="hr-HR" sz="1600" dirty="0">
                <a:effectLst/>
                <a:latin typeface="Arial" pitchFamily="34" charset="0"/>
                <a:cs typeface="Arial" pitchFamily="34" charset="0"/>
              </a:rPr>
              <a:t> </a:t>
            </a:r>
            <a:r>
              <a:rPr lang="hr-HR" sz="1600" dirty="0" err="1">
                <a:effectLst/>
                <a:latin typeface="Arial" pitchFamily="34" charset="0"/>
                <a:cs typeface="Arial" pitchFamily="34" charset="0"/>
              </a:rPr>
              <a:t>Network</a:t>
            </a:r>
            <a:r>
              <a:rPr lang="hr-HR" sz="1600" dirty="0">
                <a:effectLst/>
                <a:latin typeface="Arial" pitchFamily="34" charset="0"/>
                <a:cs typeface="Arial" pitchFamily="34" charset="0"/>
              </a:rPr>
              <a:t> – skr. ELGPN), koja je utemeljena 2007. godine na inicijativu Europske komisije s ciljem </a:t>
            </a:r>
            <a:r>
              <a:rPr lang="hr-HR" sz="1600" dirty="0" smtClean="0">
                <a:effectLst/>
                <a:latin typeface="Arial" pitchFamily="34" charset="0"/>
                <a:cs typeface="Arial" pitchFamily="34" charset="0"/>
              </a:rPr>
              <a:t>ujednačavanja </a:t>
            </a:r>
            <a:r>
              <a:rPr lang="hr-HR" sz="1600" dirty="0">
                <a:effectLst/>
                <a:latin typeface="Arial" pitchFamily="34" charset="0"/>
                <a:cs typeface="Arial" pitchFamily="34" charset="0"/>
              </a:rPr>
              <a:t>politika </a:t>
            </a:r>
            <a:r>
              <a:rPr lang="hr-HR" sz="1600" dirty="0" err="1">
                <a:effectLst/>
                <a:latin typeface="Arial" pitchFamily="34" charset="0"/>
                <a:cs typeface="Arial" pitchFamily="34" charset="0"/>
              </a:rPr>
              <a:t>cjeloživotnog</a:t>
            </a:r>
            <a:r>
              <a:rPr lang="hr-HR" sz="1600" dirty="0">
                <a:effectLst/>
                <a:latin typeface="Arial" pitchFamily="34" charset="0"/>
                <a:cs typeface="Arial" pitchFamily="34" charset="0"/>
              </a:rPr>
              <a:t> profesionalnog usmjeravanja u području zapošljavanja i obrazovanja u zemljama članicama </a:t>
            </a:r>
            <a:r>
              <a:rPr lang="hr-HR" sz="1600" dirty="0" smtClean="0">
                <a:effectLst/>
                <a:latin typeface="Arial" pitchFamily="34" charset="0"/>
                <a:cs typeface="Arial" pitchFamily="34" charset="0"/>
              </a:rPr>
              <a:t>EU.</a:t>
            </a:r>
            <a:endParaRPr lang="hr-HR" sz="1600" dirty="0">
              <a:effectLst/>
              <a:latin typeface="Arial" pitchFamily="34" charset="0"/>
              <a:cs typeface="Arial" pitchFamily="34" charset="0"/>
            </a:endParaRPr>
          </a:p>
          <a:p>
            <a:pPr marL="0" indent="0" algn="just">
              <a:buNone/>
              <a:defRPr/>
            </a:pPr>
            <a:endParaRPr lang="hr-HR" dirty="0" smtClean="0">
              <a:effectLst/>
              <a:latin typeface="Arial" pitchFamily="34" charset="0"/>
              <a:cs typeface="Arial" pitchFamily="34" charset="0"/>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err="1" smtClean="0">
                <a:effectLst/>
                <a:latin typeface="Arial" pitchFamily="34" charset="0"/>
                <a:cs typeface="Arial" pitchFamily="34" charset="0"/>
              </a:rPr>
              <a:t>CJELOŽIVOTNO</a:t>
            </a:r>
            <a:r>
              <a:rPr lang="hr-HR" b="1" dirty="0" smtClean="0">
                <a:effectLst/>
                <a:latin typeface="Arial" pitchFamily="34" charset="0"/>
                <a:cs typeface="Arial" pitchFamily="34" charset="0"/>
              </a:rPr>
              <a:t> OBRAZOVANJE</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45</a:t>
            </a:fld>
            <a:endParaRPr lang="hr-HR"/>
          </a:p>
        </p:txBody>
      </p:sp>
    </p:spTree>
    <p:extLst>
      <p:ext uri="{BB962C8B-B14F-4D97-AF65-F5344CB8AC3E}">
        <p14:creationId xmlns:p14="http://schemas.microsoft.com/office/powerpoint/2010/main" val="180222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71600" y="2060848"/>
            <a:ext cx="7848872" cy="4392488"/>
          </a:xfrm>
        </p:spPr>
        <p:txBody>
          <a:bodyPr/>
          <a:lstStyle/>
          <a:p>
            <a:pPr marL="0" indent="0" algn="just">
              <a:buNone/>
              <a:defRPr/>
            </a:pPr>
            <a:r>
              <a:rPr lang="hr-HR" sz="2400" dirty="0" smtClean="0">
                <a:effectLst/>
                <a:latin typeface="Arial" pitchFamily="34" charset="0"/>
                <a:cs typeface="Arial" pitchFamily="34" charset="0"/>
              </a:rPr>
              <a:t>RAZVOJ VJEŠTINA:</a:t>
            </a:r>
          </a:p>
          <a:p>
            <a:pPr algn="just">
              <a:lnSpc>
                <a:spcPct val="150000"/>
              </a:lnSpc>
              <a:defRPr/>
            </a:pPr>
            <a:endParaRPr lang="hr-HR" sz="1600" dirty="0" smtClean="0">
              <a:effectLst/>
              <a:latin typeface="Arial" pitchFamily="34" charset="0"/>
              <a:cs typeface="Arial" pitchFamily="34" charset="0"/>
            </a:endParaRPr>
          </a:p>
          <a:p>
            <a:pPr algn="just">
              <a:lnSpc>
                <a:spcPct val="150000"/>
              </a:lnSpc>
              <a:defRPr/>
            </a:pPr>
            <a:r>
              <a:rPr lang="hr-HR" sz="1600" dirty="0" smtClean="0">
                <a:effectLst/>
                <a:latin typeface="Arial" pitchFamily="34" charset="0"/>
                <a:cs typeface="Arial" pitchFamily="34" charset="0"/>
              </a:rPr>
              <a:t>Razvoj </a:t>
            </a:r>
            <a:r>
              <a:rPr lang="hr-HR" sz="1600" dirty="0">
                <a:effectLst/>
                <a:latin typeface="Arial" pitchFamily="34" charset="0"/>
                <a:cs typeface="Arial" pitchFamily="34" charset="0"/>
              </a:rPr>
              <a:t>baznih vještina (numeričkih i literarnih) i tržištu relevantnih vještina (digitalne, prenosive, specifične)</a:t>
            </a:r>
          </a:p>
          <a:p>
            <a:pPr algn="just">
              <a:lnSpc>
                <a:spcPct val="150000"/>
              </a:lnSpc>
              <a:buFont typeface="Wingdings" pitchFamily="2" charset="2"/>
              <a:buChar char="§"/>
              <a:defRPr/>
            </a:pPr>
            <a:endParaRPr lang="hr-HR" sz="1600" dirty="0" smtClean="0">
              <a:effectLst/>
              <a:latin typeface="Arial" pitchFamily="34" charset="0"/>
              <a:cs typeface="Arial" pitchFamily="34" charset="0"/>
            </a:endParaRPr>
          </a:p>
          <a:p>
            <a:pPr algn="just">
              <a:lnSpc>
                <a:spcPct val="150000"/>
              </a:lnSpc>
              <a:defRPr/>
            </a:pPr>
            <a:r>
              <a:rPr lang="hr-HR" sz="1600" dirty="0">
                <a:effectLst/>
                <a:latin typeface="Arial" pitchFamily="34" charset="0"/>
                <a:cs typeface="Arial" pitchFamily="34" charset="0"/>
              </a:rPr>
              <a:t>Kvalitetna identifikacija i adekvatno korištenje vještina</a:t>
            </a:r>
          </a:p>
          <a:p>
            <a:pPr algn="just">
              <a:lnSpc>
                <a:spcPct val="150000"/>
              </a:lnSpc>
              <a:defRPr/>
            </a:pPr>
            <a:endParaRPr lang="hr-HR" sz="1600" dirty="0">
              <a:effectLst/>
              <a:latin typeface="Arial" pitchFamily="34" charset="0"/>
              <a:cs typeface="Arial" pitchFamily="34" charset="0"/>
            </a:endParaRPr>
          </a:p>
          <a:p>
            <a:pPr algn="just">
              <a:lnSpc>
                <a:spcPct val="150000"/>
              </a:lnSpc>
              <a:defRPr/>
            </a:pPr>
            <a:r>
              <a:rPr lang="hr-HR" sz="1600" dirty="0">
                <a:effectLst/>
                <a:latin typeface="Arial" pitchFamily="34" charset="0"/>
                <a:cs typeface="Arial" pitchFamily="34" charset="0"/>
              </a:rPr>
              <a:t>Bolje razumijevanje vještina potrebnih na tržištu rada i ponuda obrazovanja u skladu s tim</a:t>
            </a:r>
          </a:p>
          <a:p>
            <a:pPr algn="just">
              <a:buFontTx/>
              <a:buChar char="-"/>
              <a:defRPr/>
            </a:pPr>
            <a:endParaRPr lang="hr-HR" sz="1600" dirty="0" smtClean="0">
              <a:effectLst/>
              <a:latin typeface="Arial" pitchFamily="34" charset="0"/>
              <a:cs typeface="Arial" pitchFamily="34" charset="0"/>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err="1" smtClean="0">
                <a:effectLst/>
                <a:latin typeface="Arial" pitchFamily="34" charset="0"/>
                <a:cs typeface="Arial" pitchFamily="34" charset="0"/>
              </a:rPr>
              <a:t>CJELOŽIVOTNO</a:t>
            </a:r>
            <a:r>
              <a:rPr lang="hr-HR" b="1" dirty="0" smtClean="0">
                <a:effectLst/>
                <a:latin typeface="Arial" pitchFamily="34" charset="0"/>
                <a:cs typeface="Arial" pitchFamily="34" charset="0"/>
              </a:rPr>
              <a:t> OBRAZOVANJE - CILJ</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latin typeface="Arial" pitchFamily="34" charset="0"/>
                <a:cs typeface="Arial" pitchFamily="34" charset="0"/>
              </a:rPr>
              <a:pPr>
                <a:defRPr/>
              </a:pPr>
              <a:t>46</a:t>
            </a:fld>
            <a:endParaRPr lang="hr-HR">
              <a:latin typeface="Arial" pitchFamily="34" charset="0"/>
              <a:cs typeface="Arial" pitchFamily="34" charset="0"/>
            </a:endParaRPr>
          </a:p>
        </p:txBody>
      </p:sp>
    </p:spTree>
    <p:extLst>
      <p:ext uri="{BB962C8B-B14F-4D97-AF65-F5344CB8AC3E}">
        <p14:creationId xmlns:p14="http://schemas.microsoft.com/office/powerpoint/2010/main" val="297333178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14438" y="2357438"/>
            <a:ext cx="6929437" cy="3902607"/>
          </a:xfrm>
          <a:prstGeom prst="rect">
            <a:avLst/>
          </a:prstGeom>
          <a:noFill/>
        </p:spPr>
        <p:txBody>
          <a:bodyPr>
            <a:spAutoFit/>
          </a:bodyPr>
          <a:lstStyle/>
          <a:p>
            <a:pPr algn="ctr">
              <a:spcBef>
                <a:spcPct val="20000"/>
              </a:spcBef>
              <a:buClr>
                <a:schemeClr val="bg2"/>
              </a:buClr>
              <a:buSzPct val="75000"/>
              <a:defRPr/>
            </a:pPr>
            <a:r>
              <a:rPr lang="hr-HR" sz="2200" b="1" dirty="0" smtClean="0">
                <a:hlinkClick r:id="rId2"/>
              </a:rPr>
              <a:t>www.hzz.hr</a:t>
            </a:r>
            <a:r>
              <a:rPr lang="hr-HR" sz="2200" b="1" dirty="0" smtClean="0"/>
              <a:t> *** </a:t>
            </a:r>
            <a:r>
              <a:rPr lang="hr-HR" sz="2200" b="1" dirty="0">
                <a:solidFill>
                  <a:srgbClr val="00B0F0"/>
                </a:solidFill>
                <a:hlinkClick r:id="rId3"/>
              </a:rPr>
              <a:t>www.cisok.hr</a:t>
            </a:r>
            <a:r>
              <a:rPr lang="hr-HR" sz="2200" b="1" dirty="0">
                <a:solidFill>
                  <a:srgbClr val="00B0F0"/>
                </a:solidFill>
              </a:rPr>
              <a:t> </a:t>
            </a:r>
            <a:endParaRPr lang="hr-HR" sz="2200" b="1" dirty="0" smtClean="0"/>
          </a:p>
          <a:p>
            <a:pPr algn="ctr">
              <a:spcBef>
                <a:spcPct val="20000"/>
              </a:spcBef>
              <a:buClr>
                <a:schemeClr val="bg2"/>
              </a:buClr>
              <a:buSzPct val="75000"/>
              <a:defRPr/>
            </a:pPr>
            <a:r>
              <a:rPr lang="hr-HR" sz="2200" b="1" dirty="0" smtClean="0"/>
              <a:t>Kontakti:</a:t>
            </a:r>
          </a:p>
          <a:p>
            <a:pPr algn="ctr">
              <a:spcBef>
                <a:spcPct val="20000"/>
              </a:spcBef>
              <a:buClr>
                <a:schemeClr val="bg2"/>
              </a:buClr>
              <a:buSzPct val="75000"/>
              <a:defRPr/>
            </a:pPr>
            <a:r>
              <a:rPr lang="hr-HR" sz="2200" b="1" dirty="0" smtClean="0"/>
              <a:t>Terezija Horvat – </a:t>
            </a:r>
            <a:r>
              <a:rPr lang="hr-HR" sz="2200" b="1" dirty="0" err="1" smtClean="0"/>
              <a:t>terezija.horvat</a:t>
            </a:r>
            <a:r>
              <a:rPr lang="hr-HR" sz="2200" b="1" dirty="0" smtClean="0"/>
              <a:t>@</a:t>
            </a:r>
            <a:r>
              <a:rPr lang="hr-HR" sz="2200" b="1" dirty="0" err="1" smtClean="0"/>
              <a:t>hzz.hr</a:t>
            </a:r>
            <a:endParaRPr lang="hr-HR" sz="2200" b="1" dirty="0"/>
          </a:p>
          <a:p>
            <a:pPr algn="ctr">
              <a:spcBef>
                <a:spcPct val="20000"/>
              </a:spcBef>
              <a:buClr>
                <a:schemeClr val="bg2"/>
              </a:buClr>
              <a:buSzPct val="75000"/>
              <a:defRPr/>
            </a:pPr>
            <a:r>
              <a:rPr lang="hr-HR" sz="2200" b="1" dirty="0" smtClean="0"/>
              <a:t>Mateja Tolj – </a:t>
            </a:r>
            <a:r>
              <a:rPr lang="hr-HR" sz="2200" b="1" dirty="0" err="1" smtClean="0"/>
              <a:t>mateja.tolj</a:t>
            </a:r>
            <a:r>
              <a:rPr lang="hr-HR" sz="2200" b="1" dirty="0" smtClean="0"/>
              <a:t>@</a:t>
            </a:r>
            <a:r>
              <a:rPr lang="hr-HR" sz="2200" b="1" dirty="0" err="1" smtClean="0"/>
              <a:t>hzz.hr</a:t>
            </a:r>
            <a:endParaRPr lang="hr-HR" sz="2200" b="1" dirty="0" smtClean="0"/>
          </a:p>
          <a:p>
            <a:pPr algn="ctr">
              <a:spcBef>
                <a:spcPct val="20000"/>
              </a:spcBef>
              <a:buClr>
                <a:schemeClr val="bg2"/>
              </a:buClr>
              <a:buSzPct val="75000"/>
              <a:defRPr/>
            </a:pPr>
            <a:endParaRPr lang="hr-HR" sz="2200" b="1" dirty="0"/>
          </a:p>
          <a:p>
            <a:pPr algn="ctr">
              <a:spcBef>
                <a:spcPct val="20000"/>
              </a:spcBef>
              <a:buClr>
                <a:schemeClr val="bg2"/>
              </a:buClr>
              <a:buSzPct val="75000"/>
              <a:defRPr/>
            </a:pPr>
            <a:endParaRPr lang="hr-HR" sz="2200" b="1" dirty="0" smtClean="0"/>
          </a:p>
          <a:p>
            <a:pPr algn="ctr">
              <a:spcBef>
                <a:spcPct val="20000"/>
              </a:spcBef>
              <a:buClr>
                <a:schemeClr val="bg2"/>
              </a:buClr>
              <a:buSzPct val="75000"/>
              <a:defRPr/>
            </a:pPr>
            <a:endParaRPr lang="hr-HR" sz="2200" b="1" dirty="0"/>
          </a:p>
          <a:p>
            <a:pPr algn="ctr">
              <a:spcBef>
                <a:spcPct val="20000"/>
              </a:spcBef>
              <a:buClr>
                <a:schemeClr val="bg2"/>
              </a:buClr>
              <a:buSzPct val="75000"/>
              <a:defRPr/>
            </a:pPr>
            <a:endParaRPr lang="hr-HR" b="1" dirty="0" smtClean="0">
              <a:solidFill>
                <a:schemeClr val="tx2">
                  <a:lumMod val="75000"/>
                </a:schemeClr>
              </a:solidFill>
            </a:endParaRPr>
          </a:p>
          <a:p>
            <a:pPr algn="ctr">
              <a:spcBef>
                <a:spcPct val="20000"/>
              </a:spcBef>
              <a:buClr>
                <a:schemeClr val="bg2"/>
              </a:buClr>
              <a:buSzPct val="75000"/>
              <a:defRPr/>
            </a:pPr>
            <a:r>
              <a:rPr lang="hr-HR" b="1" dirty="0" smtClean="0">
                <a:solidFill>
                  <a:schemeClr val="tx2">
                    <a:lumMod val="75000"/>
                  </a:schemeClr>
                </a:solidFill>
              </a:rPr>
              <a:t>HVALA </a:t>
            </a:r>
            <a:r>
              <a:rPr lang="hr-HR" b="1" dirty="0">
                <a:solidFill>
                  <a:schemeClr val="tx2">
                    <a:lumMod val="75000"/>
                  </a:schemeClr>
                </a:solidFill>
              </a:rPr>
              <a:t>NA POZORNOSTI!</a:t>
            </a:r>
          </a:p>
        </p:txBody>
      </p:sp>
      <p:pic>
        <p:nvPicPr>
          <p:cNvPr id="7" name="Picture 5"/>
          <p:cNvPicPr>
            <a:picLocks noChangeAspect="1" noChangeArrowheads="1"/>
          </p:cNvPicPr>
          <p:nvPr/>
        </p:nvPicPr>
        <p:blipFill>
          <a:blip r:embed="rId4"/>
          <a:srcRect/>
          <a:stretch>
            <a:fillRect/>
          </a:stretch>
        </p:blipFill>
        <p:spPr bwMode="auto">
          <a:xfrm>
            <a:off x="1979712" y="785794"/>
            <a:ext cx="1495425" cy="1162050"/>
          </a:xfrm>
          <a:prstGeom prst="rect">
            <a:avLst/>
          </a:prstGeom>
          <a:noFill/>
          <a:ln w="9525">
            <a:noFill/>
            <a:miter lim="800000"/>
            <a:headEnd/>
            <a:tailEnd/>
          </a:ln>
          <a:effectLst/>
        </p:spPr>
      </p:pic>
      <p:sp>
        <p:nvSpPr>
          <p:cNvPr id="8" name="Rezervirano mjesto broja slajda 7"/>
          <p:cNvSpPr>
            <a:spLocks noGrp="1"/>
          </p:cNvSpPr>
          <p:nvPr>
            <p:ph type="sldNum" sz="quarter" idx="16"/>
          </p:nvPr>
        </p:nvSpPr>
        <p:spPr/>
        <p:txBody>
          <a:bodyPr/>
          <a:lstStyle/>
          <a:p>
            <a:pPr>
              <a:defRPr/>
            </a:pPr>
            <a:fld id="{BF2CC197-E405-4326-9B02-456740534D21}" type="slidenum">
              <a:rPr lang="hr-HR" smtClean="0"/>
              <a:pPr>
                <a:defRPr/>
              </a:pPr>
              <a:t>47</a:t>
            </a:fld>
            <a:endParaRPr lang="hr-H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9282" y="4005064"/>
            <a:ext cx="3084513" cy="177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6">
            <a:clrChange>
              <a:clrFrom>
                <a:srgbClr val="FFFFFF"/>
              </a:clrFrom>
              <a:clrTo>
                <a:srgbClr val="FFFFFF">
                  <a:alpha val="0"/>
                </a:srgbClr>
              </a:clrTo>
            </a:clrChange>
          </a:blip>
          <a:srcRect r="-3110" b="12451"/>
          <a:stretch>
            <a:fillRect/>
          </a:stretch>
        </p:blipFill>
        <p:spPr bwMode="auto">
          <a:xfrm>
            <a:off x="5580112" y="740682"/>
            <a:ext cx="1080119" cy="14399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000250"/>
            <a:ext cx="7543800" cy="4237062"/>
          </a:xfrm>
        </p:spPr>
        <p:txBody>
          <a:bodyPr/>
          <a:lstStyle/>
          <a:p>
            <a:pPr algn="just">
              <a:defRPr/>
            </a:pPr>
            <a:r>
              <a:rPr lang="hr-HR" sz="1600" dirty="0" smtClean="0">
                <a:effectLst/>
                <a:latin typeface="Arial" pitchFamily="34" charset="0"/>
                <a:cs typeface="Arial" pitchFamily="34" charset="0"/>
              </a:rPr>
              <a:t>Središnje </a:t>
            </a:r>
            <a:r>
              <a:rPr lang="hr-HR" sz="1600" dirty="0">
                <a:effectLst/>
                <a:latin typeface="Arial" pitchFamily="34" charset="0"/>
                <a:cs typeface="Arial" pitchFamily="34" charset="0"/>
              </a:rPr>
              <a:t>mjesto za </a:t>
            </a:r>
            <a:r>
              <a:rPr lang="hr-HR" sz="1600" dirty="0" err="1">
                <a:effectLst/>
                <a:latin typeface="Arial" pitchFamily="34" charset="0"/>
                <a:cs typeface="Arial" pitchFamily="34" charset="0"/>
              </a:rPr>
              <a:t>cjeloživotno</a:t>
            </a:r>
            <a:r>
              <a:rPr lang="hr-HR" sz="1600" dirty="0">
                <a:effectLst/>
                <a:latin typeface="Arial" pitchFamily="34" charset="0"/>
                <a:cs typeface="Arial" pitchFamily="34" charset="0"/>
              </a:rPr>
              <a:t> profesionalno usmjeravanje i razvoj karijere </a:t>
            </a:r>
          </a:p>
          <a:p>
            <a:pPr algn="just">
              <a:defRPr/>
            </a:pPr>
            <a:r>
              <a:rPr lang="hr-HR" sz="1600" dirty="0" smtClean="0">
                <a:effectLst/>
                <a:latin typeface="Arial" pitchFamily="34" charset="0"/>
                <a:cs typeface="Arial" pitchFamily="34" charset="0"/>
              </a:rPr>
              <a:t>Usluge </a:t>
            </a:r>
            <a:r>
              <a:rPr lang="hr-HR" sz="1600" dirty="0">
                <a:effectLst/>
                <a:latin typeface="Arial" pitchFamily="34" charset="0"/>
                <a:cs typeface="Arial" pitchFamily="34" charset="0"/>
              </a:rPr>
              <a:t>dostupne svima koji su zainteresirani za osobni profesionalni razvoj, promjenu karijere ili traženje posla</a:t>
            </a:r>
          </a:p>
          <a:p>
            <a:pPr algn="just">
              <a:defRPr/>
            </a:pPr>
            <a:r>
              <a:rPr lang="hr-HR" sz="1600" dirty="0" smtClean="0">
                <a:effectLst/>
                <a:latin typeface="Arial" pitchFamily="34" charset="0"/>
                <a:cs typeface="Arial" pitchFamily="34" charset="0"/>
              </a:rPr>
              <a:t>Besplatno </a:t>
            </a:r>
            <a:r>
              <a:rPr lang="hr-HR" sz="1600" dirty="0">
                <a:effectLst/>
                <a:latin typeface="Arial" pitchFamily="34" charset="0"/>
                <a:cs typeface="Arial" pitchFamily="34" charset="0"/>
              </a:rPr>
              <a:t>informiranje i </a:t>
            </a:r>
            <a:r>
              <a:rPr lang="hr-HR" sz="1600" dirty="0" smtClean="0">
                <a:effectLst/>
                <a:latin typeface="Arial" pitchFamily="34" charset="0"/>
                <a:cs typeface="Arial" pitchFamily="34" charset="0"/>
              </a:rPr>
              <a:t>savjetovanje</a:t>
            </a:r>
          </a:p>
          <a:p>
            <a:pPr marL="0" indent="0" algn="just">
              <a:buNone/>
              <a:defRPr/>
            </a:pPr>
            <a:endParaRPr lang="hr-HR" sz="1600" dirty="0">
              <a:effectLst/>
              <a:latin typeface="Arial" pitchFamily="34" charset="0"/>
              <a:cs typeface="Arial" pitchFamily="34" charset="0"/>
            </a:endParaRPr>
          </a:p>
          <a:p>
            <a:pPr algn="just">
              <a:defRPr/>
            </a:pPr>
            <a:r>
              <a:rPr lang="hr-HR" sz="1600" b="1" dirty="0" smtClean="0">
                <a:effectLst/>
                <a:latin typeface="Arial" pitchFamily="34" charset="0"/>
                <a:cs typeface="Arial" pitchFamily="34" charset="0"/>
              </a:rPr>
              <a:t>Ustroj</a:t>
            </a:r>
            <a:r>
              <a:rPr lang="hr-HR" sz="1600" b="1" dirty="0">
                <a:effectLst/>
                <a:latin typeface="Arial" pitchFamily="34" charset="0"/>
                <a:cs typeface="Arial" pitchFamily="34" charset="0"/>
              </a:rPr>
              <a:t> :</a:t>
            </a:r>
            <a:r>
              <a:rPr lang="hr-HR" sz="1600" b="1" dirty="0" smtClean="0">
                <a:effectLst/>
                <a:latin typeface="Arial" pitchFamily="34" charset="0"/>
                <a:cs typeface="Arial" pitchFamily="34" charset="0"/>
              </a:rPr>
              <a:t>  11 CISOK Centara</a:t>
            </a:r>
            <a:r>
              <a:rPr lang="hr-HR" sz="1600" dirty="0">
                <a:effectLst/>
                <a:latin typeface="Arial" pitchFamily="34" charset="0"/>
                <a:cs typeface="Arial" pitchFamily="34" charset="0"/>
              </a:rPr>
              <a:t> </a:t>
            </a:r>
            <a:r>
              <a:rPr lang="hr-HR" sz="1600" dirty="0" smtClean="0">
                <a:effectLst/>
                <a:latin typeface="Arial" pitchFamily="34" charset="0"/>
                <a:cs typeface="Arial" pitchFamily="34" charset="0"/>
              </a:rPr>
              <a:t>– Zagreb </a:t>
            </a:r>
            <a:r>
              <a:rPr lang="hr-HR" sz="1600" dirty="0">
                <a:effectLst/>
                <a:latin typeface="Arial" pitchFamily="34" charset="0"/>
                <a:cs typeface="Arial" pitchFamily="34" charset="0"/>
              </a:rPr>
              <a:t>I </a:t>
            </a:r>
            <a:r>
              <a:rPr lang="hr-HR" sz="1600" dirty="0" smtClean="0">
                <a:effectLst/>
                <a:latin typeface="Arial" pitchFamily="34" charset="0"/>
                <a:cs typeface="Arial" pitchFamily="34" charset="0"/>
              </a:rPr>
              <a:t>(Ulica </a:t>
            </a:r>
            <a:r>
              <a:rPr lang="hr-HR" sz="1600" dirty="0">
                <a:effectLst/>
                <a:latin typeface="Arial" pitchFamily="34" charset="0"/>
                <a:cs typeface="Arial" pitchFamily="34" charset="0"/>
              </a:rPr>
              <a:t>grada Vukovara </a:t>
            </a:r>
            <a:r>
              <a:rPr lang="hr-HR" sz="1600" dirty="0" smtClean="0">
                <a:effectLst/>
                <a:latin typeface="Arial" pitchFamily="34" charset="0"/>
                <a:cs typeface="Arial" pitchFamily="34" charset="0"/>
              </a:rPr>
              <a:t>68), </a:t>
            </a:r>
            <a:r>
              <a:rPr lang="hr-HR" sz="1600" dirty="0">
                <a:effectLst/>
                <a:latin typeface="Arial" pitchFamily="34" charset="0"/>
                <a:cs typeface="Arial" pitchFamily="34" charset="0"/>
              </a:rPr>
              <a:t>Zagreb II </a:t>
            </a:r>
            <a:r>
              <a:rPr lang="hr-HR" sz="1600" dirty="0" smtClean="0">
                <a:effectLst/>
                <a:latin typeface="Arial" pitchFamily="34" charset="0"/>
                <a:cs typeface="Arial" pitchFamily="34" charset="0"/>
              </a:rPr>
              <a:t>        (</a:t>
            </a:r>
            <a:r>
              <a:rPr lang="hr-HR" sz="1600" dirty="0">
                <a:effectLst/>
                <a:latin typeface="Arial" pitchFamily="34" charset="0"/>
                <a:cs typeface="Arial" pitchFamily="34" charset="0"/>
              </a:rPr>
              <a:t>Kneza Višeslava </a:t>
            </a:r>
            <a:r>
              <a:rPr lang="hr-HR" sz="1600" dirty="0" smtClean="0">
                <a:effectLst/>
                <a:latin typeface="Arial" pitchFamily="34" charset="0"/>
                <a:cs typeface="Arial" pitchFamily="34" charset="0"/>
              </a:rPr>
              <a:t>7), </a:t>
            </a:r>
            <a:r>
              <a:rPr lang="hr-HR" sz="1600" dirty="0">
                <a:effectLst/>
                <a:latin typeface="Arial" pitchFamily="34" charset="0"/>
                <a:cs typeface="Arial" pitchFamily="34" charset="0"/>
              </a:rPr>
              <a:t>Koprivnica, Varaždin, Slavonski Brod, Osijek, Vukovar, Zadar, Šibenik, Split, Dubrovnik </a:t>
            </a:r>
          </a:p>
          <a:p>
            <a:pPr marL="0" indent="0" algn="just">
              <a:buNone/>
              <a:defRPr/>
            </a:pPr>
            <a:r>
              <a:rPr lang="hr-HR" sz="1600" dirty="0" smtClean="0">
                <a:effectLst/>
                <a:latin typeface="Arial" pitchFamily="34" charset="0"/>
                <a:cs typeface="Arial" pitchFamily="34" charset="0"/>
              </a:rPr>
              <a:t>	   </a:t>
            </a:r>
          </a:p>
          <a:p>
            <a:pPr marL="0" indent="0" algn="just">
              <a:buNone/>
              <a:defRPr/>
            </a:pPr>
            <a:r>
              <a:rPr lang="hr-HR" sz="1600" dirty="0" smtClean="0">
                <a:effectLst/>
                <a:latin typeface="Arial" pitchFamily="34" charset="0"/>
                <a:cs typeface="Arial" pitchFamily="34" charset="0"/>
              </a:rPr>
              <a:t>       koordinacija – Središnji ured Hrvatskog zavoda za zapošljavanje</a:t>
            </a:r>
          </a:p>
          <a:p>
            <a:pPr marL="0" indent="0" algn="just">
              <a:buNone/>
              <a:defRPr/>
            </a:pPr>
            <a:endParaRPr lang="hr-HR" sz="1600" dirty="0" smtClean="0">
              <a:effectLst/>
              <a:latin typeface="Arial" pitchFamily="34" charset="0"/>
              <a:cs typeface="Arial" pitchFamily="34" charset="0"/>
            </a:endParaRPr>
          </a:p>
          <a:p>
            <a:pPr lvl="0" algn="just">
              <a:defRPr/>
            </a:pPr>
            <a:r>
              <a:rPr lang="hr-HR" sz="1600" b="1" dirty="0" smtClean="0">
                <a:effectLst/>
                <a:latin typeface="Arial" pitchFamily="34" charset="0"/>
                <a:cs typeface="Arial" pitchFamily="34" charset="0"/>
              </a:rPr>
              <a:t>Korisnici usluga: </a:t>
            </a:r>
            <a:r>
              <a:rPr lang="hr-HR" sz="1600" dirty="0" smtClean="0">
                <a:effectLst/>
                <a:latin typeface="Arial" pitchFamily="34" charset="0"/>
                <a:cs typeface="Arial" pitchFamily="34" charset="0"/>
              </a:rPr>
              <a:t>u</a:t>
            </a:r>
            <a:r>
              <a:rPr lang="hr-HR" sz="1600" dirty="0" smtClean="0">
                <a:solidFill>
                  <a:srgbClr val="000000"/>
                </a:solidFill>
                <a:effectLst/>
                <a:latin typeface="Arial" pitchFamily="34" charset="0"/>
                <a:cs typeface="Arial" pitchFamily="34" charset="0"/>
              </a:rPr>
              <a:t>čenici </a:t>
            </a:r>
            <a:r>
              <a:rPr lang="hr-HR" sz="1600" dirty="0">
                <a:solidFill>
                  <a:srgbClr val="000000"/>
                </a:solidFill>
                <a:effectLst/>
                <a:latin typeface="Arial" pitchFamily="34" charset="0"/>
                <a:cs typeface="Arial" pitchFamily="34" charset="0"/>
              </a:rPr>
              <a:t>osnovnih i srednjih </a:t>
            </a:r>
            <a:r>
              <a:rPr lang="hr-HR" sz="1600" dirty="0" smtClean="0">
                <a:solidFill>
                  <a:srgbClr val="000000"/>
                </a:solidFill>
                <a:effectLst/>
                <a:latin typeface="Arial" pitchFamily="34" charset="0"/>
                <a:cs typeface="Arial" pitchFamily="34" charset="0"/>
              </a:rPr>
              <a:t>škola, studenti, nezaposlene osobe, zaposlene osobe </a:t>
            </a:r>
            <a:r>
              <a:rPr lang="hr-HR" sz="1600" dirty="0">
                <a:solidFill>
                  <a:srgbClr val="000000"/>
                </a:solidFill>
                <a:effectLst/>
                <a:latin typeface="Arial" pitchFamily="34" charset="0"/>
                <a:cs typeface="Arial" pitchFamily="34" charset="0"/>
              </a:rPr>
              <a:t>koje razmišljaju o promjeni posla ili </a:t>
            </a:r>
            <a:r>
              <a:rPr lang="hr-HR" sz="1600" dirty="0" smtClean="0">
                <a:solidFill>
                  <a:srgbClr val="000000"/>
                </a:solidFill>
                <a:effectLst/>
                <a:latin typeface="Arial" pitchFamily="34" charset="0"/>
                <a:cs typeface="Arial" pitchFamily="34" charset="0"/>
              </a:rPr>
              <a:t>karijere, poslodavci, roditelji, škole, savjetnici za </a:t>
            </a:r>
            <a:r>
              <a:rPr lang="hr-HR" sz="1600" dirty="0">
                <a:solidFill>
                  <a:srgbClr val="000000"/>
                </a:solidFill>
                <a:effectLst/>
                <a:latin typeface="Arial" pitchFamily="34" charset="0"/>
                <a:cs typeface="Arial" pitchFamily="34" charset="0"/>
              </a:rPr>
              <a:t>razvoj karijere</a:t>
            </a:r>
          </a:p>
          <a:p>
            <a:pPr marL="0" indent="0" algn="just">
              <a:buNone/>
              <a:defRPr/>
            </a:pPr>
            <a:endParaRPr lang="hr-HR" sz="1800" dirty="0">
              <a:effectLst/>
            </a:endParaRPr>
          </a:p>
        </p:txBody>
      </p:sp>
      <p:sp>
        <p:nvSpPr>
          <p:cNvPr id="3" name="Content Placeholder 2"/>
          <p:cNvSpPr>
            <a:spLocks noGrp="1"/>
          </p:cNvSpPr>
          <p:nvPr>
            <p:ph idx="13"/>
          </p:nvPr>
        </p:nvSpPr>
        <p:spPr>
          <a:xfrm>
            <a:off x="1071563" y="620688"/>
            <a:ext cx="7543800" cy="1296143"/>
          </a:xfrm>
        </p:spPr>
        <p:txBody>
          <a:bodyPr/>
          <a:lstStyle/>
          <a:p>
            <a:pPr algn="ctr">
              <a:defRPr/>
            </a:pPr>
            <a:r>
              <a:rPr lang="hr-HR" b="1" dirty="0" smtClean="0">
                <a:effectLst/>
                <a:latin typeface="Arial" pitchFamily="34" charset="0"/>
                <a:cs typeface="Arial" pitchFamily="34" charset="0"/>
              </a:rPr>
              <a:t>ŠTO JE CISOK</a:t>
            </a:r>
            <a:r>
              <a:rPr lang="hr-HR" b="1" dirty="0">
                <a:effectLst/>
                <a:latin typeface="Arial" pitchFamily="34" charset="0"/>
                <a:cs typeface="Arial" pitchFamily="34" charset="0"/>
              </a:rPr>
              <a:t> CENTAR </a:t>
            </a:r>
            <a:r>
              <a:rPr lang="hr-HR" b="1" dirty="0" smtClean="0">
                <a:effectLst/>
                <a:latin typeface="Arial" pitchFamily="34" charset="0"/>
                <a:cs typeface="Arial" pitchFamily="34" charset="0"/>
              </a:rPr>
              <a:t>– CENTAR </a:t>
            </a:r>
            <a:r>
              <a:rPr lang="hr-HR" b="1" dirty="0">
                <a:effectLst/>
                <a:latin typeface="Arial" pitchFamily="34" charset="0"/>
                <a:cs typeface="Arial" pitchFamily="34" charset="0"/>
              </a:rPr>
              <a:t>ZA SAVJETOVANJE I INFORMIRANJE O </a:t>
            </a:r>
            <a:r>
              <a:rPr lang="hr-HR" b="1" dirty="0" smtClean="0">
                <a:effectLst/>
                <a:latin typeface="Arial" pitchFamily="34" charset="0"/>
                <a:cs typeface="Arial" pitchFamily="34" charset="0"/>
              </a:rPr>
              <a:t>KARIJERI?</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5</a:t>
            </a:fld>
            <a:endParaRPr lang="hr-HR"/>
          </a:p>
        </p:txBody>
      </p:sp>
    </p:spTree>
    <p:extLst>
      <p:ext uri="{BB962C8B-B14F-4D97-AF65-F5344CB8AC3E}">
        <p14:creationId xmlns:p14="http://schemas.microsoft.com/office/powerpoint/2010/main" val="32906457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43608" y="1988840"/>
            <a:ext cx="7543800" cy="4467200"/>
          </a:xfrm>
        </p:spPr>
        <p:txBody>
          <a:bodyPr/>
          <a:lstStyle/>
          <a:p>
            <a:pPr algn="just">
              <a:defRPr/>
            </a:pPr>
            <a:r>
              <a:rPr lang="hr-HR" sz="1600" dirty="0" smtClean="0">
                <a:effectLst/>
                <a:latin typeface="Arial" pitchFamily="34" charset="0"/>
                <a:cs typeface="Arial" pitchFamily="34" charset="0"/>
              </a:rPr>
              <a:t>Brošure</a:t>
            </a:r>
            <a:r>
              <a:rPr lang="hr-HR" sz="1600" dirty="0">
                <a:effectLst/>
                <a:latin typeface="Arial" pitchFamily="34" charset="0"/>
                <a:cs typeface="Arial" pitchFamily="34" charset="0"/>
              </a:rPr>
              <a:t>, letci i drugi informativni materijali</a:t>
            </a:r>
          </a:p>
          <a:p>
            <a:pPr algn="just">
              <a:defRPr/>
            </a:pPr>
            <a:r>
              <a:rPr lang="hr-HR" sz="1600" dirty="0" smtClean="0">
                <a:effectLst/>
                <a:latin typeface="Arial" pitchFamily="34" charset="0"/>
                <a:cs typeface="Arial" pitchFamily="34" charset="0"/>
              </a:rPr>
              <a:t>Računalni </a:t>
            </a:r>
            <a:r>
              <a:rPr lang="hr-HR" sz="1600" dirty="0">
                <a:effectLst/>
                <a:latin typeface="Arial" pitchFamily="34" charset="0"/>
                <a:cs typeface="Arial" pitchFamily="34" charset="0"/>
              </a:rPr>
              <a:t>upitnik profesionalnog usmjeravanja Moj izbor</a:t>
            </a:r>
          </a:p>
          <a:p>
            <a:pPr algn="just">
              <a:defRPr/>
            </a:pPr>
            <a:r>
              <a:rPr lang="hr-HR" sz="1600" dirty="0">
                <a:effectLst/>
                <a:latin typeface="Arial" pitchFamily="34" charset="0"/>
                <a:cs typeface="Arial" pitchFamily="34" charset="0"/>
              </a:rPr>
              <a:t>U</a:t>
            </a:r>
            <a:r>
              <a:rPr lang="hr-HR" sz="1600" dirty="0" smtClean="0">
                <a:effectLst/>
                <a:latin typeface="Arial" pitchFamily="34" charset="0"/>
                <a:cs typeface="Arial" pitchFamily="34" charset="0"/>
              </a:rPr>
              <a:t>pitnici </a:t>
            </a:r>
            <a:r>
              <a:rPr lang="hr-HR" sz="1600" dirty="0">
                <a:effectLst/>
                <a:latin typeface="Arial" pitchFamily="34" charset="0"/>
                <a:cs typeface="Arial" pitchFamily="34" charset="0"/>
              </a:rPr>
              <a:t>za </a:t>
            </a:r>
            <a:r>
              <a:rPr lang="hr-HR" sz="1600" dirty="0" err="1">
                <a:effectLst/>
                <a:latin typeface="Arial" pitchFamily="34" charset="0"/>
                <a:cs typeface="Arial" pitchFamily="34" charset="0"/>
              </a:rPr>
              <a:t>samoprocjenu</a:t>
            </a:r>
            <a:r>
              <a:rPr lang="hr-HR" sz="1600" dirty="0">
                <a:effectLst/>
                <a:latin typeface="Arial" pitchFamily="34" charset="0"/>
                <a:cs typeface="Arial" pitchFamily="34" charset="0"/>
              </a:rPr>
              <a:t> </a:t>
            </a:r>
          </a:p>
          <a:p>
            <a:pPr algn="just">
              <a:defRPr/>
            </a:pPr>
            <a:r>
              <a:rPr lang="hr-HR" sz="1600" dirty="0" smtClean="0">
                <a:effectLst/>
                <a:latin typeface="Arial" pitchFamily="34" charset="0"/>
                <a:cs typeface="Arial" pitchFamily="34" charset="0"/>
              </a:rPr>
              <a:t>e-alati </a:t>
            </a:r>
            <a:r>
              <a:rPr lang="hr-HR" sz="1600" dirty="0">
                <a:effectLst/>
                <a:latin typeface="Arial" pitchFamily="34" charset="0"/>
                <a:cs typeface="Arial" pitchFamily="34" charset="0"/>
              </a:rPr>
              <a:t>o kretanju na tržištu </a:t>
            </a:r>
            <a:r>
              <a:rPr lang="hr-HR" sz="1600" dirty="0" smtClean="0">
                <a:effectLst/>
                <a:latin typeface="Arial" pitchFamily="34" charset="0"/>
                <a:cs typeface="Arial" pitchFamily="34" charset="0"/>
              </a:rPr>
              <a:t>rada (Statistika on-</a:t>
            </a:r>
            <a:r>
              <a:rPr lang="hr-HR" sz="1600" dirty="0" err="1" smtClean="0">
                <a:effectLst/>
                <a:latin typeface="Arial" pitchFamily="34" charset="0"/>
                <a:cs typeface="Arial" pitchFamily="34" charset="0"/>
              </a:rPr>
              <a:t>line</a:t>
            </a:r>
            <a:r>
              <a:rPr lang="hr-HR" sz="1600" dirty="0" smtClean="0">
                <a:effectLst/>
                <a:latin typeface="Arial" pitchFamily="34" charset="0"/>
                <a:cs typeface="Arial" pitchFamily="34" charset="0"/>
              </a:rPr>
              <a:t>)</a:t>
            </a:r>
            <a:endParaRPr lang="hr-HR" sz="1600" dirty="0">
              <a:effectLst/>
              <a:latin typeface="Arial" pitchFamily="34" charset="0"/>
              <a:cs typeface="Arial" pitchFamily="34" charset="0"/>
            </a:endParaRPr>
          </a:p>
          <a:p>
            <a:pPr algn="just">
              <a:defRPr/>
            </a:pPr>
            <a:r>
              <a:rPr lang="hr-HR" sz="1600" dirty="0">
                <a:effectLst/>
                <a:latin typeface="Arial" pitchFamily="34" charset="0"/>
                <a:cs typeface="Arial" pitchFamily="34" charset="0"/>
              </a:rPr>
              <a:t>R</a:t>
            </a:r>
            <a:r>
              <a:rPr lang="hr-HR" sz="1600" dirty="0" smtClean="0">
                <a:effectLst/>
                <a:latin typeface="Arial" pitchFamily="34" charset="0"/>
                <a:cs typeface="Arial" pitchFamily="34" charset="0"/>
              </a:rPr>
              <a:t>adionice</a:t>
            </a:r>
            <a:r>
              <a:rPr lang="hr-HR" sz="1600" dirty="0">
                <a:effectLst/>
                <a:latin typeface="Arial" pitchFamily="34" charset="0"/>
                <a:cs typeface="Arial" pitchFamily="34" charset="0"/>
              </a:rPr>
              <a:t>, prezentacije, predavanja</a:t>
            </a:r>
          </a:p>
          <a:p>
            <a:pPr algn="just">
              <a:defRPr/>
            </a:pPr>
            <a:r>
              <a:rPr lang="hr-HR" sz="1600" dirty="0">
                <a:effectLst/>
                <a:latin typeface="Arial" pitchFamily="34" charset="0"/>
                <a:cs typeface="Arial" pitchFamily="34" charset="0"/>
              </a:rPr>
              <a:t>I</a:t>
            </a:r>
            <a:r>
              <a:rPr lang="hr-HR" sz="1600" dirty="0" smtClean="0">
                <a:effectLst/>
                <a:latin typeface="Arial" pitchFamily="34" charset="0"/>
                <a:cs typeface="Arial" pitchFamily="34" charset="0"/>
              </a:rPr>
              <a:t>ndividualno </a:t>
            </a:r>
            <a:r>
              <a:rPr lang="hr-HR" sz="1600" dirty="0">
                <a:effectLst/>
                <a:latin typeface="Arial" pitchFamily="34" charset="0"/>
                <a:cs typeface="Arial" pitchFamily="34" charset="0"/>
              </a:rPr>
              <a:t>informiranje i </a:t>
            </a:r>
            <a:r>
              <a:rPr lang="hr-HR" sz="1600" dirty="0" smtClean="0">
                <a:effectLst/>
                <a:latin typeface="Arial" pitchFamily="34" charset="0"/>
                <a:cs typeface="Arial" pitchFamily="34" charset="0"/>
              </a:rPr>
              <a:t>savjetovanje</a:t>
            </a:r>
          </a:p>
          <a:p>
            <a:pPr algn="just">
              <a:defRPr/>
            </a:pPr>
            <a:endParaRPr lang="hr-HR" sz="1600" dirty="0" smtClean="0">
              <a:effectLst/>
              <a:latin typeface="Arial" pitchFamily="34" charset="0"/>
              <a:cs typeface="Arial" pitchFamily="34" charset="0"/>
            </a:endParaRPr>
          </a:p>
          <a:p>
            <a:pPr marL="0" indent="0" algn="just">
              <a:buNone/>
              <a:defRPr/>
            </a:pPr>
            <a:endParaRPr lang="hr-HR" sz="1600" dirty="0">
              <a:effectLst/>
              <a:latin typeface="Arial" pitchFamily="34" charset="0"/>
              <a:cs typeface="Arial" pitchFamily="34" charset="0"/>
            </a:endParaRPr>
          </a:p>
          <a:p>
            <a:pPr algn="just">
              <a:defRPr/>
            </a:pPr>
            <a:r>
              <a:rPr lang="hr-HR" sz="1600" dirty="0">
                <a:effectLst/>
                <a:latin typeface="Arial" pitchFamily="34" charset="0"/>
                <a:cs typeface="Arial" pitchFamily="34" charset="0"/>
              </a:rPr>
              <a:t>Grupna informiranja</a:t>
            </a:r>
          </a:p>
          <a:p>
            <a:pPr algn="just">
              <a:defRPr/>
            </a:pPr>
            <a:r>
              <a:rPr lang="hr-HR" sz="1600" dirty="0" err="1">
                <a:effectLst/>
                <a:latin typeface="Arial" pitchFamily="34" charset="0"/>
                <a:cs typeface="Arial" pitchFamily="34" charset="0"/>
              </a:rPr>
              <a:t>Samoinformiranje</a:t>
            </a:r>
            <a:r>
              <a:rPr lang="hr-HR" sz="1600" dirty="0">
                <a:effectLst/>
                <a:latin typeface="Arial" pitchFamily="34" charset="0"/>
                <a:cs typeface="Arial" pitchFamily="34" charset="0"/>
              </a:rPr>
              <a:t> – </a:t>
            </a:r>
            <a:r>
              <a:rPr lang="hr-HR" sz="1600" dirty="0" smtClean="0">
                <a:effectLst/>
                <a:latin typeface="Arial" pitchFamily="34" charset="0"/>
                <a:cs typeface="Arial" pitchFamily="34" charset="0"/>
                <a:hlinkClick r:id="rId2"/>
              </a:rPr>
              <a:t>www.cisok.hr</a:t>
            </a:r>
            <a:r>
              <a:rPr lang="hr-HR" sz="1600" dirty="0" smtClean="0">
                <a:effectLst/>
                <a:latin typeface="Arial" pitchFamily="34" charset="0"/>
                <a:cs typeface="Arial" pitchFamily="34" charset="0"/>
              </a:rPr>
              <a:t>, </a:t>
            </a:r>
            <a:r>
              <a:rPr lang="hr-HR" sz="1600" dirty="0" err="1" smtClean="0">
                <a:effectLst/>
                <a:latin typeface="Arial" pitchFamily="34" charset="0"/>
                <a:cs typeface="Arial" pitchFamily="34" charset="0"/>
                <a:hlinkClick r:id="rId3"/>
              </a:rPr>
              <a:t>www.e</a:t>
            </a:r>
            <a:r>
              <a:rPr lang="hr-HR" sz="1600" dirty="0" smtClean="0">
                <a:effectLst/>
                <a:latin typeface="Arial" pitchFamily="34" charset="0"/>
                <a:cs typeface="Arial" pitchFamily="34" charset="0"/>
                <a:hlinkClick r:id="rId3"/>
              </a:rPr>
              <a:t>-</a:t>
            </a:r>
            <a:r>
              <a:rPr lang="hr-HR" sz="1600" dirty="0" err="1" smtClean="0">
                <a:effectLst/>
                <a:latin typeface="Arial" pitchFamily="34" charset="0"/>
                <a:cs typeface="Arial" pitchFamily="34" charset="0"/>
                <a:hlinkClick r:id="rId3"/>
              </a:rPr>
              <a:t>usmjeravanje.hr</a:t>
            </a:r>
            <a:r>
              <a:rPr lang="hr-HR" sz="1600" dirty="0" smtClean="0">
                <a:effectLst/>
                <a:latin typeface="Arial" pitchFamily="34" charset="0"/>
                <a:cs typeface="Arial" pitchFamily="34" charset="0"/>
              </a:rPr>
              <a:t>, brošura Kamo </a:t>
            </a:r>
            <a:r>
              <a:rPr lang="hr-HR" sz="1600" dirty="0">
                <a:effectLst/>
                <a:latin typeface="Arial" pitchFamily="34" charset="0"/>
                <a:cs typeface="Arial" pitchFamily="34" charset="0"/>
              </a:rPr>
              <a:t>nakon osnovne </a:t>
            </a:r>
            <a:r>
              <a:rPr lang="hr-HR" sz="1600" dirty="0" smtClean="0">
                <a:effectLst/>
                <a:latin typeface="Arial" pitchFamily="34" charset="0"/>
                <a:cs typeface="Arial" pitchFamily="34" charset="0"/>
              </a:rPr>
              <a:t>škole, Slika </a:t>
            </a:r>
            <a:r>
              <a:rPr lang="hr-HR" sz="1600" dirty="0">
                <a:effectLst/>
                <a:latin typeface="Arial" pitchFamily="34" charset="0"/>
                <a:cs typeface="Arial" pitchFamily="34" charset="0"/>
              </a:rPr>
              <a:t>tržišta rada</a:t>
            </a:r>
          </a:p>
          <a:p>
            <a:pPr algn="just">
              <a:defRPr/>
            </a:pPr>
            <a:r>
              <a:rPr lang="hr-HR" sz="1600" dirty="0" smtClean="0">
                <a:effectLst/>
                <a:latin typeface="Arial" pitchFamily="34" charset="0"/>
                <a:cs typeface="Arial" pitchFamily="34" charset="0"/>
              </a:rPr>
              <a:t>Korištenje </a:t>
            </a:r>
            <a:r>
              <a:rPr lang="hr-HR" sz="1600" dirty="0">
                <a:effectLst/>
                <a:latin typeface="Arial" pitchFamily="34" charset="0"/>
                <a:cs typeface="Arial" pitchFamily="34" charset="0"/>
              </a:rPr>
              <a:t>računala u Centru</a:t>
            </a:r>
          </a:p>
          <a:p>
            <a:pPr algn="just">
              <a:defRPr/>
            </a:pPr>
            <a:r>
              <a:rPr lang="hr-HR" sz="1600" dirty="0">
                <a:effectLst/>
                <a:latin typeface="Arial" pitchFamily="34" charset="0"/>
                <a:cs typeface="Arial" pitchFamily="34" charset="0"/>
              </a:rPr>
              <a:t>Radionice za učenike </a:t>
            </a:r>
            <a:r>
              <a:rPr lang="hr-HR" sz="1600" dirty="0" smtClean="0">
                <a:effectLst/>
                <a:latin typeface="Arial" pitchFamily="34" charset="0"/>
                <a:cs typeface="Arial" pitchFamily="34" charset="0"/>
              </a:rPr>
              <a:t>OŠ – Hoću </a:t>
            </a:r>
            <a:r>
              <a:rPr lang="hr-HR" sz="1600" dirty="0">
                <a:effectLst/>
                <a:latin typeface="Arial" pitchFamily="34" charset="0"/>
                <a:cs typeface="Arial" pitchFamily="34" charset="0"/>
              </a:rPr>
              <a:t>znati kako </a:t>
            </a:r>
            <a:r>
              <a:rPr lang="hr-HR" sz="1600" dirty="0" smtClean="0">
                <a:effectLst/>
                <a:latin typeface="Arial" pitchFamily="34" charset="0"/>
                <a:cs typeface="Arial" pitchFamily="34" charset="0"/>
              </a:rPr>
              <a:t>odabrati, Olakšaj </a:t>
            </a:r>
            <a:r>
              <a:rPr lang="hr-HR" sz="1600" dirty="0">
                <a:effectLst/>
                <a:latin typeface="Arial" pitchFamily="34" charset="0"/>
                <a:cs typeface="Arial" pitchFamily="34" charset="0"/>
              </a:rPr>
              <a:t>si </a:t>
            </a:r>
            <a:r>
              <a:rPr lang="hr-HR" sz="1600" dirty="0" smtClean="0">
                <a:effectLst/>
                <a:latin typeface="Arial" pitchFamily="34" charset="0"/>
                <a:cs typeface="Arial" pitchFamily="34" charset="0"/>
              </a:rPr>
              <a:t>učenje</a:t>
            </a:r>
            <a:endParaRPr lang="hr-HR" sz="1600" dirty="0">
              <a:effectLst/>
              <a:latin typeface="Arial" pitchFamily="34" charset="0"/>
              <a:cs typeface="Arial" pitchFamily="34" charset="0"/>
            </a:endParaRPr>
          </a:p>
          <a:p>
            <a:pPr marL="0" indent="0" algn="just">
              <a:buNone/>
              <a:defRPr/>
            </a:pPr>
            <a:endParaRPr lang="hr-HR" sz="1600" b="1" dirty="0" smtClean="0">
              <a:effectLst/>
            </a:endParaRPr>
          </a:p>
          <a:p>
            <a:pPr algn="just">
              <a:defRPr/>
            </a:pPr>
            <a:endParaRPr lang="hr-HR" sz="1400" b="1" dirty="0">
              <a:solidFill>
                <a:srgbClr val="FF0000"/>
              </a:solidFill>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USLUGE </a:t>
            </a:r>
            <a:r>
              <a:rPr lang="hr-HR" b="1" dirty="0" err="1" smtClean="0">
                <a:effectLst/>
                <a:latin typeface="Arial" pitchFamily="34" charset="0"/>
                <a:cs typeface="Arial" pitchFamily="34" charset="0"/>
              </a:rPr>
              <a:t>CISOK</a:t>
            </a:r>
            <a:r>
              <a:rPr lang="hr-HR" b="1" dirty="0" smtClean="0">
                <a:effectLst/>
                <a:latin typeface="Arial" pitchFamily="34" charset="0"/>
                <a:cs typeface="Arial" pitchFamily="34" charset="0"/>
              </a:rPr>
              <a:t>-A</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6</a:t>
            </a:fld>
            <a:endParaRPr lang="hr-HR"/>
          </a:p>
        </p:txBody>
      </p:sp>
    </p:spTree>
    <p:extLst>
      <p:ext uri="{BB962C8B-B14F-4D97-AF65-F5344CB8AC3E}">
        <p14:creationId xmlns:p14="http://schemas.microsoft.com/office/powerpoint/2010/main" val="24166352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2216274"/>
            <a:ext cx="8077200" cy="3733006"/>
          </a:xfrm>
        </p:spPr>
        <p:txBody>
          <a:bodyPr numCol="2"/>
          <a:lstStyle/>
          <a:p>
            <a:pPr>
              <a:defRPr/>
            </a:pPr>
            <a:r>
              <a:rPr lang="hr-HR" sz="1200" dirty="0" smtClean="0">
                <a:effectLst/>
                <a:latin typeface="Arial" pitchFamily="34" charset="0"/>
                <a:cs typeface="Arial" pitchFamily="34" charset="0"/>
              </a:rPr>
              <a:t>CISOK </a:t>
            </a:r>
            <a:r>
              <a:rPr lang="hr-HR" sz="1200" dirty="0">
                <a:effectLst/>
                <a:latin typeface="Arial" pitchFamily="34" charset="0"/>
                <a:cs typeface="Arial" pitchFamily="34" charset="0"/>
              </a:rPr>
              <a:t>trening</a:t>
            </a:r>
          </a:p>
          <a:p>
            <a:pPr>
              <a:defRPr/>
            </a:pPr>
            <a:r>
              <a:rPr lang="hr-HR" sz="1200" dirty="0">
                <a:effectLst/>
                <a:latin typeface="Arial" pitchFamily="34" charset="0"/>
                <a:cs typeface="Arial" pitchFamily="34" charset="0"/>
              </a:rPr>
              <a:t>Moderna prijava za posao </a:t>
            </a:r>
          </a:p>
          <a:p>
            <a:pPr>
              <a:defRPr/>
            </a:pPr>
            <a:r>
              <a:rPr lang="hr-HR" sz="1200" dirty="0" smtClean="0">
                <a:effectLst/>
                <a:latin typeface="Arial" pitchFamily="34" charset="0"/>
                <a:cs typeface="Arial" pitchFamily="34" charset="0"/>
              </a:rPr>
              <a:t>Napiši </a:t>
            </a:r>
            <a:r>
              <a:rPr lang="hr-HR" sz="1200" dirty="0" err="1">
                <a:effectLst/>
                <a:latin typeface="Arial" pitchFamily="34" charset="0"/>
                <a:cs typeface="Arial" pitchFamily="34" charset="0"/>
              </a:rPr>
              <a:t>Europass</a:t>
            </a:r>
            <a:r>
              <a:rPr lang="hr-HR" sz="1200" dirty="0">
                <a:effectLst/>
                <a:latin typeface="Arial" pitchFamily="34" charset="0"/>
                <a:cs typeface="Arial" pitchFamily="34" charset="0"/>
              </a:rPr>
              <a:t> životopis </a:t>
            </a:r>
          </a:p>
          <a:p>
            <a:pPr>
              <a:defRPr/>
            </a:pPr>
            <a:r>
              <a:rPr lang="hr-HR" sz="1200" dirty="0" err="1" smtClean="0">
                <a:effectLst/>
                <a:latin typeface="Arial" pitchFamily="34" charset="0"/>
                <a:cs typeface="Arial" pitchFamily="34" charset="0"/>
              </a:rPr>
              <a:t>Cjeloživotno</a:t>
            </a:r>
            <a:r>
              <a:rPr lang="hr-HR" sz="1200" dirty="0" smtClean="0">
                <a:effectLst/>
                <a:latin typeface="Arial" pitchFamily="34" charset="0"/>
                <a:cs typeface="Arial" pitchFamily="34" charset="0"/>
              </a:rPr>
              <a:t> </a:t>
            </a:r>
            <a:r>
              <a:rPr lang="hr-HR" sz="1200" dirty="0">
                <a:effectLst/>
                <a:latin typeface="Arial" pitchFamily="34" charset="0"/>
                <a:cs typeface="Arial" pitchFamily="34" charset="0"/>
              </a:rPr>
              <a:t>učenje </a:t>
            </a:r>
          </a:p>
          <a:p>
            <a:pPr>
              <a:defRPr/>
            </a:pPr>
            <a:r>
              <a:rPr lang="hr-HR" sz="1200" dirty="0">
                <a:effectLst/>
                <a:latin typeface="Arial" pitchFamily="34" charset="0"/>
                <a:cs typeface="Arial" pitchFamily="34" charset="0"/>
              </a:rPr>
              <a:t>Istraži svoje skrivene potencijale </a:t>
            </a:r>
          </a:p>
          <a:p>
            <a:pPr>
              <a:defRPr/>
            </a:pPr>
            <a:r>
              <a:rPr lang="hr-HR" sz="1200" dirty="0">
                <a:effectLst/>
                <a:latin typeface="Arial" pitchFamily="34" charset="0"/>
                <a:cs typeface="Arial" pitchFamily="34" charset="0"/>
              </a:rPr>
              <a:t>Kreiranje vlastitog profesionalnog identiteta </a:t>
            </a:r>
          </a:p>
          <a:p>
            <a:pPr>
              <a:defRPr/>
            </a:pPr>
            <a:r>
              <a:rPr lang="hr-HR" sz="1200" dirty="0">
                <a:effectLst/>
                <a:latin typeface="Arial" pitchFamily="34" charset="0"/>
                <a:cs typeface="Arial" pitchFamily="34" charset="0"/>
              </a:rPr>
              <a:t>Razgovor za posao </a:t>
            </a:r>
            <a:r>
              <a:rPr lang="hr-HR" sz="1200" dirty="0" smtClean="0">
                <a:effectLst/>
                <a:latin typeface="Arial" pitchFamily="34" charset="0"/>
                <a:cs typeface="Arial" pitchFamily="34" charset="0"/>
              </a:rPr>
              <a:t>– korak </a:t>
            </a:r>
            <a:r>
              <a:rPr lang="hr-HR" sz="1200" dirty="0">
                <a:effectLst/>
                <a:latin typeface="Arial" pitchFamily="34" charset="0"/>
                <a:cs typeface="Arial" pitchFamily="34" charset="0"/>
              </a:rPr>
              <a:t>po korak</a:t>
            </a:r>
          </a:p>
          <a:p>
            <a:pPr>
              <a:defRPr/>
            </a:pPr>
            <a:r>
              <a:rPr lang="hr-HR" sz="1200" dirty="0">
                <a:effectLst/>
                <a:latin typeface="Arial" pitchFamily="34" charset="0"/>
                <a:cs typeface="Arial" pitchFamily="34" charset="0"/>
              </a:rPr>
              <a:t>Kako uspješno komunicirati </a:t>
            </a:r>
          </a:p>
          <a:p>
            <a:pPr>
              <a:defRPr/>
            </a:pPr>
            <a:r>
              <a:rPr lang="hr-HR" sz="1200" dirty="0" smtClean="0">
                <a:effectLst/>
                <a:latin typeface="Arial" pitchFamily="34" charset="0"/>
                <a:cs typeface="Arial" pitchFamily="34" charset="0"/>
              </a:rPr>
              <a:t>Povećanjem </a:t>
            </a:r>
            <a:r>
              <a:rPr lang="hr-HR" sz="1200" dirty="0">
                <a:effectLst/>
                <a:latin typeface="Arial" pitchFamily="34" charset="0"/>
                <a:cs typeface="Arial" pitchFamily="34" charset="0"/>
              </a:rPr>
              <a:t>samopouzdanja do </a:t>
            </a:r>
            <a:r>
              <a:rPr lang="hr-HR" sz="1200" dirty="0" smtClean="0">
                <a:effectLst/>
                <a:latin typeface="Arial" pitchFamily="34" charset="0"/>
                <a:cs typeface="Arial" pitchFamily="34" charset="0"/>
              </a:rPr>
              <a:t>poslovnog uspjeha </a:t>
            </a:r>
            <a:endParaRPr lang="hr-HR" sz="1200" dirty="0">
              <a:effectLst/>
              <a:latin typeface="Arial" pitchFamily="34" charset="0"/>
              <a:cs typeface="Arial" pitchFamily="34" charset="0"/>
            </a:endParaRPr>
          </a:p>
          <a:p>
            <a:pPr>
              <a:defRPr/>
            </a:pPr>
            <a:r>
              <a:rPr lang="hr-HR" sz="1200" dirty="0" smtClean="0">
                <a:effectLst/>
                <a:latin typeface="Arial" pitchFamily="34" charset="0"/>
                <a:cs typeface="Arial" pitchFamily="34" charset="0"/>
              </a:rPr>
              <a:t>Kako prebroditi strah od javnog nastupa </a:t>
            </a:r>
          </a:p>
          <a:p>
            <a:pPr>
              <a:defRPr/>
            </a:pPr>
            <a:r>
              <a:rPr lang="hr-HR" sz="1200" dirty="0">
                <a:effectLst/>
                <a:latin typeface="Arial" pitchFamily="34" charset="0"/>
                <a:cs typeface="Arial" pitchFamily="34" charset="0"/>
              </a:rPr>
              <a:t>Mogućnosti zapošljavanja na europskom tržištu rada </a:t>
            </a:r>
          </a:p>
          <a:p>
            <a:pPr>
              <a:defRPr/>
            </a:pPr>
            <a:r>
              <a:rPr lang="hr-HR" sz="1200" dirty="0" smtClean="0">
                <a:effectLst/>
                <a:latin typeface="Arial" pitchFamily="34" charset="0"/>
                <a:cs typeface="Arial" pitchFamily="34" charset="0"/>
              </a:rPr>
              <a:t>Vodič </a:t>
            </a:r>
            <a:r>
              <a:rPr lang="hr-HR" sz="1200" dirty="0">
                <a:effectLst/>
                <a:latin typeface="Arial" pitchFamily="34" charset="0"/>
                <a:cs typeface="Arial" pitchFamily="34" charset="0"/>
              </a:rPr>
              <a:t>kroz studij u inozemstvu </a:t>
            </a:r>
          </a:p>
          <a:p>
            <a:pPr>
              <a:defRPr/>
            </a:pPr>
            <a:r>
              <a:rPr lang="hr-HR" sz="1200" dirty="0" smtClean="0">
                <a:effectLst/>
                <a:latin typeface="Arial" pitchFamily="34" charset="0"/>
                <a:cs typeface="Arial" pitchFamily="34" charset="0"/>
              </a:rPr>
              <a:t>Sigurno u svijet rada</a:t>
            </a:r>
          </a:p>
          <a:p>
            <a:pPr>
              <a:defRPr/>
            </a:pPr>
            <a:r>
              <a:rPr lang="hr-HR" sz="1200" dirty="0">
                <a:effectLst/>
                <a:latin typeface="Arial" pitchFamily="34" charset="0"/>
                <a:cs typeface="Arial" pitchFamily="34" charset="0"/>
              </a:rPr>
              <a:t>Upoznaj sebe i odaberi karijeru</a:t>
            </a:r>
          </a:p>
          <a:p>
            <a:pPr>
              <a:defRPr/>
            </a:pPr>
            <a:r>
              <a:rPr lang="hr-HR" sz="1200" dirty="0" smtClean="0">
                <a:effectLst/>
                <a:latin typeface="Arial" pitchFamily="34" charset="0"/>
                <a:cs typeface="Arial" pitchFamily="34" charset="0"/>
              </a:rPr>
              <a:t>Hoću </a:t>
            </a:r>
            <a:r>
              <a:rPr lang="hr-HR" sz="1200" dirty="0">
                <a:effectLst/>
                <a:latin typeface="Arial" pitchFamily="34" charset="0"/>
                <a:cs typeface="Arial" pitchFamily="34" charset="0"/>
              </a:rPr>
              <a:t>znati kako odabrati </a:t>
            </a:r>
          </a:p>
          <a:p>
            <a:pPr>
              <a:defRPr/>
            </a:pPr>
            <a:r>
              <a:rPr lang="hr-HR" sz="1200" dirty="0">
                <a:effectLst/>
                <a:latin typeface="Arial" pitchFamily="34" charset="0"/>
                <a:cs typeface="Arial" pitchFamily="34" charset="0"/>
              </a:rPr>
              <a:t>Olakšaj si </a:t>
            </a:r>
            <a:r>
              <a:rPr lang="hr-HR" sz="1200" dirty="0" smtClean="0">
                <a:effectLst/>
                <a:latin typeface="Arial" pitchFamily="34" charset="0"/>
                <a:cs typeface="Arial" pitchFamily="34" charset="0"/>
              </a:rPr>
              <a:t>učenje</a:t>
            </a:r>
            <a:endParaRPr lang="hr-HR" sz="1200" dirty="0">
              <a:effectLst/>
              <a:latin typeface="Arial" pitchFamily="34" charset="0"/>
              <a:cs typeface="Arial" pitchFamily="34" charset="0"/>
            </a:endParaRPr>
          </a:p>
          <a:p>
            <a:pPr>
              <a:defRPr/>
            </a:pPr>
            <a:endParaRPr lang="hr-HR" sz="1200" dirty="0">
              <a:effectLst/>
            </a:endParaRPr>
          </a:p>
          <a:p>
            <a:pPr lvl="8">
              <a:defRPr/>
            </a:pPr>
            <a:r>
              <a:rPr lang="hr-HR" sz="400" dirty="0" smtClean="0">
                <a:effectLst/>
              </a:rPr>
              <a:t>…</a:t>
            </a:r>
            <a:endParaRPr lang="hr-HR" sz="400" dirty="0">
              <a:effectLst/>
            </a:endParaRPr>
          </a:p>
          <a:p>
            <a:pPr marL="0" indent="0">
              <a:buNone/>
              <a:defRPr/>
            </a:pPr>
            <a:endParaRPr lang="hr-HR" sz="2000" dirty="0" smtClean="0">
              <a:effectLst/>
            </a:endParaRPr>
          </a:p>
          <a:p>
            <a:pPr>
              <a:defRPr/>
            </a:pPr>
            <a:endParaRPr lang="hr-HR" sz="2000" dirty="0">
              <a:effectLst/>
            </a:endParaRPr>
          </a:p>
          <a:p>
            <a:pPr>
              <a:defRPr/>
            </a:pPr>
            <a:endParaRPr lang="hr-HR" sz="2000" dirty="0" smtClean="0">
              <a:effectLst/>
            </a:endParaRPr>
          </a:p>
          <a:p>
            <a:pPr>
              <a:defRPr/>
            </a:pPr>
            <a:endParaRPr lang="hr-HR" sz="2000" dirty="0">
              <a:effectLst/>
            </a:endParaRPr>
          </a:p>
          <a:p>
            <a:pPr>
              <a:defRPr/>
            </a:pPr>
            <a:endParaRPr lang="hr-HR" sz="2000" dirty="0" smtClean="0">
              <a:effectLst/>
            </a:endParaRPr>
          </a:p>
          <a:p>
            <a:pPr>
              <a:defRPr/>
            </a:pPr>
            <a:endParaRPr lang="hr-HR" sz="2000" dirty="0" smtClean="0">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hr-HR" b="1" dirty="0" smtClean="0">
                <a:effectLst/>
                <a:latin typeface="Arial" pitchFamily="34" charset="0"/>
                <a:cs typeface="Arial" pitchFamily="34" charset="0"/>
              </a:rPr>
              <a:t>RADIONICE ZA KORISNIKE- </a:t>
            </a:r>
            <a:r>
              <a:rPr lang="hr-HR" b="1" dirty="0" err="1" smtClean="0">
                <a:effectLst/>
                <a:latin typeface="Arial" pitchFamily="34" charset="0"/>
                <a:cs typeface="Arial" pitchFamily="34" charset="0"/>
              </a:rPr>
              <a:t>CISOK</a:t>
            </a:r>
            <a:endParaRPr lang="hr-HR"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7</a:t>
            </a:fld>
            <a:endParaRPr lang="hr-H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66800" y="1844824"/>
            <a:ext cx="7543800" cy="4251176"/>
          </a:xfrm>
        </p:spPr>
        <p:txBody>
          <a:bodyPr/>
          <a:lstStyle/>
          <a:p>
            <a:pPr algn="just"/>
            <a:r>
              <a:rPr lang="hr-HR" sz="1600" dirty="0">
                <a:latin typeface="Arial" pitchFamily="34" charset="0"/>
                <a:cs typeface="Arial" pitchFamily="34" charset="0"/>
              </a:rPr>
              <a:t>Sajam poslova</a:t>
            </a:r>
          </a:p>
          <a:p>
            <a:pPr algn="just"/>
            <a:r>
              <a:rPr lang="hr-HR" sz="1600" dirty="0">
                <a:latin typeface="Arial" pitchFamily="34" charset="0"/>
                <a:cs typeface="Arial" pitchFamily="34" charset="0"/>
              </a:rPr>
              <a:t>Smotra sveučilišta</a:t>
            </a:r>
          </a:p>
          <a:p>
            <a:pPr algn="just"/>
            <a:r>
              <a:rPr lang="hr-HR" sz="1600" dirty="0" err="1">
                <a:latin typeface="Arial" pitchFamily="34" charset="0"/>
                <a:cs typeface="Arial" pitchFamily="34" charset="0"/>
              </a:rPr>
              <a:t>Dojdi</a:t>
            </a:r>
            <a:r>
              <a:rPr lang="hr-HR" sz="1600" dirty="0">
                <a:latin typeface="Arial" pitchFamily="34" charset="0"/>
                <a:cs typeface="Arial" pitchFamily="34" charset="0"/>
              </a:rPr>
              <a:t> </a:t>
            </a:r>
            <a:r>
              <a:rPr lang="hr-HR" sz="1600" dirty="0" err="1" smtClean="0">
                <a:latin typeface="Arial" pitchFamily="34" charset="0"/>
                <a:cs typeface="Arial" pitchFamily="34" charset="0"/>
              </a:rPr>
              <a:t>osmaš</a:t>
            </a:r>
            <a:r>
              <a:rPr lang="hr-HR" sz="1600" dirty="0" smtClean="0">
                <a:latin typeface="Arial" pitchFamily="34" charset="0"/>
                <a:cs typeface="Arial" pitchFamily="34" charset="0"/>
              </a:rPr>
              <a:t> – Zagreb te zove</a:t>
            </a:r>
            <a:endParaRPr lang="hr-HR" sz="1600" dirty="0">
              <a:latin typeface="Arial" pitchFamily="34" charset="0"/>
              <a:cs typeface="Arial" pitchFamily="34" charset="0"/>
            </a:endParaRPr>
          </a:p>
          <a:p>
            <a:pPr algn="just"/>
            <a:r>
              <a:rPr lang="hr-HR" sz="1600" dirty="0">
                <a:latin typeface="Arial" pitchFamily="34" charset="0"/>
                <a:cs typeface="Arial" pitchFamily="34" charset="0"/>
              </a:rPr>
              <a:t>Sajam informiranja mladih</a:t>
            </a:r>
          </a:p>
          <a:p>
            <a:pPr algn="just"/>
            <a:r>
              <a:rPr lang="hr-HR" sz="1600" dirty="0">
                <a:latin typeface="Arial" pitchFamily="34" charset="0"/>
                <a:cs typeface="Arial" pitchFamily="34" charset="0"/>
              </a:rPr>
              <a:t>razne tribine, sastanci, predavanja</a:t>
            </a:r>
          </a:p>
          <a:p>
            <a:pPr algn="just"/>
            <a:r>
              <a:rPr lang="hr-HR" sz="1600" dirty="0">
                <a:latin typeface="Arial" pitchFamily="34" charset="0"/>
                <a:cs typeface="Arial" pitchFamily="34" charset="0"/>
              </a:rPr>
              <a:t>Suradnje (AMPEU, fakulteti, osnovne i srednje škole, EURES, MAPZ, URIHO, </a:t>
            </a:r>
            <a:r>
              <a:rPr lang="hr-HR" sz="1600" dirty="0" err="1" smtClean="0">
                <a:latin typeface="Arial" pitchFamily="34" charset="0"/>
                <a:cs typeface="Arial" pitchFamily="34" charset="0"/>
              </a:rPr>
              <a:t>CeDePe</a:t>
            </a:r>
            <a:r>
              <a:rPr lang="hr-HR" sz="1600" dirty="0" smtClean="0">
                <a:latin typeface="Arial" pitchFamily="34" charset="0"/>
                <a:cs typeface="Arial" pitchFamily="34" charset="0"/>
              </a:rPr>
              <a:t>, HUP, udruge </a:t>
            </a:r>
            <a:r>
              <a:rPr lang="hr-HR" sz="1600" dirty="0">
                <a:latin typeface="Arial" pitchFamily="34" charset="0"/>
                <a:cs typeface="Arial" pitchFamily="34" charset="0"/>
              </a:rPr>
              <a:t>studenata i </a:t>
            </a:r>
            <a:r>
              <a:rPr lang="hr-HR" sz="1600" dirty="0" smtClean="0">
                <a:latin typeface="Arial" pitchFamily="34" charset="0"/>
                <a:cs typeface="Arial" pitchFamily="34" charset="0"/>
              </a:rPr>
              <a:t>učenika, </a:t>
            </a:r>
            <a:r>
              <a:rPr lang="hr-HR" sz="1600" dirty="0" err="1" smtClean="0">
                <a:latin typeface="Arial" pitchFamily="34" charset="0"/>
                <a:cs typeface="Arial" pitchFamily="34" charset="0"/>
              </a:rPr>
              <a:t>eStudent</a:t>
            </a:r>
            <a:r>
              <a:rPr lang="hr-HR" sz="1600" dirty="0" smtClean="0">
                <a:latin typeface="Arial" pitchFamily="34" charset="0"/>
                <a:cs typeface="Arial" pitchFamily="34" charset="0"/>
              </a:rPr>
              <a:t>…)</a:t>
            </a:r>
          </a:p>
          <a:p>
            <a:pPr algn="just"/>
            <a:endParaRPr lang="hr-HR" sz="1600" dirty="0">
              <a:latin typeface="Arial" pitchFamily="34" charset="0"/>
              <a:cs typeface="Arial" pitchFamily="34" charset="0"/>
            </a:endParaRPr>
          </a:p>
          <a:p>
            <a:pPr algn="just"/>
            <a:r>
              <a:rPr lang="hr-HR" sz="1600" b="1" dirty="0">
                <a:latin typeface="Arial" pitchFamily="34" charset="0"/>
                <a:cs typeface="Arial" pitchFamily="34" charset="0"/>
              </a:rPr>
              <a:t>Najbrojnije skupine </a:t>
            </a:r>
            <a:r>
              <a:rPr lang="hr-HR" sz="1600" b="1" dirty="0" smtClean="0">
                <a:latin typeface="Arial" pitchFamily="34" charset="0"/>
                <a:cs typeface="Arial" pitchFamily="34" charset="0"/>
              </a:rPr>
              <a:t>korisnika:</a:t>
            </a:r>
            <a:endParaRPr lang="hr-HR" sz="1600" b="1" dirty="0">
              <a:latin typeface="Arial" pitchFamily="34" charset="0"/>
              <a:cs typeface="Arial" pitchFamily="34" charset="0"/>
            </a:endParaRPr>
          </a:p>
          <a:p>
            <a:pPr marL="0" indent="0" algn="just">
              <a:buNone/>
            </a:pPr>
            <a:r>
              <a:rPr lang="hr-HR" sz="1600" dirty="0">
                <a:latin typeface="Arial" pitchFamily="34" charset="0"/>
                <a:cs typeface="Arial" pitchFamily="34" charset="0"/>
              </a:rPr>
              <a:t>1) nezaposlene osobe i tražitelji zaposlenja</a:t>
            </a:r>
          </a:p>
          <a:p>
            <a:pPr marL="0" indent="0" algn="just">
              <a:buNone/>
            </a:pPr>
            <a:r>
              <a:rPr lang="hr-HR" sz="1600" dirty="0">
                <a:latin typeface="Arial" pitchFamily="34" charset="0"/>
                <a:cs typeface="Arial" pitchFamily="34" charset="0"/>
              </a:rPr>
              <a:t>	~ 41,8% ukupnog broja korisnika </a:t>
            </a:r>
          </a:p>
          <a:p>
            <a:pPr marL="0" indent="0" algn="just">
              <a:buNone/>
            </a:pPr>
            <a:r>
              <a:rPr lang="hr-HR" sz="1600" dirty="0">
                <a:latin typeface="Arial" pitchFamily="34" charset="0"/>
                <a:cs typeface="Arial" pitchFamily="34" charset="0"/>
              </a:rPr>
              <a:t>2) učenici osnovnih i srednjih škola</a:t>
            </a:r>
          </a:p>
          <a:p>
            <a:pPr marL="0" indent="0" algn="just">
              <a:buNone/>
            </a:pPr>
            <a:r>
              <a:rPr lang="hr-HR" sz="1600" dirty="0">
                <a:latin typeface="Arial" pitchFamily="34" charset="0"/>
                <a:cs typeface="Arial" pitchFamily="34" charset="0"/>
              </a:rPr>
              <a:t>	~ 39,35 % ukupnog broja korisnika</a:t>
            </a:r>
          </a:p>
          <a:p>
            <a:pPr marL="0" indent="0" algn="just">
              <a:buNone/>
            </a:pPr>
            <a:r>
              <a:rPr lang="hr-HR" sz="1600" dirty="0">
                <a:latin typeface="Arial" pitchFamily="34" charset="0"/>
                <a:cs typeface="Arial" pitchFamily="34" charset="0"/>
              </a:rPr>
              <a:t>		(učenici OŠ – </a:t>
            </a:r>
            <a:r>
              <a:rPr lang="hr-HR" sz="1600" dirty="0" err="1">
                <a:latin typeface="Arial" pitchFamily="34" charset="0"/>
                <a:cs typeface="Arial" pitchFamily="34" charset="0"/>
              </a:rPr>
              <a:t>24</a:t>
            </a:r>
            <a:r>
              <a:rPr lang="hr-HR" sz="1600" dirty="0" smtClean="0">
                <a:latin typeface="Arial" pitchFamily="34" charset="0"/>
                <a:cs typeface="Arial" pitchFamily="34" charset="0"/>
              </a:rPr>
              <a:t>%,</a:t>
            </a:r>
            <a:r>
              <a:rPr lang="hr-HR" sz="1600" dirty="0">
                <a:latin typeface="Arial" pitchFamily="34" charset="0"/>
                <a:cs typeface="Arial" pitchFamily="34" charset="0"/>
              </a:rPr>
              <a:t>	roditelji – </a:t>
            </a:r>
            <a:r>
              <a:rPr lang="hr-HR" sz="1600" dirty="0" smtClean="0">
                <a:latin typeface="Arial" pitchFamily="34" charset="0"/>
                <a:cs typeface="Arial" pitchFamily="34" charset="0"/>
              </a:rPr>
              <a:t>4%, djelatnici </a:t>
            </a:r>
            <a:r>
              <a:rPr lang="hr-HR" sz="1600" dirty="0">
                <a:latin typeface="Arial" pitchFamily="34" charset="0"/>
                <a:cs typeface="Arial" pitchFamily="34" charset="0"/>
              </a:rPr>
              <a:t>škola – 8,6%) </a:t>
            </a:r>
          </a:p>
          <a:p>
            <a:pPr marL="0" indent="0" algn="just">
              <a:buNone/>
              <a:defRPr/>
            </a:pPr>
            <a:endParaRPr lang="hr-HR" sz="1400" b="1" dirty="0">
              <a:solidFill>
                <a:srgbClr val="FF0000"/>
              </a:solidFill>
              <a:effectLst/>
            </a:endParaRPr>
          </a:p>
        </p:txBody>
      </p:sp>
      <p:sp>
        <p:nvSpPr>
          <p:cNvPr id="3" name="Content Placeholder 2"/>
          <p:cNvSpPr>
            <a:spLocks noGrp="1"/>
          </p:cNvSpPr>
          <p:nvPr>
            <p:ph idx="13"/>
          </p:nvPr>
        </p:nvSpPr>
        <p:spPr>
          <a:xfrm>
            <a:off x="1071563" y="785813"/>
            <a:ext cx="7543800" cy="857250"/>
          </a:xfr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pl-PL" b="1" dirty="0" smtClean="0">
                <a:effectLst/>
                <a:latin typeface="Arial" pitchFamily="34" charset="0"/>
                <a:cs typeface="Arial" pitchFamily="34" charset="0"/>
              </a:rPr>
              <a:t>UKLJUČENOST CISOK-A U LOKALNU ZAJEDNICU</a:t>
            </a:r>
            <a:endParaRPr lang="pl-PL" b="1" dirty="0">
              <a:effectLst/>
              <a:latin typeface="Arial" pitchFamily="34" charset="0"/>
              <a:cs typeface="Arial" pitchFamily="34" charset="0"/>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8</a:t>
            </a:fld>
            <a:endParaRPr lang="hr-HR" dirty="0"/>
          </a:p>
        </p:txBody>
      </p:sp>
    </p:spTree>
    <p:extLst>
      <p:ext uri="{BB962C8B-B14F-4D97-AF65-F5344CB8AC3E}">
        <p14:creationId xmlns:p14="http://schemas.microsoft.com/office/powerpoint/2010/main" val="3604262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899592" y="2492896"/>
            <a:ext cx="7543800" cy="4095760"/>
          </a:xfrm>
        </p:spPr>
        <p:txBody>
          <a:bodyPr/>
          <a:lstStyle/>
          <a:p>
            <a:pPr marL="0" indent="0" algn="just">
              <a:buNone/>
            </a:pPr>
            <a:endParaRPr lang="hr-HR" sz="1400" dirty="0">
              <a:latin typeface="Arial" pitchFamily="34" charset="0"/>
              <a:cs typeface="Arial" pitchFamily="34" charset="0"/>
            </a:endParaRPr>
          </a:p>
          <a:p>
            <a:pPr algn="just"/>
            <a:r>
              <a:rPr lang="hr-HR" sz="1400" dirty="0">
                <a:latin typeface="Arial" pitchFamily="34" charset="0"/>
                <a:cs typeface="Arial" pitchFamily="34" charset="0"/>
              </a:rPr>
              <a:t>Profesionalno usmjeravanje (informiranje i savjetovanje) učenika OŠ uključuje </a:t>
            </a:r>
            <a:r>
              <a:rPr lang="hr-HR" sz="1400" b="1" dirty="0">
                <a:latin typeface="Arial" pitchFamily="34" charset="0"/>
                <a:cs typeface="Arial" pitchFamily="34" charset="0"/>
              </a:rPr>
              <a:t>suradnju </a:t>
            </a:r>
            <a:r>
              <a:rPr lang="hr-HR" sz="1400" dirty="0">
                <a:latin typeface="Arial" pitchFamily="34" charset="0"/>
                <a:cs typeface="Arial" pitchFamily="34" charset="0"/>
              </a:rPr>
              <a:t>Odsjeka PU i CISOK </a:t>
            </a:r>
            <a:r>
              <a:rPr lang="hr-HR" sz="1400" dirty="0" smtClean="0">
                <a:latin typeface="Arial" pitchFamily="34" charset="0"/>
                <a:cs typeface="Arial" pitchFamily="34" charset="0"/>
              </a:rPr>
              <a:t>Centara sa: oko </a:t>
            </a:r>
            <a:r>
              <a:rPr lang="hr-HR" sz="1400" dirty="0">
                <a:latin typeface="Arial" pitchFamily="34" charset="0"/>
                <a:cs typeface="Arial" pitchFamily="34" charset="0"/>
              </a:rPr>
              <a:t>160 osnovnih škola (Grad Zagreb i </a:t>
            </a:r>
            <a:r>
              <a:rPr lang="hr-HR" sz="1400" dirty="0" smtClean="0">
                <a:latin typeface="Arial" pitchFamily="34" charset="0"/>
                <a:cs typeface="Arial" pitchFamily="34" charset="0"/>
              </a:rPr>
              <a:t>Zagrebačka županija</a:t>
            </a:r>
            <a:r>
              <a:rPr lang="hr-HR" sz="1400" dirty="0">
                <a:latin typeface="Arial" pitchFamily="34" charset="0"/>
                <a:cs typeface="Arial" pitchFamily="34" charset="0"/>
              </a:rPr>
              <a:t>) </a:t>
            </a:r>
            <a:r>
              <a:rPr lang="hr-HR" sz="1400" dirty="0" smtClean="0">
                <a:latin typeface="Arial" pitchFamily="34" charset="0"/>
                <a:cs typeface="Arial" pitchFamily="34" charset="0"/>
              </a:rPr>
              <a:t>koje obuhvaćaju oko 10.000 učenika, nadležnim </a:t>
            </a:r>
            <a:r>
              <a:rPr lang="hr-HR" sz="1400" dirty="0">
                <a:latin typeface="Arial" pitchFamily="34" charset="0"/>
                <a:cs typeface="Arial" pitchFamily="34" charset="0"/>
              </a:rPr>
              <a:t>Gradskim i županijskim </a:t>
            </a:r>
            <a:r>
              <a:rPr lang="hr-HR" sz="1400" dirty="0" smtClean="0">
                <a:latin typeface="Arial" pitchFamily="34" charset="0"/>
                <a:cs typeface="Arial" pitchFamily="34" charset="0"/>
              </a:rPr>
              <a:t>uredima, Ministarstvom </a:t>
            </a:r>
            <a:r>
              <a:rPr lang="hr-HR" sz="1400" dirty="0">
                <a:latin typeface="Arial" pitchFamily="34" charset="0"/>
                <a:cs typeface="Arial" pitchFamily="34" charset="0"/>
              </a:rPr>
              <a:t>obrazovanja, znanosti i </a:t>
            </a:r>
            <a:r>
              <a:rPr lang="hr-HR" sz="1400" dirty="0" smtClean="0">
                <a:latin typeface="Arial" pitchFamily="34" charset="0"/>
                <a:cs typeface="Arial" pitchFamily="34" charset="0"/>
              </a:rPr>
              <a:t>sporta, srednjim školama, centrima za odgoj i obrazovanje, zdravstvenim </a:t>
            </a:r>
            <a:r>
              <a:rPr lang="hr-HR" sz="1400" dirty="0">
                <a:latin typeface="Arial" pitchFamily="34" charset="0"/>
                <a:cs typeface="Arial" pitchFamily="34" charset="0"/>
              </a:rPr>
              <a:t>ustanovama (medicina rada i školska medicina</a:t>
            </a:r>
            <a:r>
              <a:rPr lang="hr-HR" sz="1400" dirty="0" smtClean="0">
                <a:latin typeface="Arial" pitchFamily="34" charset="0"/>
                <a:cs typeface="Arial" pitchFamily="34" charset="0"/>
              </a:rPr>
              <a:t>), domovima </a:t>
            </a:r>
            <a:r>
              <a:rPr lang="hr-HR" sz="1400" dirty="0">
                <a:latin typeface="Arial" pitchFamily="34" charset="0"/>
                <a:cs typeface="Arial" pitchFamily="34" charset="0"/>
              </a:rPr>
              <a:t>za </a:t>
            </a:r>
            <a:r>
              <a:rPr lang="hr-HR" sz="1400" dirty="0" smtClean="0">
                <a:latin typeface="Arial" pitchFamily="34" charset="0"/>
                <a:cs typeface="Arial" pitchFamily="34" charset="0"/>
              </a:rPr>
              <a:t>djecu, posebnim ustanovama; ostalima</a:t>
            </a:r>
            <a:r>
              <a:rPr lang="hr-HR" sz="1400" dirty="0">
                <a:latin typeface="Arial" pitchFamily="34" charset="0"/>
                <a:cs typeface="Arial" pitchFamily="34" charset="0"/>
              </a:rPr>
              <a:t>: pravobraniteljica za djecu, Psihijatrijska bolnica za djecu i mladež, Centri za socijalnu </a:t>
            </a:r>
            <a:r>
              <a:rPr lang="hr-HR" sz="1400" dirty="0" smtClean="0">
                <a:latin typeface="Arial" pitchFamily="34" charset="0"/>
                <a:cs typeface="Arial" pitchFamily="34" charset="0"/>
              </a:rPr>
              <a:t>skrb i dr.</a:t>
            </a:r>
          </a:p>
          <a:p>
            <a:pPr marL="0" indent="0" algn="just">
              <a:buNone/>
            </a:pPr>
            <a:endParaRPr lang="hr-HR" sz="1400" dirty="0" smtClean="0">
              <a:latin typeface="Arial" pitchFamily="34" charset="0"/>
              <a:cs typeface="Arial" pitchFamily="34" charset="0"/>
            </a:endParaRPr>
          </a:p>
          <a:p>
            <a:pPr marL="0" indent="0" algn="just">
              <a:buNone/>
            </a:pPr>
            <a:endParaRPr lang="hr-HR" sz="1400" dirty="0">
              <a:latin typeface="Arial" pitchFamily="34" charset="0"/>
              <a:cs typeface="Arial" pitchFamily="34" charset="0"/>
            </a:endParaRPr>
          </a:p>
          <a:p>
            <a:pPr algn="just"/>
            <a:r>
              <a:rPr lang="hr-HR" sz="1400" b="1" dirty="0">
                <a:latin typeface="Arial" pitchFamily="34" charset="0"/>
                <a:cs typeface="Arial" pitchFamily="34" charset="0"/>
              </a:rPr>
              <a:t>Odsjek profesionalnog usmjeravanja i obrazovanja</a:t>
            </a:r>
            <a:r>
              <a:rPr lang="hr-HR" sz="1400" dirty="0">
                <a:latin typeface="Arial" pitchFamily="34" charset="0"/>
                <a:cs typeface="Arial" pitchFamily="34" charset="0"/>
              </a:rPr>
              <a:t>: prioritetno je usmjeravanje učenika s </a:t>
            </a:r>
            <a:r>
              <a:rPr lang="hr-HR" sz="1400" b="1" dirty="0">
                <a:latin typeface="Arial" pitchFamily="34" charset="0"/>
                <a:cs typeface="Arial" pitchFamily="34" charset="0"/>
              </a:rPr>
              <a:t>teškoćama u razvoju i učenika sa zdravstvenim </a:t>
            </a:r>
            <a:r>
              <a:rPr lang="hr-HR" sz="1400" b="1" dirty="0" smtClean="0">
                <a:latin typeface="Arial" pitchFamily="34" charset="0"/>
                <a:cs typeface="Arial" pitchFamily="34" charset="0"/>
              </a:rPr>
              <a:t>teškoćama</a:t>
            </a:r>
          </a:p>
          <a:p>
            <a:pPr marL="0" indent="0" algn="just">
              <a:buNone/>
            </a:pPr>
            <a:endParaRPr lang="hr-HR" sz="1400" dirty="0">
              <a:latin typeface="Arial" pitchFamily="34" charset="0"/>
              <a:cs typeface="Arial" pitchFamily="34" charset="0"/>
            </a:endParaRPr>
          </a:p>
          <a:p>
            <a:pPr algn="just"/>
            <a:r>
              <a:rPr lang="hr-HR" sz="1400" b="1" dirty="0" err="1" smtClean="0">
                <a:latin typeface="Arial" pitchFamily="34" charset="0"/>
                <a:cs typeface="Arial" pitchFamily="34" charset="0"/>
              </a:rPr>
              <a:t>CISOK</a:t>
            </a:r>
            <a:r>
              <a:rPr lang="hr-HR" sz="1400" dirty="0" smtClean="0">
                <a:latin typeface="Arial" pitchFamily="34" charset="0"/>
                <a:cs typeface="Arial" pitchFamily="34" charset="0"/>
              </a:rPr>
              <a:t> </a:t>
            </a:r>
            <a:r>
              <a:rPr lang="hr-HR" sz="1400" dirty="0">
                <a:latin typeface="Arial" pitchFamily="34" charset="0"/>
                <a:cs typeface="Arial" pitchFamily="34" charset="0"/>
              </a:rPr>
              <a:t>Centri Zagreb: profesionalno usmjeravanje </a:t>
            </a:r>
            <a:r>
              <a:rPr lang="hr-HR" sz="1400" b="1" dirty="0" smtClean="0">
                <a:latin typeface="Arial" pitchFamily="34" charset="0"/>
                <a:cs typeface="Arial" pitchFamily="34" charset="0"/>
              </a:rPr>
              <a:t>ostalih učenika (pr. neodlučni)</a:t>
            </a:r>
            <a:r>
              <a:rPr lang="hr-HR" sz="1600" b="1" dirty="0" smtClean="0">
                <a:latin typeface="Arial" pitchFamily="34" charset="0"/>
                <a:cs typeface="Arial" pitchFamily="34" charset="0"/>
              </a:rPr>
              <a:t> </a:t>
            </a:r>
            <a:endParaRPr lang="hr-HR" sz="1600" b="1" dirty="0">
              <a:latin typeface="Arial" pitchFamily="34" charset="0"/>
              <a:cs typeface="Arial" pitchFamily="34" charset="0"/>
            </a:endParaRPr>
          </a:p>
          <a:p>
            <a:pPr algn="just"/>
            <a:endParaRPr lang="hr-HR" sz="1600" dirty="0">
              <a:solidFill>
                <a:srgbClr val="333333"/>
              </a:solidFill>
            </a:endParaRPr>
          </a:p>
          <a:p>
            <a:pPr algn="just"/>
            <a:endParaRPr lang="hr-HR" sz="1600" dirty="0"/>
          </a:p>
          <a:p>
            <a:pPr algn="just"/>
            <a:endParaRPr lang="hr-HR" dirty="0"/>
          </a:p>
        </p:txBody>
      </p:sp>
      <p:sp>
        <p:nvSpPr>
          <p:cNvPr id="3" name="Rezervirano mjesto sadržaja 2"/>
          <p:cNvSpPr>
            <a:spLocks noGrp="1"/>
          </p:cNvSpPr>
          <p:nvPr>
            <p:ph idx="13"/>
          </p:nvPr>
        </p:nvSpPr>
        <p:spPr>
          <a:xfrm>
            <a:off x="1115616" y="1407170"/>
            <a:ext cx="7543800" cy="857256"/>
          </a:xfrm>
        </p:spPr>
        <p:txBody>
          <a:bodyPr/>
          <a:lstStyle/>
          <a:p>
            <a:r>
              <a:rPr lang="hr-HR" sz="2000" b="1" dirty="0" smtClean="0">
                <a:effectLst/>
                <a:latin typeface="Arial" pitchFamily="34" charset="0"/>
                <a:cs typeface="Arial" pitchFamily="34" charset="0"/>
              </a:rPr>
              <a:t>PROFESIONALNO USMJERAVANJE</a:t>
            </a:r>
          </a:p>
          <a:p>
            <a:r>
              <a:rPr lang="hr-HR" sz="2000" b="1" dirty="0" smtClean="0">
                <a:effectLst/>
                <a:latin typeface="Arial" pitchFamily="34" charset="0"/>
                <a:cs typeface="Arial" pitchFamily="34" charset="0"/>
              </a:rPr>
              <a:t>UČENIKA ZAVRŠNIH RAZREDA OSNOVNIH </a:t>
            </a:r>
          </a:p>
          <a:p>
            <a:r>
              <a:rPr lang="hr-HR" sz="2000" b="1" dirty="0" smtClean="0">
                <a:effectLst/>
                <a:latin typeface="Arial" pitchFamily="34" charset="0"/>
                <a:cs typeface="Arial" pitchFamily="34" charset="0"/>
              </a:rPr>
              <a:t>ŠKOLA</a:t>
            </a:r>
          </a:p>
          <a:p>
            <a:endParaRPr lang="hr-HR" dirty="0">
              <a:latin typeface="+mj-lt"/>
            </a:endParaRPr>
          </a:p>
          <a:p>
            <a:endParaRPr lang="hr-HR" dirty="0">
              <a:latin typeface="+mj-lt"/>
            </a:endParaRPr>
          </a:p>
        </p:txBody>
      </p:sp>
      <p:sp>
        <p:nvSpPr>
          <p:cNvPr id="4" name="Rezervirano mjesto broja slajda 3"/>
          <p:cNvSpPr>
            <a:spLocks noGrp="1"/>
          </p:cNvSpPr>
          <p:nvPr>
            <p:ph type="sldNum" sz="quarter" idx="16"/>
          </p:nvPr>
        </p:nvSpPr>
        <p:spPr/>
        <p:txBody>
          <a:bodyPr/>
          <a:lstStyle/>
          <a:p>
            <a:pPr>
              <a:defRPr/>
            </a:pPr>
            <a:fld id="{0F61A62E-A110-420D-8D1A-F57ABF75F8BA}" type="slidenum">
              <a:rPr lang="hr-HR" smtClean="0"/>
              <a:pPr>
                <a:defRPr/>
              </a:pPr>
              <a:t>9</a:t>
            </a:fld>
            <a:endParaRPr lang="hr-HR"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1645" y="404664"/>
            <a:ext cx="2279650" cy="2005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4112142"/>
      </p:ext>
    </p:extLst>
  </p:cSld>
  <p:clrMapOvr>
    <a:masterClrMapping/>
  </p:clrMapOvr>
  <p:timing>
    <p:tnLst>
      <p:par>
        <p:cTn id="1" dur="indefinite" restart="never" nodeType="tmRoot"/>
      </p:par>
    </p:tnLst>
  </p:timing>
</p:sld>
</file>

<file path=ppt/theme/theme1.xml><?xml version="1.0" encoding="utf-8"?>
<a:theme xmlns:a="http://schemas.openxmlformats.org/drawingml/2006/main" name="Svjetlucanje">
  <a:themeElements>
    <a:clrScheme name="Custom 1">
      <a:dk1>
        <a:srgbClr val="000000"/>
      </a:dk1>
      <a:lt1>
        <a:srgbClr val="E8E8E8"/>
      </a:lt1>
      <a:dk2>
        <a:srgbClr val="000099"/>
      </a:dk2>
      <a:lt2>
        <a:srgbClr val="FFFFFF"/>
      </a:lt2>
      <a:accent1>
        <a:srgbClr val="BFDEE3"/>
      </a:accent1>
      <a:accent2>
        <a:srgbClr val="C0C0C0"/>
      </a:accent2>
      <a:accent3>
        <a:srgbClr val="F2F2F2"/>
      </a:accent3>
      <a:accent4>
        <a:srgbClr val="000000"/>
      </a:accent4>
      <a:accent5>
        <a:srgbClr val="DCECEF"/>
      </a:accent5>
      <a:accent6>
        <a:srgbClr val="AEAEAE"/>
      </a:accent6>
      <a:hlink>
        <a:srgbClr val="D1000E"/>
      </a:hlink>
      <a:folHlink>
        <a:srgbClr val="5E93C9"/>
      </a:folHlink>
    </a:clrScheme>
    <a:fontScheme name="Svjetlucanj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defRPr kumimoji="0" lang="hr-HR" sz="2800" b="0" i="0" u="none" strike="noStrike" cap="none" normalizeH="0" baseline="0" smtClean="0">
            <a:ln>
              <a:noFill/>
            </a:ln>
            <a:solidFill>
              <a:srgbClr val="7C7F87"/>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defRPr kumimoji="0" lang="hr-HR" sz="2800" b="0" i="0" u="none" strike="noStrike" cap="none" normalizeH="0" baseline="0" smtClean="0">
            <a:ln>
              <a:noFill/>
            </a:ln>
            <a:solidFill>
              <a:srgbClr val="7C7F87"/>
            </a:solidFill>
            <a:effectLst/>
            <a:latin typeface="Arial" charset="0"/>
          </a:defRPr>
        </a:defPPr>
      </a:lstStyle>
    </a:lnDef>
  </a:objectDefaults>
  <a:extraClrSchemeLst>
    <a:extraClrScheme>
      <a:clrScheme name="Svjetlucanje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vjetlucanje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vjetlucanje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vjetlucanje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vjetlucanje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vjetlucanje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vjetlucanje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vjetlucanje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vjetlucanje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
      <a:clrScheme name="Svjetlucanje 10">
        <a:dk1>
          <a:srgbClr val="000000"/>
        </a:dk1>
        <a:lt1>
          <a:srgbClr val="E8E8E8"/>
        </a:lt1>
        <a:dk2>
          <a:srgbClr val="000099"/>
        </a:dk2>
        <a:lt2>
          <a:srgbClr val="FFFFFF"/>
        </a:lt2>
        <a:accent1>
          <a:srgbClr val="BFDEE3"/>
        </a:accent1>
        <a:accent2>
          <a:srgbClr val="C0C0C0"/>
        </a:accent2>
        <a:accent3>
          <a:srgbClr val="F2F2F2"/>
        </a:accent3>
        <a:accent4>
          <a:srgbClr val="000000"/>
        </a:accent4>
        <a:accent5>
          <a:srgbClr val="DCECEF"/>
        </a:accent5>
        <a:accent6>
          <a:srgbClr val="AEAEAE"/>
        </a:accent6>
        <a:hlink>
          <a:srgbClr val="D1000E"/>
        </a:hlink>
        <a:folHlink>
          <a:srgbClr val="5E93C9"/>
        </a:folHlink>
      </a:clrScheme>
      <a:clrMap bg1="lt1" tx1="dk1" bg2="lt2" tx2="dk2" accent1="accent1" accent2="accent2" accent3="accent3" accent4="accent4" accent5="accent5" accent6="accent6" hlink="hlink" folHlink="folHlink"/>
    </a:extraClrScheme>
    <a:extraClrScheme>
      <a:clrScheme name="Svjetlucanje 11">
        <a:dk1>
          <a:srgbClr val="000000"/>
        </a:dk1>
        <a:lt1>
          <a:srgbClr val="EAEAEA"/>
        </a:lt1>
        <a:dk2>
          <a:srgbClr val="000000"/>
        </a:dk2>
        <a:lt2>
          <a:srgbClr val="C1C2CB"/>
        </a:lt2>
        <a:accent1>
          <a:srgbClr val="F1F1F7"/>
        </a:accent1>
        <a:accent2>
          <a:srgbClr val="7C7F87"/>
        </a:accent2>
        <a:accent3>
          <a:srgbClr val="F3F3F3"/>
        </a:accent3>
        <a:accent4>
          <a:srgbClr val="000000"/>
        </a:accent4>
        <a:accent5>
          <a:srgbClr val="F7F7FA"/>
        </a:accent5>
        <a:accent6>
          <a:srgbClr val="70727A"/>
        </a:accent6>
        <a:hlink>
          <a:srgbClr val="A3FFFF"/>
        </a:hlink>
        <a:folHlink>
          <a:srgbClr val="9E99FF"/>
        </a:folHlink>
      </a:clrScheme>
      <a:clrMap bg1="lt1" tx1="dk1" bg2="lt2" tx2="dk2" accent1="accent1" accent2="accent2" accent3="accent3" accent4="accent4" accent5="accent5" accent6="accent6" hlink="hlink" folHlink="folHlink"/>
    </a:extraClrScheme>
    <a:extraClrScheme>
      <a:clrScheme name="Svjetlucanje 12">
        <a:dk1>
          <a:srgbClr val="000000"/>
        </a:dk1>
        <a:lt1>
          <a:srgbClr val="FFFFFF"/>
        </a:lt1>
        <a:dk2>
          <a:srgbClr val="000000"/>
        </a:dk2>
        <a:lt2>
          <a:srgbClr val="BCBCBC"/>
        </a:lt2>
        <a:accent1>
          <a:srgbClr val="9999FF"/>
        </a:accent1>
        <a:accent2>
          <a:srgbClr val="D1000E"/>
        </a:accent2>
        <a:accent3>
          <a:srgbClr val="FFFFFF"/>
        </a:accent3>
        <a:accent4>
          <a:srgbClr val="000000"/>
        </a:accent4>
        <a:accent5>
          <a:srgbClr val="CACAFF"/>
        </a:accent5>
        <a:accent6>
          <a:srgbClr val="BD000C"/>
        </a:accent6>
        <a:hlink>
          <a:srgbClr val="666699"/>
        </a:hlink>
        <a:folHlink>
          <a:srgbClr val="7C7F8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5560</TotalTime>
  <Words>4254</Words>
  <Application>Microsoft Office PowerPoint</Application>
  <PresentationFormat>Prikaz na zaslonu (4:3)</PresentationFormat>
  <Paragraphs>419</Paragraphs>
  <Slides>47</Slides>
  <Notes>1</Notes>
  <HiddenSlides>0</HiddenSlides>
  <MMClips>0</MMClips>
  <ScaleCrop>false</ScaleCrop>
  <HeadingPairs>
    <vt:vector size="4" baseType="variant">
      <vt:variant>
        <vt:lpstr>Tema</vt:lpstr>
      </vt:variant>
      <vt:variant>
        <vt:i4>1</vt:i4>
      </vt:variant>
      <vt:variant>
        <vt:lpstr>Naslovi slajdova</vt:lpstr>
      </vt:variant>
      <vt:variant>
        <vt:i4>47</vt:i4>
      </vt:variant>
    </vt:vector>
  </HeadingPairs>
  <TitlesOfParts>
    <vt:vector size="48" baseType="lpstr">
      <vt:lpstr>Svjetlucanje</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vector>
  </TitlesOfParts>
  <Company>Hrvatski zavod za zaposljavanje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aderossi</dc:creator>
  <cp:lastModifiedBy>Terezija Horvat</cp:lastModifiedBy>
  <cp:revision>419</cp:revision>
  <dcterms:created xsi:type="dcterms:W3CDTF">2008-03-25T13:42:45Z</dcterms:created>
  <dcterms:modified xsi:type="dcterms:W3CDTF">2016-03-30T12:24:28Z</dcterms:modified>
</cp:coreProperties>
</file>