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84" r:id="rId2"/>
    <p:sldId id="298" r:id="rId3"/>
    <p:sldId id="261" r:id="rId4"/>
    <p:sldId id="295" r:id="rId5"/>
    <p:sldId id="297" r:id="rId6"/>
    <p:sldId id="262" r:id="rId7"/>
    <p:sldId id="296" r:id="rId8"/>
    <p:sldId id="263" r:id="rId9"/>
    <p:sldId id="289" r:id="rId10"/>
    <p:sldId id="29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1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FFF3-A37C-4C62-A1B7-1D2928D7F9A9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A6CBD-93D8-411C-BE39-4412686A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A199-7F09-FA49-B481-E8685DD530A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764704"/>
            <a:ext cx="3124200" cy="5040560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3100" b="1" dirty="0" smtClean="0">
                <a:solidFill>
                  <a:schemeClr val="bg1"/>
                </a:solidFill>
                <a:latin typeface="Arial"/>
                <a:cs typeface="Arial"/>
              </a:rPr>
              <a:t>Predstavite </a:t>
            </a:r>
            <a:r>
              <a:rPr lang="hr-HR" sz="3100" b="1" dirty="0" smtClean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lang="en-GB" sz="31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31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3100" b="1" dirty="0" smtClean="0">
                <a:solidFill>
                  <a:schemeClr val="bg1"/>
                </a:solidFill>
                <a:latin typeface="Arial"/>
                <a:cs typeface="Arial"/>
              </a:rPr>
              <a:t>uz pomoć </a:t>
            </a:r>
            <a:r>
              <a:rPr lang="en-GB" sz="3100" b="1" dirty="0" err="1" smtClean="0">
                <a:solidFill>
                  <a:schemeClr val="bg1"/>
                </a:solidFill>
                <a:latin typeface="Arial"/>
                <a:cs typeface="Arial"/>
              </a:rPr>
              <a:t>Europass</a:t>
            </a:r>
            <a:r>
              <a:rPr lang="hr-HR" sz="3100" b="1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GB" sz="3100" b="1" dirty="0" smtClean="0">
                <a:solidFill>
                  <a:schemeClr val="bg1"/>
                </a:solidFill>
                <a:latin typeface="Arial"/>
                <a:cs typeface="Arial"/>
              </a:rPr>
              <a:t>!</a:t>
            </a:r>
            <a:br>
              <a:rPr lang="en-GB" sz="31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3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3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30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3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  <a:t>Vlasta Jelašić Kerec</a:t>
            </a:r>
            <a:b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2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  <a:t>Zagreb, </a:t>
            </a:r>
            <a:r>
              <a:rPr lang="hr-HR" sz="2200" b="1" dirty="0" smtClean="0">
                <a:solidFill>
                  <a:schemeClr val="bg1"/>
                </a:solidFill>
                <a:latin typeface="Arial"/>
                <a:cs typeface="Arial"/>
              </a:rPr>
              <a:t>3. listopada 2016.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0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charset="0"/>
              </a:rPr>
              <a:t>Nacionalni </a:t>
            </a:r>
            <a:r>
              <a:rPr lang="hr-HR" sz="2800" b="1" dirty="0" err="1" smtClean="0">
                <a:solidFill>
                  <a:schemeClr val="accent5"/>
                </a:solidFill>
                <a:latin typeface="Arial" charset="0"/>
              </a:rPr>
              <a:t>Europass</a:t>
            </a:r>
            <a:r>
              <a:rPr lang="hr-HR" sz="2800" b="1" dirty="0" smtClean="0">
                <a:solidFill>
                  <a:schemeClr val="accent5"/>
                </a:solidFill>
                <a:latin typeface="Arial" charset="0"/>
              </a:rPr>
              <a:t> centri (NEC-ovi)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just">
              <a:buNone/>
              <a:defRPr/>
            </a:pPr>
            <a:endParaRPr lang="hr-HR" sz="2000" b="1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 algn="just">
              <a:buNone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Arial" charset="0"/>
              </a:rPr>
              <a:t>Provedba i promidžba </a:t>
            </a:r>
            <a:r>
              <a:rPr lang="hr-HR" sz="2000" b="1" dirty="0" err="1" smtClean="0">
                <a:solidFill>
                  <a:prstClr val="black"/>
                </a:solidFill>
                <a:latin typeface="Arial" charset="0"/>
              </a:rPr>
              <a:t>Europassa</a:t>
            </a:r>
            <a:endParaRPr lang="hr-HR" sz="2000" b="1" dirty="0">
              <a:solidFill>
                <a:prstClr val="black"/>
              </a:solidFill>
              <a:latin typeface="Arial" charset="0"/>
            </a:endParaRPr>
          </a:p>
          <a:p>
            <a:pPr marL="0" lvl="0" indent="0" algn="just">
              <a:buNone/>
              <a:defRPr/>
            </a:pPr>
            <a:endParaRPr lang="hr-HR" sz="2000" b="1" dirty="0">
              <a:solidFill>
                <a:prstClr val="black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b="1" dirty="0">
                <a:solidFill>
                  <a:srgbClr val="2FB1CC"/>
                </a:solidFill>
                <a:latin typeface="Arial" charset="0"/>
              </a:rPr>
              <a:t>k</a:t>
            </a: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oordinacija upravljanja dokumentima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komunikacija, informiranje</a:t>
            </a:r>
            <a:endParaRPr lang="hr-HR" sz="1600" b="1" dirty="0">
              <a:solidFill>
                <a:srgbClr val="2FB1CC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Nacionalni </a:t>
            </a:r>
            <a:r>
              <a:rPr lang="hr-HR" sz="1600" b="1" dirty="0" err="1" smtClean="0">
                <a:solidFill>
                  <a:srgbClr val="2FB1CC"/>
                </a:solidFill>
                <a:latin typeface="Arial" charset="0"/>
              </a:rPr>
              <a:t>Europassov</a:t>
            </a: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 portal</a:t>
            </a:r>
            <a:endParaRPr lang="hr-HR" sz="1600" b="1" dirty="0">
              <a:solidFill>
                <a:srgbClr val="2FB1CC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b="1" dirty="0">
                <a:solidFill>
                  <a:srgbClr val="2FB1CC"/>
                </a:solidFill>
                <a:latin typeface="Arial" charset="0"/>
              </a:rPr>
              <a:t>s</a:t>
            </a: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uradnja s ostalim EU inicijativama</a:t>
            </a:r>
            <a:endParaRPr lang="hr-HR" sz="1600" b="1" dirty="0">
              <a:solidFill>
                <a:srgbClr val="2FB1CC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b="1" dirty="0">
                <a:solidFill>
                  <a:srgbClr val="2FB1CC"/>
                </a:solidFill>
                <a:latin typeface="Arial" charset="0"/>
              </a:rPr>
              <a:t>e</a:t>
            </a:r>
            <a:r>
              <a:rPr lang="hr-HR" sz="1600" b="1" dirty="0" smtClean="0">
                <a:solidFill>
                  <a:srgbClr val="2FB1CC"/>
                </a:solidFill>
                <a:latin typeface="Arial" charset="0"/>
              </a:rPr>
              <a:t>uropska mreža</a:t>
            </a:r>
            <a:endParaRPr lang="hr-HR" sz="1600" b="1" dirty="0">
              <a:solidFill>
                <a:srgbClr val="2FB1CC"/>
              </a:solidFill>
              <a:latin typeface="Arial" charset="0"/>
            </a:endParaRPr>
          </a:p>
          <a:p>
            <a:pPr marL="457200" lvl="1" indent="0" algn="just">
              <a:buNone/>
              <a:defRPr/>
            </a:pPr>
            <a:endParaRPr lang="hr-HR" sz="1600" b="1" dirty="0">
              <a:solidFill>
                <a:srgbClr val="2FB1CC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hr-HR" sz="1600" dirty="0" smtClean="0">
                <a:solidFill>
                  <a:prstClr val="black"/>
                </a:solidFill>
                <a:latin typeface="Arial" charset="0"/>
              </a:rPr>
              <a:t>jihov rad nadgleda i usklađuje Europska komisija – od 2015. godine Opća uprava za zapošljavanje</a:t>
            </a:r>
            <a:r>
              <a:rPr lang="hr-HR" sz="1600" smtClean="0">
                <a:solidFill>
                  <a:prstClr val="black"/>
                </a:solidFill>
                <a:latin typeface="Arial" charset="0"/>
              </a:rPr>
              <a:t>, socijalnu </a:t>
            </a:r>
            <a:r>
              <a:rPr lang="hr-HR" sz="1600" dirty="0" smtClean="0">
                <a:solidFill>
                  <a:prstClr val="black"/>
                </a:solidFill>
                <a:latin typeface="Arial" charset="0"/>
              </a:rPr>
              <a:t>politiku i </a:t>
            </a:r>
            <a:r>
              <a:rPr lang="hr-HR" sz="1600" dirty="0" err="1" smtClean="0">
                <a:solidFill>
                  <a:prstClr val="black"/>
                </a:solidFill>
                <a:latin typeface="Arial" charset="0"/>
              </a:rPr>
              <a:t>inkluziju</a:t>
            </a:r>
            <a:endParaRPr lang="hr-HR" sz="1600" dirty="0">
              <a:solidFill>
                <a:prstClr val="black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hr-HR" sz="1600" dirty="0">
              <a:solidFill>
                <a:prstClr val="black"/>
              </a:solidFill>
              <a:latin typeface="Arial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hr-HR" sz="1600" dirty="0">
                <a:solidFill>
                  <a:prstClr val="black"/>
                </a:solidFill>
                <a:latin typeface="Arial" charset="0"/>
              </a:rPr>
              <a:t>CEDEFOP </a:t>
            </a:r>
            <a:r>
              <a:rPr lang="hr-HR" sz="1600" dirty="0" smtClean="0">
                <a:solidFill>
                  <a:prstClr val="black"/>
                </a:solidFill>
                <a:latin typeface="Arial" charset="0"/>
              </a:rPr>
              <a:t>(Europski centar za razvoj strukovnog osposobljavanja)</a:t>
            </a:r>
            <a:endParaRPr lang="hr-HR" sz="1600" dirty="0">
              <a:solidFill>
                <a:prstClr val="black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hr-HR" sz="1600" dirty="0">
              <a:solidFill>
                <a:srgbClr val="2FB1CC"/>
              </a:solidFill>
              <a:latin typeface="Arial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sz="28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ični oblačić 9"/>
          <p:cNvSpPr>
            <a:spLocks noChangeArrowheads="1"/>
          </p:cNvSpPr>
          <p:nvPr/>
        </p:nvSpPr>
        <p:spPr bwMode="auto">
          <a:xfrm>
            <a:off x="5766115" y="1916832"/>
            <a:ext cx="2952328" cy="1943100"/>
          </a:xfrm>
          <a:prstGeom prst="cloudCallout">
            <a:avLst>
              <a:gd name="adj1" fmla="val -66616"/>
              <a:gd name="adj2" fmla="val 41111"/>
            </a:avLst>
          </a:prstGeom>
          <a:solidFill>
            <a:srgbClr val="2FB1CC"/>
          </a:solidFill>
          <a:ln w="25400" algn="ctr">
            <a:solidFill>
              <a:srgbClr val="DE6E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r-HR" sz="1600" b="1" dirty="0">
                <a:solidFill>
                  <a:srgbClr val="FFFFFF"/>
                </a:solidFill>
                <a:cs typeface="Arial" charset="0"/>
              </a:rPr>
              <a:t>www.europass.hr</a:t>
            </a:r>
          </a:p>
        </p:txBody>
      </p:sp>
    </p:spTree>
    <p:extLst>
      <p:ext uri="{BB962C8B-B14F-4D97-AF65-F5344CB8AC3E}">
        <p14:creationId xmlns:p14="http://schemas.microsoft.com/office/powerpoint/2010/main" val="41692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26074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Europass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asti oblačić 7"/>
          <p:cNvSpPr>
            <a:spLocks noGrp="1"/>
          </p:cNvSpPr>
          <p:nvPr>
            <p:ph idx="1"/>
          </p:nvPr>
        </p:nvSpPr>
        <p:spPr>
          <a:xfrm>
            <a:off x="3131840" y="1196752"/>
            <a:ext cx="3024336" cy="1789527"/>
          </a:xfrm>
          <a:prstGeom prst="wedgeEllipseCallout">
            <a:avLst>
              <a:gd name="adj1" fmla="val 35360"/>
              <a:gd name="adj2" fmla="val 58173"/>
            </a:avLst>
          </a:prstGeom>
          <a:solidFill>
            <a:srgbClr val="DE6E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endParaRPr lang="hr-HR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hr-HR" sz="2400" b="1" dirty="0" smtClean="0">
                <a:solidFill>
                  <a:schemeClr val="bg1"/>
                </a:solidFill>
              </a:rPr>
              <a:t>Hvala vam na pažnji!</a:t>
            </a:r>
            <a:endParaRPr lang="hr-HR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292080" y="3068255"/>
            <a:ext cx="3240088" cy="2303462"/>
          </a:xfrm>
          <a:prstGeom prst="cloudCallout">
            <a:avLst>
              <a:gd name="adj1" fmla="val -49657"/>
              <a:gd name="adj2" fmla="val 63370"/>
            </a:avLst>
          </a:prstGeom>
          <a:solidFill>
            <a:srgbClr val="2FB1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hr-HR" sz="1600" b="1" dirty="0">
              <a:solidFill>
                <a:srgbClr val="FFFFFF"/>
              </a:solidFill>
            </a:endParaRPr>
          </a:p>
          <a:p>
            <a:pPr algn="ctr"/>
            <a:r>
              <a:rPr lang="hr-HR" sz="2400" b="1" dirty="0" smtClean="0">
                <a:solidFill>
                  <a:srgbClr val="FFFFFF"/>
                </a:solidFill>
              </a:rPr>
              <a:t>Pitajte sve što Vas zanima o Europassu…</a:t>
            </a:r>
            <a:endParaRPr lang="hr-HR" sz="2400" b="1" dirty="0">
              <a:solidFill>
                <a:srgbClr val="FFFFFF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9388" y="3213100"/>
            <a:ext cx="4679950" cy="2592164"/>
          </a:xfrm>
          <a:prstGeom prst="wedgeRectCallout">
            <a:avLst>
              <a:gd name="adj1" fmla="val 39417"/>
              <a:gd name="adj2" fmla="val 65565"/>
            </a:avLst>
          </a:prstGeom>
          <a:solidFill>
            <a:srgbClr val="9386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AMPEU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Frankopanska </a:t>
            </a:r>
            <a:r>
              <a:rPr lang="hr-HR" sz="2000" b="1" dirty="0">
                <a:solidFill>
                  <a:schemeClr val="bg1"/>
                </a:solidFill>
              </a:rPr>
              <a:t>26, 10000 Zagreb</a:t>
            </a:r>
          </a:p>
          <a:p>
            <a:pPr algn="ctr"/>
            <a:r>
              <a:rPr lang="hr-HR" sz="2000" b="1" dirty="0">
                <a:solidFill>
                  <a:schemeClr val="bg1"/>
                </a:solidFill>
              </a:rPr>
              <a:t>01 / 5556 496</a:t>
            </a: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  <a:p>
            <a:pPr algn="ctr"/>
            <a:r>
              <a:rPr lang="hr-HR" sz="2000" b="1" dirty="0">
                <a:solidFill>
                  <a:schemeClr val="bg1"/>
                </a:solidFill>
              </a:rPr>
              <a:t>Vlasta.Jelasic.Kerec@</a:t>
            </a:r>
            <a:r>
              <a:rPr lang="hr-HR" sz="2000" b="1" dirty="0" err="1">
                <a:solidFill>
                  <a:schemeClr val="bg1"/>
                </a:solidFill>
              </a:rPr>
              <a:t>mobilnost.hr</a:t>
            </a:r>
            <a:endParaRPr lang="hr-HR" sz="2000" b="1" dirty="0">
              <a:solidFill>
                <a:schemeClr val="bg1"/>
              </a:solidFill>
            </a:endParaRP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www.europass.hr</a:t>
            </a: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</a:t>
            </a:r>
            <a:r>
              <a:rPr lang="hr-HR" sz="28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>
                <a:latin typeface="Arial" charset="0"/>
              </a:rPr>
              <a:t>ustanovljen Odlukom </a:t>
            </a:r>
            <a:r>
              <a:rPr lang="en-GB" sz="1800" dirty="0" smtClean="0">
                <a:latin typeface="Arial" charset="0"/>
              </a:rPr>
              <a:t>2241/2004/EC </a:t>
            </a:r>
            <a:r>
              <a:rPr lang="hr-HR" sz="1800" dirty="0" smtClean="0">
                <a:latin typeface="Arial" charset="0"/>
              </a:rPr>
              <a:t>Europskoga parlamenta i Vijeća Europske unije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b="1" dirty="0" smtClean="0">
                <a:latin typeface="Arial" charset="0"/>
              </a:rPr>
              <a:t>15</a:t>
            </a:r>
            <a:r>
              <a:rPr lang="hr-HR" sz="1800" b="1" dirty="0" smtClean="0">
                <a:latin typeface="Arial" charset="0"/>
              </a:rPr>
              <a:t>.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hr-HR" sz="1800" b="1" dirty="0" smtClean="0">
                <a:latin typeface="Arial" charset="0"/>
              </a:rPr>
              <a:t>prosinca </a:t>
            </a:r>
            <a:r>
              <a:rPr lang="en-GB" sz="1800" b="1" dirty="0" smtClean="0">
                <a:latin typeface="Arial" charset="0"/>
              </a:rPr>
              <a:t>2004</a:t>
            </a:r>
            <a:r>
              <a:rPr lang="hr-HR" sz="1800" b="1" dirty="0" smtClean="0">
                <a:latin typeface="Arial" charset="0"/>
              </a:rPr>
              <a:t>.</a:t>
            </a:r>
            <a:endParaRPr lang="hr-HR" sz="1800" b="1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1800" b="1" dirty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accent5"/>
                </a:solidFill>
                <a:latin typeface="Arial" charset="0"/>
              </a:rPr>
              <a:t>p</a:t>
            </a:r>
            <a:r>
              <a:rPr lang="hr-HR" sz="1800" dirty="0" smtClean="0">
                <a:solidFill>
                  <a:schemeClr val="accent5"/>
                </a:solidFill>
                <a:latin typeface="Arial" charset="0"/>
              </a:rPr>
              <a:t>et dokumenata koji pomažu europskim građanima jasno i razumljivo predstaviti svoje vještine, znanja, kvalifikacije i iskustva</a:t>
            </a:r>
            <a:r>
              <a:rPr lang="en-GB" sz="18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accent5"/>
                </a:solidFill>
                <a:latin typeface="Arial" charset="0"/>
              </a:rPr>
              <a:t>→ </a:t>
            </a:r>
            <a:r>
              <a:rPr lang="hr-HR" sz="1800" dirty="0" smtClean="0">
                <a:solidFill>
                  <a:schemeClr val="accent5"/>
                </a:solidFill>
                <a:latin typeface="Arial" charset="0"/>
              </a:rPr>
              <a:t>olakšava i potiče njihovu profesionalnu/poslovnu i obrazovnu </a:t>
            </a:r>
            <a:r>
              <a:rPr lang="hr-HR" sz="1800" dirty="0" smtClean="0">
                <a:solidFill>
                  <a:schemeClr val="accent5"/>
                </a:solidFill>
                <a:latin typeface="Arial" charset="0"/>
              </a:rPr>
              <a:t>mobilnost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dirty="0">
              <a:solidFill>
                <a:schemeClr val="accent5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 smtClean="0">
                <a:latin typeface="Arial" charset="0"/>
              </a:rPr>
              <a:t>besplatni</a:t>
            </a:r>
            <a:endParaRPr lang="hr-HR" sz="1800" b="1" dirty="0">
              <a:latin typeface="Arial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latin typeface="Arial" charset="0"/>
              </a:rPr>
              <a:t>p</a:t>
            </a:r>
            <a:r>
              <a:rPr lang="hr-HR" sz="1800" dirty="0" smtClean="0">
                <a:latin typeface="Arial" charset="0"/>
              </a:rPr>
              <a:t>rovodi se i promiče u 28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hr-HR" sz="1800" dirty="0" smtClean="0">
                <a:latin typeface="Arial" charset="0"/>
              </a:rPr>
              <a:t>zemalja članica EU-a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hr-HR" sz="1800" dirty="0" smtClean="0">
                <a:latin typeface="Arial" charset="0"/>
              </a:rPr>
              <a:t>zemljama</a:t>
            </a:r>
            <a:r>
              <a:rPr lang="en-GB" sz="1800" dirty="0" smtClean="0">
                <a:latin typeface="Arial" charset="0"/>
              </a:rPr>
              <a:t> EFTA</a:t>
            </a:r>
            <a:r>
              <a:rPr lang="hr-HR" sz="1800" dirty="0" smtClean="0">
                <a:latin typeface="Arial" charset="0"/>
              </a:rPr>
              <a:t>-e/EEA-e i u zemljama kandidatkinjama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80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>
                <a:solidFill>
                  <a:srgbClr val="2FB1CC"/>
                </a:solidFill>
                <a:latin typeface="Arial" charset="0"/>
              </a:rPr>
              <a:t>AMPEU - </a:t>
            </a:r>
            <a:r>
              <a:rPr lang="hr-HR" sz="1800" b="1" dirty="0" smtClean="0">
                <a:solidFill>
                  <a:srgbClr val="2FB1CC"/>
                </a:solidFill>
                <a:latin typeface="Arial" charset="0"/>
              </a:rPr>
              <a:t>Nacionalni Europass centar Hrvatska </a:t>
            </a:r>
            <a:r>
              <a:rPr lang="hr-HR" sz="1800" dirty="0" smtClean="0">
                <a:solidFill>
                  <a:srgbClr val="2FB1CC"/>
                </a:solidFill>
                <a:latin typeface="Arial" charset="0"/>
              </a:rPr>
              <a:t>od 1. siječnja 2011. godine</a:t>
            </a:r>
          </a:p>
          <a:p>
            <a:pPr marL="0" indent="0">
              <a:buNone/>
            </a:pPr>
            <a:endParaRPr lang="hr-HR" sz="28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 životopis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800" b="1" dirty="0" smtClean="0">
                <a:latin typeface="Arial" charset="0"/>
              </a:rPr>
              <a:t>Europass </a:t>
            </a:r>
            <a:r>
              <a:rPr lang="hr-HR" sz="1800" b="1" dirty="0">
                <a:latin typeface="Arial" charset="0"/>
              </a:rPr>
              <a:t>životopis +</a:t>
            </a:r>
            <a:r>
              <a:rPr lang="hr-HR" sz="1800" b="1" dirty="0">
                <a:solidFill>
                  <a:srgbClr val="2FB1CC"/>
                </a:solidFill>
                <a:latin typeface="Arial" charset="0"/>
              </a:rPr>
              <a:t> Europska mapa </a:t>
            </a:r>
            <a:r>
              <a:rPr lang="hr-HR" sz="1800" b="1" dirty="0" smtClean="0">
                <a:solidFill>
                  <a:srgbClr val="2FB1CC"/>
                </a:solidFill>
                <a:latin typeface="Arial" charset="0"/>
              </a:rPr>
              <a:t>vještina</a:t>
            </a:r>
            <a:endParaRPr lang="hr-HR" sz="1800" b="1" dirty="0">
              <a:solidFill>
                <a:srgbClr val="2FB1CC"/>
              </a:solidFill>
              <a:latin typeface="Arial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omogućuje cjelovito predstavljanje znanja, vještina, iskustava i kvalifikacija na jasan i razumljiv način, pouzdan i usporediv diljem </a:t>
            </a: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Europe</a:t>
            </a:r>
          </a:p>
          <a:p>
            <a:pPr lvl="0" algn="just"/>
            <a:r>
              <a:rPr lang="hr-HR" sz="1800" b="1" dirty="0" smtClean="0">
                <a:solidFill>
                  <a:srgbClr val="2FB1CC"/>
                </a:solidFill>
                <a:latin typeface="Arial" charset="0"/>
              </a:rPr>
              <a:t>velik </a:t>
            </a:r>
            <a:r>
              <a:rPr lang="hr-HR" sz="1800" b="1" dirty="0">
                <a:solidFill>
                  <a:srgbClr val="2FB1CC"/>
                </a:solidFill>
                <a:latin typeface="Arial" charset="0"/>
              </a:rPr>
              <a:t>broj korisnika → </a:t>
            </a:r>
            <a:r>
              <a:rPr lang="hr-HR" sz="1800" dirty="0">
                <a:solidFill>
                  <a:srgbClr val="2FB1CC"/>
                </a:solidFill>
                <a:latin typeface="Arial" charset="0"/>
              </a:rPr>
              <a:t>preko </a:t>
            </a:r>
            <a:r>
              <a:rPr lang="hr-HR" sz="1800" dirty="0" smtClean="0">
                <a:solidFill>
                  <a:srgbClr val="2FB1CC"/>
                </a:solidFill>
                <a:latin typeface="Arial" charset="0"/>
              </a:rPr>
              <a:t>65 </a:t>
            </a:r>
            <a:r>
              <a:rPr lang="hr-HR" sz="1800" dirty="0">
                <a:solidFill>
                  <a:srgbClr val="2FB1CC"/>
                </a:solidFill>
                <a:latin typeface="Arial" charset="0"/>
              </a:rPr>
              <a:t>milijuna životopisa izrađenih od siječnja 2005. godine, </a:t>
            </a:r>
            <a:r>
              <a:rPr lang="hr-HR" sz="1800" b="1" dirty="0">
                <a:solidFill>
                  <a:srgbClr val="2FB1CC"/>
                </a:solidFill>
                <a:latin typeface="Arial" charset="0"/>
              </a:rPr>
              <a:t>najuspješniji dokument u povijesti Europske unije prema evaluaciji iz 2012. </a:t>
            </a:r>
            <a:r>
              <a:rPr lang="hr-HR" sz="1800" b="1" dirty="0" smtClean="0">
                <a:solidFill>
                  <a:srgbClr val="2FB1CC"/>
                </a:solidFill>
                <a:latin typeface="Arial" charset="0"/>
              </a:rPr>
              <a:t>godine</a:t>
            </a:r>
          </a:p>
          <a:p>
            <a:pPr algn="just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izvorni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govornici hrvatskoga jezika izradili su služeći se mrežnom aplikacijom 1.113,661 Europass životopis u 2015. godini (za usporedbu: 812,565 životopisa u istoj kategoriji korisnika 2014. godine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hr-H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9894"/>
            <a:ext cx="1953521" cy="27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 jezična putovnica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600" b="1" dirty="0" smtClean="0">
                <a:latin typeface="Arial" charset="0"/>
              </a:rPr>
              <a:t>Europass </a:t>
            </a:r>
            <a:r>
              <a:rPr lang="hr-HR" sz="2600" b="1" dirty="0">
                <a:latin typeface="Arial" charset="0"/>
              </a:rPr>
              <a:t>jezična putovnica</a:t>
            </a:r>
          </a:p>
          <a:p>
            <a:pPr algn="just"/>
            <a:r>
              <a:rPr lang="hr-HR" sz="2300" dirty="0">
                <a:solidFill>
                  <a:prstClr val="black"/>
                </a:solidFill>
                <a:latin typeface="Arial" charset="0"/>
                <a:cs typeface="Arial" charset="0"/>
              </a:rPr>
              <a:t>služi opisivanju i procjeni vlastitih jezičnih vještina →  tablica za samoprocjenu s detaljnim opisom stupnjeva prema Zajedničkom europskom referentnom okviru za </a:t>
            </a:r>
            <a:r>
              <a:rPr lang="hr-HR" sz="23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jezike</a:t>
            </a:r>
          </a:p>
          <a:p>
            <a:pPr marL="0" lvl="0" indent="0">
              <a:buNone/>
            </a:pPr>
            <a:r>
              <a:rPr lang="hr-HR" sz="1800" b="1" dirty="0" smtClean="0">
                <a:solidFill>
                  <a:srgbClr val="2FB1CC"/>
                </a:solidFill>
                <a:latin typeface="Arial" charset="0"/>
                <a:cs typeface="Arial" charset="0"/>
              </a:rPr>
              <a:t>Zajednički </a:t>
            </a:r>
            <a:r>
              <a:rPr lang="hr-HR" sz="1800" b="1" dirty="0">
                <a:solidFill>
                  <a:srgbClr val="2FB1CC"/>
                </a:solidFill>
                <a:latin typeface="Arial" charset="0"/>
                <a:cs typeface="Arial" charset="0"/>
              </a:rPr>
              <a:t>europski referentni okvir za jezike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prstClr val="black"/>
                </a:solidFill>
                <a:latin typeface="Arial" charset="0"/>
                <a:cs typeface="Arial" charset="0"/>
              </a:rPr>
              <a:t>osnovni (A1, </a:t>
            </a:r>
            <a:r>
              <a:rPr lang="hr-HR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A2)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samostalni </a:t>
            </a:r>
            <a:r>
              <a:rPr lang="hr-HR" sz="1600" dirty="0">
                <a:solidFill>
                  <a:prstClr val="black"/>
                </a:solidFill>
                <a:latin typeface="Arial" charset="0"/>
                <a:cs typeface="Arial" charset="0"/>
              </a:rPr>
              <a:t>(B1, </a:t>
            </a:r>
            <a:r>
              <a:rPr lang="hr-HR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B2)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iskusni </a:t>
            </a:r>
            <a:r>
              <a:rPr lang="hr-HR" sz="1600" dirty="0">
                <a:solidFill>
                  <a:prstClr val="black"/>
                </a:solidFill>
                <a:latin typeface="Arial" charset="0"/>
                <a:cs typeface="Arial" charset="0"/>
              </a:rPr>
              <a:t>(C1, C2) korisnik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razumijevanje – slušanje i </a:t>
            </a: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čitanje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govor </a:t>
            </a:r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– govorna interakcija i govorna </a:t>
            </a: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produkcija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pisanje</a:t>
            </a:r>
            <a:endParaRPr lang="en-GB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/>
            <a:endParaRPr lang="en-GB" sz="23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9" y="2852936"/>
            <a:ext cx="2406620" cy="33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 životopis i jezična </a:t>
            </a:r>
            <a:r>
              <a:rPr lang="hr-HR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putovnica</a:t>
            </a:r>
            <a:endParaRPr lang="hr-HR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b="1" dirty="0" smtClean="0">
                <a:latin typeface="Arial" charset="0"/>
              </a:rPr>
              <a:t>Komu su namijenjeni?</a:t>
            </a:r>
          </a:p>
          <a:p>
            <a:pPr marL="0" indent="0" algn="just">
              <a:buNone/>
            </a:pPr>
            <a:endParaRPr lang="hr-HR" sz="2000" b="1" dirty="0">
              <a:latin typeface="Arial" charset="0"/>
            </a:endParaRPr>
          </a:p>
          <a:p>
            <a:pPr marL="0" indent="0" algn="just">
              <a:buNone/>
            </a:pPr>
            <a:r>
              <a:rPr lang="hr-HR" sz="2000" dirty="0" smtClean="0">
                <a:solidFill>
                  <a:srgbClr val="2FB1CC"/>
                </a:solidFill>
                <a:latin typeface="Arial" charset="0"/>
              </a:rPr>
              <a:t>Svim europskim građanima bez obzira na njihovu dob, obrazovna postignuća</a:t>
            </a:r>
            <a:r>
              <a:rPr lang="hr-HR" sz="2000" dirty="0">
                <a:solidFill>
                  <a:srgbClr val="2FB1CC"/>
                </a:solidFill>
                <a:latin typeface="Arial" charset="0"/>
              </a:rPr>
              <a:t> </a:t>
            </a:r>
            <a:r>
              <a:rPr lang="hr-HR" sz="2000" dirty="0" smtClean="0">
                <a:solidFill>
                  <a:srgbClr val="2FB1CC"/>
                </a:solidFill>
                <a:latin typeface="Arial" charset="0"/>
              </a:rPr>
              <a:t>ili</a:t>
            </a:r>
            <a:r>
              <a:rPr lang="hr-HR" sz="2000" dirty="0" smtClean="0">
                <a:solidFill>
                  <a:srgbClr val="2FB1CC"/>
                </a:solidFill>
                <a:latin typeface="Arial" charset="0"/>
              </a:rPr>
              <a:t> profesionalni status.</a:t>
            </a:r>
          </a:p>
          <a:p>
            <a:pPr marL="0" indent="0" algn="just">
              <a:buNone/>
            </a:pPr>
            <a:endParaRPr lang="hr-HR" sz="2000" dirty="0" smtClean="0">
              <a:solidFill>
                <a:srgbClr val="2FB1CC"/>
              </a:solidFill>
              <a:latin typeface="Arial" charset="0"/>
            </a:endParaRPr>
          </a:p>
          <a:p>
            <a:pPr marL="0" indent="0" algn="just">
              <a:buNone/>
            </a:pPr>
            <a:endParaRPr lang="hr-HR" sz="2000" dirty="0">
              <a:solidFill>
                <a:srgbClr val="2FB1CC"/>
              </a:solidFill>
              <a:latin typeface="Arial" charset="0"/>
            </a:endParaRPr>
          </a:p>
          <a:p>
            <a:pPr marL="0" indent="0" algn="just">
              <a:buNone/>
            </a:pPr>
            <a:r>
              <a:rPr lang="hr-HR" sz="2000" dirty="0" smtClean="0">
                <a:latin typeface="Arial" charset="0"/>
              </a:rPr>
              <a:t>Svrha im je olakšati obrazovnu i radnu mobilnost na nacionalnoj i europskoj razini te nadići ograničenja vezana za različita geografska područja, kulturne i poslovne zajednice</a:t>
            </a:r>
            <a:r>
              <a:rPr lang="hr-HR" sz="2000" dirty="0">
                <a:latin typeface="Arial" charset="0"/>
              </a:rPr>
              <a:t> </a:t>
            </a:r>
            <a:r>
              <a:rPr lang="hr-HR" sz="2000" dirty="0" smtClean="0">
                <a:latin typeface="Arial" charset="0"/>
              </a:rPr>
              <a:t>te</a:t>
            </a:r>
            <a:r>
              <a:rPr lang="hr-HR" sz="2000" dirty="0" smtClean="0">
                <a:latin typeface="Arial" charset="0"/>
              </a:rPr>
              <a:t> obrazovne sustave. </a:t>
            </a: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charset="0"/>
              </a:rPr>
              <a:t>Europass prilog svjedodžbi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200" b="1" dirty="0">
                <a:latin typeface="Arial" charset="0"/>
              </a:rPr>
              <a:t>Europass prilog svjedodžbi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hr-HR" sz="1800" b="1" u="sng" dirty="0">
                <a:solidFill>
                  <a:srgbClr val="2FB1CC"/>
                </a:solidFill>
                <a:latin typeface="Arial" charset="0"/>
                <a:cs typeface="Arial" charset="0"/>
              </a:rPr>
              <a:t>namijenjen</a:t>
            </a:r>
            <a:r>
              <a:rPr lang="hr-HR" sz="1800" dirty="0">
                <a:solidFill>
                  <a:srgbClr val="2FB1CC"/>
                </a:solidFill>
                <a:latin typeface="Arial" charset="0"/>
                <a:cs typeface="Arial" charset="0"/>
              </a:rPr>
              <a:t> </a:t>
            </a:r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osobama stečenih strukovnih kvalifikacija radi opisivanja njihovih kompetencija u međunarodnom kontekstu; </a:t>
            </a:r>
            <a:r>
              <a:rPr lang="hr-HR" sz="1800" dirty="0">
                <a:solidFill>
                  <a:srgbClr val="2FB1CC"/>
                </a:solidFill>
                <a:latin typeface="Arial" charset="0"/>
                <a:cs typeface="Arial" charset="0"/>
              </a:rPr>
              <a:t>prvi put dodijeljen u školskoj godini 2014./2015. učenicima stečene strukovne kvalifikacije za </a:t>
            </a:r>
            <a:r>
              <a:rPr lang="hr-HR" sz="1800" i="1" dirty="0">
                <a:solidFill>
                  <a:srgbClr val="2FB1CC"/>
                </a:solidFill>
                <a:latin typeface="Arial" charset="0"/>
                <a:cs typeface="Arial" charset="0"/>
              </a:rPr>
              <a:t>dentalnu </a:t>
            </a:r>
            <a:r>
              <a:rPr lang="hr-HR" sz="1800" i="1" dirty="0" smtClean="0">
                <a:solidFill>
                  <a:srgbClr val="2FB1CC"/>
                </a:solidFill>
                <a:latin typeface="Arial" charset="0"/>
                <a:cs typeface="Arial" charset="0"/>
              </a:rPr>
              <a:t>asistenticu/asistenta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hr-HR" sz="1800" dirty="0" smtClean="0">
                <a:latin typeface="Arial" charset="0"/>
                <a:cs typeface="Arial" charset="0"/>
              </a:rPr>
              <a:t>u školskoj godini 2015./2016. za dentalnu asistenticu/asistenta, šumara i prodavača</a:t>
            </a:r>
          </a:p>
          <a:p>
            <a:pPr marL="0" lvl="0" indent="0" algn="just">
              <a:buNone/>
            </a:pPr>
            <a:endParaRPr lang="en-GB" sz="1800" dirty="0">
              <a:solidFill>
                <a:srgbClr val="2FB1CC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03" y="3140968"/>
            <a:ext cx="2156784" cy="30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:\12. EUROPASS\07. Communication\događanja_2015\Rijeka_Medicinska_škola_dodjela\DSC_5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198863" cy="20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P:\12. EUROPASS\04. Europass Certificate Supplement\kvalifikacija_dentalni_asistent\foto\Split\pozdrav dentalnih asistenata_Spl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932916" cy="21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3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400" b="1" dirty="0" smtClean="0">
                <a:solidFill>
                  <a:schemeClr val="accent5"/>
                </a:solidFill>
                <a:latin typeface="Arial" charset="0"/>
              </a:rPr>
              <a:t>Europass dopunska isprava o studiju</a:t>
            </a:r>
            <a:endParaRPr lang="hr-HR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b="1" dirty="0" smtClean="0">
                <a:latin typeface="Arial" charset="0"/>
              </a:rPr>
              <a:t>Europass </a:t>
            </a:r>
            <a:r>
              <a:rPr lang="hr-HR" sz="2000" b="1" dirty="0">
                <a:latin typeface="Arial" charset="0"/>
              </a:rPr>
              <a:t>dopunska isprava o studiju</a:t>
            </a:r>
          </a:p>
          <a:p>
            <a:pPr lvl="0" algn="just"/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izdaje se studentima završenih bolonjskih studija radi detaljnog i jasnog predstavljanja kompetencija stečenih na visokim </a:t>
            </a: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učilištima</a:t>
            </a:r>
          </a:p>
          <a:p>
            <a:pPr lvl="0" algn="just"/>
            <a:endParaRPr lang="hr-HR" sz="1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/>
            <a:r>
              <a:rPr lang="hr-HR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za </a:t>
            </a:r>
            <a:r>
              <a:rPr lang="hr-HR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hrvatske studente</a:t>
            </a:r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: na hrvatskom i </a:t>
            </a:r>
            <a:endParaRPr lang="hr-HR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engleskom jeziku</a:t>
            </a: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buNone/>
            </a:pP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/>
            <a:r>
              <a:rPr lang="hr-HR" sz="1800" dirty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redložak je nastao zajedničkom suradnjom </a:t>
            </a:r>
          </a:p>
          <a:p>
            <a:pPr marL="0" lvl="0" indent="0" algn="just">
              <a:buNone/>
            </a:pPr>
            <a:r>
              <a:rPr lang="hr-HR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Europske komisije, Vijeća Europe i UNESCO-a</a:t>
            </a: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buNone/>
            </a:pPr>
            <a:endParaRPr lang="hr-HR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buNone/>
            </a:pP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buNone/>
            </a:pPr>
            <a:endParaRPr lang="hr-H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pl-PL" sz="1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Važno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na zamjenjuje originalnu diplomu niti jamči njezino automatsko priznavanje u inozemstvu, ali ga uvelike olakšava i pridonosi pravičnom priznavanju kvalifikacije (ENIC/NARIC) → </a:t>
            </a:r>
            <a:r>
              <a:rPr lang="pl-PL" sz="1800" dirty="0">
                <a:solidFill>
                  <a:srgbClr val="2FB1CC"/>
                </a:solidFill>
                <a:latin typeface="Arial" pitchFamily="34" charset="0"/>
                <a:cs typeface="Arial" pitchFamily="34" charset="0"/>
              </a:rPr>
              <a:t>isto vrijedi i za prilog svjedodžbi</a:t>
            </a:r>
          </a:p>
          <a:p>
            <a:pPr marL="0" lvl="0" indent="0" algn="just">
              <a:buNone/>
            </a:pPr>
            <a:endParaRPr lang="hr-HR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/>
            <a:endParaRPr lang="hr-HR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/>
            <a:endParaRPr lang="hr-HR" sz="18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1980982" cy="284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 mobilnost</a:t>
            </a:r>
            <a:endParaRPr lang="hr-HR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800" b="1" dirty="0">
                <a:latin typeface="Arial" charset="0"/>
              </a:rPr>
              <a:t>osobni </a:t>
            </a:r>
            <a:r>
              <a:rPr lang="hr-HR" sz="1800" b="1" dirty="0" smtClean="0">
                <a:latin typeface="Arial" charset="0"/>
              </a:rPr>
              <a:t>dokument </a:t>
            </a:r>
            <a:r>
              <a:rPr lang="hr-HR" sz="1800" b="1" u="sng" dirty="0" smtClean="0">
                <a:latin typeface="Arial" charset="0"/>
              </a:rPr>
              <a:t>namijenjen sudionicima mobilnosti</a:t>
            </a:r>
            <a:r>
              <a:rPr lang="hr-HR" sz="1800" dirty="0" smtClean="0">
                <a:latin typeface="Arial" charset="0"/>
              </a:rPr>
              <a:t> (učenicima, nastavnicima i nenastavnom osoblju, tražiteljima posla…)</a:t>
            </a:r>
            <a:endParaRPr lang="hr-HR" sz="1800" b="1" u="sng" dirty="0"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800" dirty="0">
                <a:solidFill>
                  <a:srgbClr val="2FB1CC"/>
                </a:solidFill>
                <a:latin typeface="Arial" charset="0"/>
              </a:rPr>
              <a:t>bilježe se razdoblja provedena u stranoj zemlji radi učenja i/ili usavršavanja</a:t>
            </a:r>
          </a:p>
          <a:p>
            <a:pPr>
              <a:buFont typeface="Wingdings" pitchFamily="2" charset="2"/>
              <a:buChar char="ü"/>
            </a:pPr>
            <a:r>
              <a:rPr lang="hr-HR" sz="1800" dirty="0">
                <a:latin typeface="Arial" charset="0"/>
              </a:rPr>
              <a:t>uvjeti stjecanja: institucionalna mobilnost, u inozemstvu, aktivna uloga sudionika </a:t>
            </a:r>
            <a:r>
              <a:rPr lang="hr-HR" sz="1800" dirty="0" smtClean="0">
                <a:latin typeface="Arial" charset="0"/>
              </a:rPr>
              <a:t>mobilnosti</a:t>
            </a:r>
          </a:p>
          <a:p>
            <a:pPr lvl="0">
              <a:buFont typeface="Wingdings" pitchFamily="2" charset="2"/>
              <a:buChar char="ü"/>
            </a:pPr>
            <a:r>
              <a:rPr lang="hr-HR" sz="1800" dirty="0" smtClean="0">
                <a:solidFill>
                  <a:srgbClr val="2FB1CC"/>
                </a:solidFill>
                <a:latin typeface="Arial" charset="0"/>
                <a:cs typeface="Arial" charset="0"/>
              </a:rPr>
              <a:t>izrađuju </a:t>
            </a:r>
            <a:r>
              <a:rPr lang="hr-HR" sz="1800" dirty="0">
                <a:solidFill>
                  <a:srgbClr val="2FB1CC"/>
                </a:solidFill>
                <a:latin typeface="Arial" charset="0"/>
                <a:cs typeface="Arial" charset="0"/>
              </a:rPr>
              <a:t>ga ustanova pošiljateljica i ustanova primateljica koje sudjeluju u projektu mobilnosti na jezicima koje dogovaraju zajedno sa sudionikom mobilnosti</a:t>
            </a:r>
          </a:p>
          <a:p>
            <a:pPr marL="0" indent="0">
              <a:buNone/>
            </a:pPr>
            <a:endParaRPr lang="hr-HR" sz="1800" dirty="0">
              <a:latin typeface="Arial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GB" sz="180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ični oblačić 9"/>
          <p:cNvSpPr>
            <a:spLocks noChangeArrowheads="1"/>
          </p:cNvSpPr>
          <p:nvPr/>
        </p:nvSpPr>
        <p:spPr bwMode="auto">
          <a:xfrm>
            <a:off x="3707904" y="3845583"/>
            <a:ext cx="2663155" cy="2041388"/>
          </a:xfrm>
          <a:prstGeom prst="cloudCallout">
            <a:avLst>
              <a:gd name="adj1" fmla="val -66616"/>
              <a:gd name="adj2" fmla="val 41111"/>
            </a:avLst>
          </a:prstGeom>
          <a:solidFill>
            <a:srgbClr val="2FB1CC"/>
          </a:solidFill>
          <a:ln w="25400" algn="ctr">
            <a:solidFill>
              <a:srgbClr val="DE6E4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r-HR" b="1" dirty="0" smtClean="0">
                <a:solidFill>
                  <a:schemeClr val="bg1"/>
                </a:solidFill>
              </a:rPr>
              <a:t>E</a:t>
            </a:r>
            <a:r>
              <a:rPr lang="hr-HR" b="1" dirty="0" smtClean="0">
                <a:solidFill>
                  <a:schemeClr val="bg1"/>
                </a:solidFill>
                <a:latin typeface="+mn-lt"/>
              </a:rPr>
              <a:t>uropski put stjecanja znanja</a:t>
            </a:r>
            <a:endParaRPr lang="hr-HR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6" y="3845001"/>
            <a:ext cx="2108324" cy="29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vi-VN" sz="2400" b="1" dirty="0">
                <a:solidFill>
                  <a:schemeClr val="accent5"/>
                </a:solidFill>
                <a:latin typeface="Arial" charset="0"/>
              </a:rPr>
              <a:t>Što Europass nudi hrvatskim građanima?</a:t>
            </a:r>
            <a:endParaRPr lang="hr-HR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Arial" charset="0"/>
              </a:rPr>
              <a:t>predstavljanje stečenih znanja, vještina, kvalifikacija i iskustava na jasan, pregledan, usporediv i pouzdan način diljem Europe </a:t>
            </a:r>
          </a:p>
          <a:p>
            <a:pPr>
              <a:buFont typeface="Wingdings" pitchFamily="2" charset="2"/>
              <a:buNone/>
            </a:pPr>
            <a:endParaRPr lang="hr-HR" sz="20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2FB1CC"/>
                </a:solidFill>
                <a:latin typeface="Arial" charset="0"/>
              </a:rPr>
              <a:t>poboljšanu vidljivost osobnih i profesionalnih kompetencija – olakšana mobilnost i provedba cjeloživotna učenja</a:t>
            </a:r>
          </a:p>
          <a:p>
            <a:pPr>
              <a:buFont typeface="Wingdings" pitchFamily="2" charset="2"/>
              <a:buNone/>
            </a:pPr>
            <a:endParaRPr lang="hr-HR" sz="2000" dirty="0">
              <a:solidFill>
                <a:srgbClr val="2FB1CC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Arial" charset="0"/>
              </a:rPr>
              <a:t>vjerodostojan prikaz ishoda formalnog i neformalnog obrazovanja te informalnog učenja </a:t>
            </a:r>
          </a:p>
          <a:p>
            <a:pPr>
              <a:buFont typeface="Wingdings" pitchFamily="2" charset="2"/>
              <a:buNone/>
            </a:pPr>
            <a:endParaRPr lang="hr-HR" sz="2000" dirty="0">
              <a:solidFill>
                <a:srgbClr val="2FB1CC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2FB1CC"/>
                </a:solidFill>
                <a:latin typeface="Arial" charset="0"/>
              </a:rPr>
              <a:t>potaknutu studentsku i radnu mobilnost; povećanu konkurentnost na tržištu rada; olakšava zapošljivost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000" dirty="0">
              <a:solidFill>
                <a:srgbClr val="2FB1CC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Arial" charset="0"/>
              </a:rPr>
              <a:t>olakšanu mobilnost u svrhu provedbe cjeloživotna učenja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633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Predstavite se uz pomoć Europassa!     Vlasta Jelašić Kerec   Zagreb, 3. listopada 2016. </vt:lpstr>
      <vt:lpstr>Što je Europass?</vt:lpstr>
      <vt:lpstr>Europass životopis</vt:lpstr>
      <vt:lpstr>Europass jezična putovnica</vt:lpstr>
      <vt:lpstr>Europass životopis i jezična putovnica</vt:lpstr>
      <vt:lpstr>Europass prilog svjedodžbi</vt:lpstr>
      <vt:lpstr>Europass dopunska isprava o studiju</vt:lpstr>
      <vt:lpstr>Europass mobilnost</vt:lpstr>
      <vt:lpstr>Što Europass nudi hrvatskim građanima?</vt:lpstr>
      <vt:lpstr>Nacionalni Europass centri (NEC-ovi)</vt:lpstr>
      <vt:lpstr>  Europass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Vlasta Jelašić Kerec</cp:lastModifiedBy>
  <cp:revision>131</cp:revision>
  <dcterms:created xsi:type="dcterms:W3CDTF">2013-12-19T08:02:36Z</dcterms:created>
  <dcterms:modified xsi:type="dcterms:W3CDTF">2016-10-03T07:32:54Z</dcterms:modified>
</cp:coreProperties>
</file>