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0"/>
  </p:notesMasterIdLst>
  <p:handoutMasterIdLst>
    <p:handoutMasterId r:id="rId41"/>
  </p:handoutMasterIdLst>
  <p:sldIdLst>
    <p:sldId id="256" r:id="rId2"/>
    <p:sldId id="285" r:id="rId3"/>
    <p:sldId id="295" r:id="rId4"/>
    <p:sldId id="316" r:id="rId5"/>
    <p:sldId id="345" r:id="rId6"/>
    <p:sldId id="300" r:id="rId7"/>
    <p:sldId id="346" r:id="rId8"/>
    <p:sldId id="319" r:id="rId9"/>
    <p:sldId id="296" r:id="rId10"/>
    <p:sldId id="344" r:id="rId11"/>
    <p:sldId id="320" r:id="rId12"/>
    <p:sldId id="348" r:id="rId13"/>
    <p:sldId id="349" r:id="rId14"/>
    <p:sldId id="347" r:id="rId15"/>
    <p:sldId id="321" r:id="rId16"/>
    <p:sldId id="322" r:id="rId17"/>
    <p:sldId id="323" r:id="rId18"/>
    <p:sldId id="325" r:id="rId19"/>
    <p:sldId id="289" r:id="rId20"/>
    <p:sldId id="312" r:id="rId21"/>
    <p:sldId id="326" r:id="rId22"/>
    <p:sldId id="302" r:id="rId23"/>
    <p:sldId id="334" r:id="rId24"/>
    <p:sldId id="304" r:id="rId25"/>
    <p:sldId id="335" r:id="rId26"/>
    <p:sldId id="294" r:id="rId27"/>
    <p:sldId id="342" r:id="rId28"/>
    <p:sldId id="350" r:id="rId29"/>
    <p:sldId id="343" r:id="rId30"/>
    <p:sldId id="352" r:id="rId31"/>
    <p:sldId id="353" r:id="rId32"/>
    <p:sldId id="354" r:id="rId33"/>
    <p:sldId id="355" r:id="rId34"/>
    <p:sldId id="314" r:id="rId35"/>
    <p:sldId id="351" r:id="rId36"/>
    <p:sldId id="328" r:id="rId37"/>
    <p:sldId id="327" r:id="rId38"/>
    <p:sldId id="283" r:id="rId39"/>
  </p:sldIdLst>
  <p:sldSz cx="9144000" cy="6858000" type="screen4x3"/>
  <p:notesSz cx="6735763" cy="9866313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sz="2800" kern="1200">
        <a:solidFill>
          <a:srgbClr val="7C7F87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rgbClr val="7C7F87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rgbClr val="7C7F87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rgbClr val="7C7F87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rgbClr val="7C7F87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7C7F87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7C7F87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7C7F87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7C7F87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5F5F5F"/>
    <a:srgbClr val="4D4D4D"/>
    <a:srgbClr val="660066"/>
    <a:srgbClr val="663300"/>
    <a:srgbClr val="333333"/>
    <a:srgbClr val="DDDDDD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114" d="100"/>
          <a:sy n="114" d="100"/>
        </p:scale>
        <p:origin x="-14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394" y="-78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5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1200"/>
            </a:lvl1pPr>
          </a:lstStyle>
          <a:p>
            <a:pPr>
              <a:defRPr/>
            </a:pPr>
            <a:fld id="{C3A8A823-8992-4DE6-9109-A357624AB55F}" type="datetimeFigureOut">
              <a:rPr lang="sr-Latn-CS"/>
              <a:pPr>
                <a:defRPr/>
              </a:pPr>
              <a:t>24.3.2017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5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1200"/>
            </a:lvl1pPr>
          </a:lstStyle>
          <a:p>
            <a:pPr>
              <a:defRPr/>
            </a:pPr>
            <a:fld id="{E471F53D-0CE3-4B85-854E-796C7712F89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0405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B27559A8-DEDD-4F80-8414-9E0938256F05}" type="datetimeFigureOut">
              <a:rPr lang="sr-Latn-CS" smtClean="0"/>
              <a:pPr/>
              <a:t>24.3.2017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54" tIns="45377" rIns="90754" bIns="45377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DF58E860-29F7-4A7A-8888-2C8A1602ACC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0526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hr-HR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hr-HR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/>
              </a:pPr>
              <a:endParaRPr lang="hr-HR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/>
              </a:pPr>
              <a:endParaRPr lang="hr-HR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/>
              </a:pPr>
              <a:endParaRPr lang="hr-HR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hr-HR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hr-HR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hr-HR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hr-HR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hr-HR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hr-HR"/>
              </a:p>
            </p:txBody>
          </p:sp>
        </p:grpSp>
      </p:grpSp>
      <p:grpSp>
        <p:nvGrpSpPr>
          <p:cNvPr id="18" name="Group 44"/>
          <p:cNvGrpSpPr>
            <a:grpSpLocks/>
          </p:cNvGrpSpPr>
          <p:nvPr userDrawn="1"/>
        </p:nvGrpSpPr>
        <p:grpSpPr bwMode="auto">
          <a:xfrm>
            <a:off x="-26988" y="0"/>
            <a:ext cx="9170988" cy="647700"/>
            <a:chOff x="-16" y="-2"/>
            <a:chExt cx="5777" cy="408"/>
          </a:xfrm>
        </p:grpSpPr>
        <p:grpSp>
          <p:nvGrpSpPr>
            <p:cNvPr id="19" name="Group 45"/>
            <p:cNvGrpSpPr>
              <a:grpSpLocks/>
            </p:cNvGrpSpPr>
            <p:nvPr/>
          </p:nvGrpSpPr>
          <p:grpSpPr bwMode="auto">
            <a:xfrm>
              <a:off x="-16" y="0"/>
              <a:ext cx="5777" cy="406"/>
              <a:chOff x="1417" y="9585"/>
              <a:chExt cx="8769" cy="1055"/>
            </a:xfrm>
          </p:grpSpPr>
          <p:grpSp>
            <p:nvGrpSpPr>
              <p:cNvPr id="21" name="Group 47"/>
              <p:cNvGrpSpPr>
                <a:grpSpLocks/>
              </p:cNvGrpSpPr>
              <p:nvPr/>
            </p:nvGrpSpPr>
            <p:grpSpPr bwMode="auto">
              <a:xfrm>
                <a:off x="1447" y="9585"/>
                <a:ext cx="8739" cy="1055"/>
                <a:chOff x="1428" y="5045"/>
                <a:chExt cx="8739" cy="1055"/>
              </a:xfrm>
            </p:grpSpPr>
            <p:sp>
              <p:nvSpPr>
                <p:cNvPr id="24" name="Rectangle 7"/>
                <p:cNvSpPr>
                  <a:spLocks noChangeArrowheads="1"/>
                </p:cNvSpPr>
                <p:nvPr/>
              </p:nvSpPr>
              <p:spPr bwMode="auto">
                <a:xfrm>
                  <a:off x="1428" y="5045"/>
                  <a:ext cx="8734" cy="340"/>
                </a:xfrm>
                <a:prstGeom prst="rect">
                  <a:avLst/>
                </a:prstGeom>
                <a:solidFill>
                  <a:srgbClr val="7C7F87"/>
                </a:solidFill>
                <a:ln w="9525">
                  <a:solidFill>
                    <a:srgbClr val="7C7F8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/>
                  </a:pPr>
                  <a:endParaRPr lang="hr-HR"/>
                </a:p>
              </p:txBody>
            </p:sp>
            <p:sp>
              <p:nvSpPr>
                <p:cNvPr id="25" name="Rectangle 8"/>
                <p:cNvSpPr>
                  <a:spLocks noChangeArrowheads="1"/>
                </p:cNvSpPr>
                <p:nvPr/>
              </p:nvSpPr>
              <p:spPr bwMode="auto">
                <a:xfrm>
                  <a:off x="1431" y="5406"/>
                  <a:ext cx="8736" cy="340"/>
                </a:xfrm>
                <a:prstGeom prst="rect">
                  <a:avLst/>
                </a:prstGeom>
                <a:solidFill>
                  <a:srgbClr val="D1000E"/>
                </a:solidFill>
                <a:ln w="9525">
                  <a:solidFill>
                    <a:srgbClr val="D1000E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/>
                  </a:pPr>
                  <a:endParaRPr lang="hr-HR"/>
                </a:p>
              </p:txBody>
            </p:sp>
            <p:sp>
              <p:nvSpPr>
                <p:cNvPr id="26" name="Rectangle 9"/>
                <p:cNvSpPr>
                  <a:spLocks noChangeArrowheads="1"/>
                </p:cNvSpPr>
                <p:nvPr/>
              </p:nvSpPr>
              <p:spPr bwMode="auto">
                <a:xfrm>
                  <a:off x="1428" y="5760"/>
                  <a:ext cx="8734" cy="340"/>
                </a:xfrm>
                <a:prstGeom prst="rect">
                  <a:avLst/>
                </a:prstGeom>
                <a:solidFill>
                  <a:srgbClr val="BCBCBC"/>
                </a:solidFill>
                <a:ln w="9525">
                  <a:solidFill>
                    <a:srgbClr val="BCBCB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/>
                  </a:pPr>
                  <a:endParaRPr lang="hr-HR"/>
                </a:p>
              </p:txBody>
            </p:sp>
          </p:grpSp>
          <p:sp>
            <p:nvSpPr>
              <p:cNvPr id="22" name="Line 10"/>
              <p:cNvSpPr>
                <a:spLocks noChangeShapeType="1"/>
              </p:cNvSpPr>
              <p:nvPr/>
            </p:nvSpPr>
            <p:spPr bwMode="auto">
              <a:xfrm>
                <a:off x="1417" y="9941"/>
                <a:ext cx="8758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hr-HR"/>
              </a:p>
            </p:txBody>
          </p:sp>
          <p:sp>
            <p:nvSpPr>
              <p:cNvPr id="23" name="Line 11"/>
              <p:cNvSpPr>
                <a:spLocks noChangeShapeType="1"/>
              </p:cNvSpPr>
              <p:nvPr/>
            </p:nvSpPr>
            <p:spPr bwMode="auto">
              <a:xfrm>
                <a:off x="1425" y="10284"/>
                <a:ext cx="8760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hr-HR"/>
              </a:p>
            </p:txBody>
          </p:sp>
        </p:grpSp>
        <p:pic>
          <p:nvPicPr>
            <p:cNvPr id="20" name="Picture 1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1" y="-2"/>
              <a:ext cx="539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TextBox 52"/>
          <p:cNvSpPr txBox="1"/>
          <p:nvPr userDrawn="1"/>
        </p:nvSpPr>
        <p:spPr>
          <a:xfrm>
            <a:off x="1285875" y="142875"/>
            <a:ext cx="65722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hr-HR" sz="1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Hrvatski zavod za zapošljavanje</a:t>
            </a:r>
          </a:p>
        </p:txBody>
      </p:sp>
      <p:sp>
        <p:nvSpPr>
          <p:cNvPr id="513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  <a:prstGeom prst="rect">
            <a:avLst/>
          </a:prstGeom>
        </p:spPr>
        <p:txBody>
          <a:bodyPr anchor="b"/>
          <a:lstStyle>
            <a:lvl1pPr>
              <a:defRPr lang="hr-HR" sz="6000" b="1" dirty="0" smtClean="0">
                <a:solidFill>
                  <a:srgbClr val="D1000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2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7DEC9-6DA3-4F8C-BD87-54CD7E39661A}" type="datetime1">
              <a:rPr lang="hr-HR" smtClean="0"/>
              <a:pPr>
                <a:defRPr/>
              </a:pPr>
              <a:t>24.3.2017.</a:t>
            </a:fld>
            <a:endParaRPr lang="hr-HR" dirty="0"/>
          </a:p>
        </p:txBody>
      </p:sp>
      <p:sp>
        <p:nvSpPr>
          <p:cNvPr id="2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312B5-F2DA-4F23-A0F3-252BD714BC6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00240"/>
            <a:ext cx="7543800" cy="4095760"/>
          </a:xfrm>
        </p:spPr>
        <p:txBody>
          <a:bodyPr/>
          <a:lstStyle>
            <a:lvl1pPr marL="342900" indent="-342900">
              <a:buClr>
                <a:srgbClr val="A50021"/>
              </a:buClr>
              <a:buSzPct val="80000"/>
              <a:buFontTx/>
              <a:buBlip>
                <a:blip r:embed="rId2"/>
              </a:buBlip>
              <a:defRPr sz="2800" baseline="0"/>
            </a:lvl1pPr>
            <a:lvl2pPr>
              <a:buSzPct val="60000"/>
              <a:buFontTx/>
              <a:buBlip>
                <a:blip r:embed="rId2"/>
              </a:buBlip>
              <a:defRPr sz="2400"/>
            </a:lvl2pPr>
            <a:lvl3pPr>
              <a:buFontTx/>
              <a:buBlip>
                <a:blip r:embed="rId2"/>
              </a:buBlip>
              <a:defRPr sz="2000" baseline="0"/>
            </a:lvl3pPr>
            <a:lvl4pPr>
              <a:buFontTx/>
              <a:buBlip>
                <a:blip r:embed="rId2"/>
              </a:buBlip>
              <a:defRPr sz="1800" baseline="0"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1071538" y="785794"/>
            <a:ext cx="7543800" cy="857256"/>
          </a:xfrm>
        </p:spPr>
        <p:txBody>
          <a:bodyPr anchor="ctr"/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pitchFamily="34" charset="0"/>
              <a:buNone/>
              <a:defRPr lang="hr-HR" sz="2800" b="0" dirty="0" smtClean="0">
                <a:solidFill>
                  <a:srgbClr val="D1000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  <a:ea typeface="+mj-ea"/>
                <a:cs typeface="+mj-cs"/>
              </a:defRPr>
            </a:lvl1pPr>
            <a:lvl2pPr>
              <a:buSzPct val="60000"/>
              <a:buFontTx/>
              <a:buBlip>
                <a:blip r:embed="rId2"/>
              </a:buBlip>
              <a:defRPr sz="2400"/>
            </a:lvl2pPr>
            <a:lvl3pPr>
              <a:buFontTx/>
              <a:buBlip>
                <a:blip r:embed="rId2"/>
              </a:buBlip>
              <a:defRPr sz="2000" baseline="0"/>
            </a:lvl3pPr>
            <a:lvl4pPr>
              <a:buFontTx/>
              <a:buBlip>
                <a:blip r:embed="rId2"/>
              </a:buBlip>
              <a:defRPr sz="1800" baseline="0"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0B339-EA92-45C1-A1A9-E065F3C1C738}" type="datetime1">
              <a:rPr lang="hr-HR" smtClean="0"/>
              <a:pPr>
                <a:defRPr/>
              </a:pPr>
              <a:t>24.3.2017.</a:t>
            </a:fld>
            <a:endParaRPr lang="hr-HR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1A62E-A110-420D-8D1A-F57ABF75F8B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66800" y="2000240"/>
            <a:ext cx="7543800" cy="4095760"/>
          </a:xfrm>
        </p:spPr>
        <p:txBody>
          <a:bodyPr/>
          <a:lstStyle>
            <a:lvl1pPr marL="342900" indent="-342900">
              <a:buClr>
                <a:srgbClr val="A50021"/>
              </a:buClr>
              <a:buSzPct val="80000"/>
              <a:buFontTx/>
              <a:buBlip>
                <a:blip r:embed="rId2"/>
              </a:buBlip>
              <a:defRPr sz="2800" baseline="0">
                <a:latin typeface="Arial" pitchFamily="34" charset="0"/>
                <a:cs typeface="Arial" pitchFamily="34" charset="0"/>
              </a:defRPr>
            </a:lvl1pPr>
            <a:lvl2pPr>
              <a:buClr>
                <a:srgbClr val="FF0000"/>
              </a:buClr>
              <a:buFontTx/>
              <a:buBlip>
                <a:blip r:embed="rId2"/>
              </a:buBlip>
              <a:defRPr sz="2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0000"/>
              </a:buClr>
              <a:buFontTx/>
              <a:buBlip>
                <a:blip r:embed="rId2"/>
              </a:buBlip>
              <a:defRPr lang="en-US" sz="20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>
              <a:buClr>
                <a:srgbClr val="FF0000"/>
              </a:buClr>
              <a:buFontTx/>
              <a:buBlip>
                <a:blip r:embed="rId2"/>
              </a:buBlip>
              <a:defRPr sz="1800" baseline="0">
                <a:latin typeface="Arial" pitchFamily="34" charset="0"/>
                <a:cs typeface="Arial" pitchFamily="34" charset="0"/>
              </a:defRPr>
            </a:lvl4pPr>
            <a:lvl5pPr>
              <a:buClr>
                <a:srgbClr val="FF0000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1071538" y="785794"/>
            <a:ext cx="7543800" cy="857256"/>
          </a:xfrm>
        </p:spPr>
        <p:txBody>
          <a:bodyPr anchor="ctr"/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pitchFamily="34" charset="0"/>
              <a:buNone/>
              <a:defRPr lang="hr-HR" sz="2800" b="0" dirty="0" smtClean="0">
                <a:solidFill>
                  <a:srgbClr val="D1000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  <a:ea typeface="+mj-ea"/>
                <a:cs typeface="+mj-cs"/>
              </a:defRPr>
            </a:lvl1pPr>
            <a:lvl2pPr>
              <a:buSzPct val="60000"/>
              <a:buFontTx/>
              <a:buBlip>
                <a:blip r:embed="rId2"/>
              </a:buBlip>
              <a:defRPr sz="2400"/>
            </a:lvl2pPr>
            <a:lvl3pPr>
              <a:buFontTx/>
              <a:buBlip>
                <a:blip r:embed="rId2"/>
              </a:buBlip>
              <a:defRPr sz="2000" baseline="0"/>
            </a:lvl3pPr>
            <a:lvl4pPr>
              <a:buFontTx/>
              <a:buBlip>
                <a:blip r:embed="rId2"/>
              </a:buBlip>
              <a:defRPr sz="1800" baseline="0"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E6685-0549-4347-B033-B23B0BD7326E}" type="datetime1">
              <a:rPr lang="hr-HR" smtClean="0"/>
              <a:pPr>
                <a:defRPr/>
              </a:pPr>
              <a:t>24.3.2017.</a:t>
            </a:fld>
            <a:endParaRPr lang="hr-HR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CC197-E405-4326-9B02-456740534D2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066800" y="2000240"/>
            <a:ext cx="7543800" cy="4095760"/>
          </a:xfrm>
        </p:spPr>
        <p:txBody>
          <a:bodyPr/>
          <a:lstStyle>
            <a:lvl1pPr marL="342900" indent="-342900">
              <a:buClr>
                <a:srgbClr val="A50021"/>
              </a:buClr>
              <a:buSzPct val="8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hr-HR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1071538" y="785794"/>
            <a:ext cx="7543800" cy="857256"/>
          </a:xfrm>
        </p:spPr>
        <p:txBody>
          <a:bodyPr anchor="ctr"/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pitchFamily="34" charset="0"/>
              <a:buNone/>
              <a:defRPr lang="hr-HR" sz="2800" b="0" dirty="0" smtClean="0">
                <a:solidFill>
                  <a:srgbClr val="D1000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  <a:ea typeface="+mj-ea"/>
                <a:cs typeface="+mj-cs"/>
              </a:defRPr>
            </a:lvl1pPr>
            <a:lvl2pPr>
              <a:buSzPct val="60000"/>
              <a:buFontTx/>
              <a:buBlip>
                <a:blip r:embed="rId2"/>
              </a:buBlip>
              <a:defRPr sz="2400"/>
            </a:lvl2pPr>
            <a:lvl3pPr>
              <a:buFontTx/>
              <a:buBlip>
                <a:blip r:embed="rId2"/>
              </a:buBlip>
              <a:defRPr sz="2000" baseline="0"/>
            </a:lvl3pPr>
            <a:lvl4pPr>
              <a:buFontTx/>
              <a:buBlip>
                <a:blip r:embed="rId2"/>
              </a:buBlip>
              <a:defRPr sz="1800" baseline="0"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1C4FC-B2CE-4EEA-8FC3-4CE774945CD0}" type="datetime1">
              <a:rPr lang="hr-HR" smtClean="0"/>
              <a:pPr>
                <a:defRPr/>
              </a:pPr>
              <a:t>24.3.2017.</a:t>
            </a:fld>
            <a:endParaRPr lang="hr-HR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6AB06-8143-4993-89C2-B40080E5D11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4000" cy="6851650"/>
            <a:chOff x="0" y="4"/>
            <a:chExt cx="5760" cy="4316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560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/>
              </a:pPr>
              <a:endParaRPr lang="hr-HR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/>
              </a:pPr>
              <a:endParaRPr lang="hr-HR"/>
            </a:p>
          </p:txBody>
        </p:sp>
        <p:grpSp>
          <p:nvGrpSpPr>
            <p:cNvPr id="1043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hr-HR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hr-HR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hr-HR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hr-HR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hr-HR"/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hr-HR"/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hr-HR"/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hr-HR"/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hr-HR"/>
              </a:p>
            </p:txBody>
          </p:sp>
        </p:grpSp>
      </p:grpSp>
      <p:sp>
        <p:nvSpPr>
          <p:cNvPr id="411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dirty="0" err="1" smtClean="0"/>
              <a:t>Ariel</a:t>
            </a:r>
            <a:r>
              <a:rPr lang="hr-HR" dirty="0" smtClean="0"/>
              <a:t> 28</a:t>
            </a:r>
          </a:p>
          <a:p>
            <a:pPr lvl="1"/>
            <a:r>
              <a:rPr lang="hr-HR" dirty="0" err="1" smtClean="0"/>
              <a:t>Ariel</a:t>
            </a:r>
            <a:r>
              <a:rPr lang="hr-HR" dirty="0" smtClean="0"/>
              <a:t> 24</a:t>
            </a:r>
          </a:p>
          <a:p>
            <a:pPr lvl="2"/>
            <a:r>
              <a:rPr lang="hr-HR" dirty="0" err="1" smtClean="0"/>
              <a:t>Ariel</a:t>
            </a:r>
            <a:r>
              <a:rPr lang="hr-HR" dirty="0" smtClean="0"/>
              <a:t> 20</a:t>
            </a:r>
          </a:p>
          <a:p>
            <a:pPr lvl="3"/>
            <a:r>
              <a:rPr lang="hr-HR" dirty="0" err="1" smtClean="0"/>
              <a:t>Ariel</a:t>
            </a:r>
            <a:r>
              <a:rPr lang="hr-HR" dirty="0" smtClean="0"/>
              <a:t> 18</a:t>
            </a: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6791F730-3C22-400B-BDC9-E4CD45C434AB}" type="datetime1">
              <a:rPr lang="hr-HR" smtClean="0"/>
              <a:pPr>
                <a:defRPr/>
              </a:pPr>
              <a:t>24.3.2017.</a:t>
            </a:fld>
            <a:endParaRPr lang="hr-HR" dirty="0"/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04B5730F-A3D8-48E1-9CA2-17CDC423DDB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grpSp>
        <p:nvGrpSpPr>
          <p:cNvPr id="1031" name="Group 4"/>
          <p:cNvGrpSpPr>
            <a:grpSpLocks/>
          </p:cNvGrpSpPr>
          <p:nvPr userDrawn="1"/>
        </p:nvGrpSpPr>
        <p:grpSpPr bwMode="auto">
          <a:xfrm>
            <a:off x="-26988" y="0"/>
            <a:ext cx="9170988" cy="647700"/>
            <a:chOff x="-16" y="-2"/>
            <a:chExt cx="5777" cy="408"/>
          </a:xfrm>
        </p:grpSpPr>
        <p:grpSp>
          <p:nvGrpSpPr>
            <p:cNvPr id="1033" name="Group 5"/>
            <p:cNvGrpSpPr>
              <a:grpSpLocks/>
            </p:cNvGrpSpPr>
            <p:nvPr/>
          </p:nvGrpSpPr>
          <p:grpSpPr bwMode="auto">
            <a:xfrm>
              <a:off x="-16" y="0"/>
              <a:ext cx="5777" cy="406"/>
              <a:chOff x="1417" y="9585"/>
              <a:chExt cx="8769" cy="1055"/>
            </a:xfrm>
          </p:grpSpPr>
          <p:grpSp>
            <p:nvGrpSpPr>
              <p:cNvPr id="1035" name="Group 6"/>
              <p:cNvGrpSpPr>
                <a:grpSpLocks/>
              </p:cNvGrpSpPr>
              <p:nvPr/>
            </p:nvGrpSpPr>
            <p:grpSpPr bwMode="auto">
              <a:xfrm>
                <a:off x="1447" y="9585"/>
                <a:ext cx="8739" cy="1055"/>
                <a:chOff x="1428" y="5045"/>
                <a:chExt cx="8739" cy="1055"/>
              </a:xfrm>
            </p:grpSpPr>
            <p:sp>
              <p:nvSpPr>
                <p:cNvPr id="26" name="Rectangle 7"/>
                <p:cNvSpPr>
                  <a:spLocks noChangeArrowheads="1"/>
                </p:cNvSpPr>
                <p:nvPr/>
              </p:nvSpPr>
              <p:spPr bwMode="auto">
                <a:xfrm>
                  <a:off x="1428" y="5045"/>
                  <a:ext cx="8734" cy="340"/>
                </a:xfrm>
                <a:prstGeom prst="rect">
                  <a:avLst/>
                </a:prstGeom>
                <a:solidFill>
                  <a:srgbClr val="7C7F87"/>
                </a:solidFill>
                <a:ln w="9525">
                  <a:solidFill>
                    <a:srgbClr val="7C7F8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/>
                  </a:pPr>
                  <a:endParaRPr lang="hr-HR"/>
                </a:p>
              </p:txBody>
            </p:sp>
            <p:sp>
              <p:nvSpPr>
                <p:cNvPr id="27" name="Rectangle 8"/>
                <p:cNvSpPr>
                  <a:spLocks noChangeArrowheads="1"/>
                </p:cNvSpPr>
                <p:nvPr/>
              </p:nvSpPr>
              <p:spPr bwMode="auto">
                <a:xfrm>
                  <a:off x="1431" y="5406"/>
                  <a:ext cx="8736" cy="340"/>
                </a:xfrm>
                <a:prstGeom prst="rect">
                  <a:avLst/>
                </a:prstGeom>
                <a:solidFill>
                  <a:srgbClr val="D1000E"/>
                </a:solidFill>
                <a:ln w="9525">
                  <a:solidFill>
                    <a:srgbClr val="D1000E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/>
                  </a:pPr>
                  <a:endParaRPr lang="hr-HR"/>
                </a:p>
              </p:txBody>
            </p:sp>
            <p:sp>
              <p:nvSpPr>
                <p:cNvPr id="28" name="Rectangle 9"/>
                <p:cNvSpPr>
                  <a:spLocks noChangeArrowheads="1"/>
                </p:cNvSpPr>
                <p:nvPr/>
              </p:nvSpPr>
              <p:spPr bwMode="auto">
                <a:xfrm>
                  <a:off x="1428" y="5760"/>
                  <a:ext cx="8734" cy="340"/>
                </a:xfrm>
                <a:prstGeom prst="rect">
                  <a:avLst/>
                </a:prstGeom>
                <a:solidFill>
                  <a:srgbClr val="BCBCBC"/>
                </a:solidFill>
                <a:ln w="9525">
                  <a:solidFill>
                    <a:srgbClr val="BCBCB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/>
                  </a:pPr>
                  <a:endParaRPr lang="hr-HR"/>
                </a:p>
              </p:txBody>
            </p:sp>
          </p:grpSp>
          <p:sp>
            <p:nvSpPr>
              <p:cNvPr id="24" name="Line 10"/>
              <p:cNvSpPr>
                <a:spLocks noChangeShapeType="1"/>
              </p:cNvSpPr>
              <p:nvPr/>
            </p:nvSpPr>
            <p:spPr bwMode="auto">
              <a:xfrm>
                <a:off x="1417" y="9941"/>
                <a:ext cx="8758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hr-HR" dirty="0"/>
              </a:p>
            </p:txBody>
          </p:sp>
          <p:sp>
            <p:nvSpPr>
              <p:cNvPr id="25" name="Line 11"/>
              <p:cNvSpPr>
                <a:spLocks noChangeShapeType="1"/>
              </p:cNvSpPr>
              <p:nvPr/>
            </p:nvSpPr>
            <p:spPr bwMode="auto">
              <a:xfrm>
                <a:off x="1425" y="10284"/>
                <a:ext cx="8760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hr-HR"/>
              </a:p>
            </p:txBody>
          </p:sp>
        </p:grpSp>
        <p:pic>
          <p:nvPicPr>
            <p:cNvPr id="1034" name="Picture 1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1" y="-2"/>
              <a:ext cx="539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TextBox 28"/>
          <p:cNvSpPr txBox="1"/>
          <p:nvPr userDrawn="1"/>
        </p:nvSpPr>
        <p:spPr>
          <a:xfrm>
            <a:off x="1285875" y="130175"/>
            <a:ext cx="65722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hr-HR" sz="1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Hrvatski zavod za zapošljavanje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38" r:id="rId2"/>
    <p:sldLayoutId id="2147483739" r:id="rId3"/>
    <p:sldLayoutId id="2147483740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80000"/>
        <a:buBlip>
          <a:blip r:embed="rId7"/>
        </a:buBlip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Blip>
          <a:blip r:embed="rId7"/>
        </a:buBlip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4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25000"/>
        <a:buBlip>
          <a:blip r:embed="rId7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tistika.hzz.h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sok.hr/" TargetMode="External"/><Relationship Id="rId2" Type="http://schemas.openxmlformats.org/officeDocument/2006/relationships/hyperlink" Target="http://www.hzz.hr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804863" y="2133600"/>
            <a:ext cx="7981950" cy="43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hr-HR" b="1" dirty="0">
                <a:solidFill>
                  <a:schemeClr val="hlink"/>
                </a:solidFill>
                <a:latin typeface="+mj-lt"/>
              </a:rPr>
              <a:t>Usluge </a:t>
            </a:r>
            <a:r>
              <a:rPr lang="hr-HR" b="1" dirty="0" smtClean="0">
                <a:solidFill>
                  <a:schemeClr val="hlink"/>
                </a:solidFill>
                <a:latin typeface="+mj-lt"/>
              </a:rPr>
              <a:t>profesionalnog usmjeravanja Hrvatskog </a:t>
            </a:r>
            <a:r>
              <a:rPr lang="hr-HR" b="1" dirty="0">
                <a:solidFill>
                  <a:schemeClr val="hlink"/>
                </a:solidFill>
                <a:latin typeface="+mj-lt"/>
              </a:rPr>
              <a:t>zavoda za zapošljavanje i Centara za informiranje i savjetovanje o karijeri</a:t>
            </a:r>
          </a:p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hr-HR" b="1" dirty="0" smtClean="0">
                <a:solidFill>
                  <a:schemeClr val="hlink"/>
                </a:solidFill>
              </a:rPr>
              <a:t>		</a:t>
            </a:r>
          </a:p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hr-HR" b="1" dirty="0">
              <a:solidFill>
                <a:schemeClr val="hlink"/>
              </a:solidFill>
            </a:endParaRPr>
          </a:p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hr-HR" b="1" dirty="0" smtClean="0">
                <a:solidFill>
                  <a:schemeClr val="hlink"/>
                </a:solidFill>
              </a:rPr>
              <a:t>		</a:t>
            </a:r>
            <a:endParaRPr lang="hr-HR" sz="3200" b="1" dirty="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hr-HR" sz="32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hr-HR" sz="2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Zagreb,28. ožujka 2017.</a:t>
            </a:r>
            <a:endParaRPr lang="en-GB" sz="20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pic>
        <p:nvPicPr>
          <p:cNvPr id="4" name="Picture 2" descr="Spomenica_HZZ_naslovna_fr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05064"/>
            <a:ext cx="3024336" cy="180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3110" b="12451"/>
          <a:stretch>
            <a:fillRect/>
          </a:stretch>
        </p:blipFill>
        <p:spPr bwMode="auto">
          <a:xfrm>
            <a:off x="5797128" y="3863687"/>
            <a:ext cx="1891365" cy="208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hr-HR" sz="1600" dirty="0">
              <a:effectLst/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hr-HR" sz="1600" dirty="0" smtClean="0">
                <a:effectLst/>
                <a:latin typeface="Arial" pitchFamily="34" charset="0"/>
                <a:cs typeface="Arial" pitchFamily="34" charset="0"/>
              </a:rPr>
              <a:t>BROŠURA  „</a:t>
            </a:r>
            <a:r>
              <a:rPr lang="hr-HR" sz="1600" b="1" dirty="0" smtClean="0">
                <a:effectLst/>
                <a:latin typeface="Arial" pitchFamily="34" charset="0"/>
                <a:cs typeface="Arial" pitchFamily="34" charset="0"/>
              </a:rPr>
              <a:t>KAMO NAKON OSNOVNE ŠKOLE?</a:t>
            </a:r>
            <a:r>
              <a:rPr lang="hr-HR" sz="1600" dirty="0" smtClean="0">
                <a:effectLst/>
                <a:latin typeface="Arial" pitchFamily="34" charset="0"/>
                <a:cs typeface="Arial" pitchFamily="34" charset="0"/>
              </a:rPr>
              <a:t> ” (</a:t>
            </a:r>
            <a:r>
              <a:rPr lang="hr-HR" sz="1600" u="sng" dirty="0" smtClean="0">
                <a:effectLst/>
                <a:latin typeface="Arial" pitchFamily="34" charset="0"/>
                <a:cs typeface="Arial" pitchFamily="34" charset="0"/>
              </a:rPr>
              <a:t>www.hzz.hr</a:t>
            </a:r>
            <a:r>
              <a:rPr lang="hr-HR" sz="1600" dirty="0" smtClean="0"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 algn="just">
              <a:buNone/>
            </a:pPr>
            <a:r>
              <a:rPr lang="hr-HR" sz="1600" dirty="0" smtClean="0">
                <a:effectLst/>
                <a:latin typeface="Arial" pitchFamily="34" charset="0"/>
                <a:cs typeface="Arial" pitchFamily="34" charset="0"/>
              </a:rPr>
              <a:t>Hrvatski </a:t>
            </a:r>
            <a:r>
              <a:rPr lang="hr-HR" sz="1600" dirty="0">
                <a:effectLst/>
                <a:latin typeface="Arial" pitchFamily="34" charset="0"/>
                <a:cs typeface="Arial" pitchFamily="34" charset="0"/>
              </a:rPr>
              <a:t>zavod za zapošljavanje svake godine objavljuje regionalne brošure za pet Hrvatskih regija o mogućnostima upisa učenika u srednje škole. U brošurama se nalaze opisi zanimanja, informacije o uvjetima upisa, stipendijama, školama i programima obrazovanja, učeničkim domovima, najtraženijim zanimanjima te uslugama profesionalnog usmjeravanja Hrvatskoga zavoda za zapošljavanje</a:t>
            </a:r>
            <a:r>
              <a:rPr lang="hr-HR" sz="1600" dirty="0" smtClean="0"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Wingdings" pitchFamily="2" charset="2"/>
              <a:buChar char="§"/>
            </a:pPr>
            <a:endParaRPr lang="hr-HR" sz="1600" dirty="0">
              <a:effectLst/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hr-HR" sz="1600" b="1" dirty="0">
                <a:effectLst/>
                <a:latin typeface="Arial" pitchFamily="34" charset="0"/>
                <a:cs typeface="Arial" pitchFamily="34" charset="0"/>
              </a:rPr>
              <a:t>Struktura razrednih odjela i broja učenika I. razreda srednjih </a:t>
            </a:r>
            <a:r>
              <a:rPr lang="hr-HR" sz="1600" b="1" dirty="0" smtClean="0">
                <a:effectLst/>
                <a:latin typeface="Arial" pitchFamily="34" charset="0"/>
                <a:cs typeface="Arial" pitchFamily="34" charset="0"/>
              </a:rPr>
              <a:t>škola </a:t>
            </a:r>
            <a:r>
              <a:rPr lang="hr-HR" sz="1600" dirty="0" smtClean="0">
                <a:effectLst/>
                <a:latin typeface="Arial" pitchFamily="34" charset="0"/>
                <a:cs typeface="Arial" pitchFamily="34" charset="0"/>
              </a:rPr>
              <a:t>(uključuje </a:t>
            </a:r>
            <a:r>
              <a:rPr lang="pl-PL" sz="1600" dirty="0" smtClean="0">
                <a:effectLst/>
                <a:latin typeface="Arial" pitchFamily="34" charset="0"/>
                <a:cs typeface="Arial" pitchFamily="34" charset="0"/>
              </a:rPr>
              <a:t>naziv </a:t>
            </a:r>
            <a:r>
              <a:rPr lang="pl-PL" sz="1600" dirty="0">
                <a:effectLst/>
                <a:latin typeface="Arial" pitchFamily="34" charset="0"/>
                <a:cs typeface="Arial" pitchFamily="34" charset="0"/>
              </a:rPr>
              <a:t>škole i obrazovnog </a:t>
            </a:r>
            <a:r>
              <a:rPr lang="pl-PL" sz="1600" dirty="0" smtClean="0">
                <a:effectLst/>
                <a:latin typeface="Arial" pitchFamily="34" charset="0"/>
                <a:cs typeface="Arial" pitchFamily="34" charset="0"/>
              </a:rPr>
              <a:t>programa</a:t>
            </a:r>
            <a:r>
              <a:rPr lang="pl-PL" sz="1600" dirty="0"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pl-PL" sz="1600" dirty="0" smtClean="0">
                <a:effectLst/>
                <a:latin typeface="Arial" pitchFamily="34" charset="0"/>
                <a:cs typeface="Arial" pitchFamily="34" charset="0"/>
              </a:rPr>
              <a:t>šifru i trajanje programa</a:t>
            </a:r>
            <a:r>
              <a:rPr lang="pl-PL" sz="1600" dirty="0"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pl-PL" sz="1600" dirty="0" smtClean="0">
                <a:effectLst/>
                <a:latin typeface="Arial" pitchFamily="34" charset="0"/>
                <a:cs typeface="Arial" pitchFamily="34" charset="0"/>
              </a:rPr>
              <a:t>broj razrednih odjela i učenika) – </a:t>
            </a:r>
            <a:r>
              <a:rPr lang="hr-HR" sz="1600" dirty="0" smtClean="0">
                <a:effectLst/>
                <a:latin typeface="Arial" pitchFamily="34" charset="0"/>
                <a:cs typeface="Arial" pitchFamily="34" charset="0"/>
              </a:rPr>
              <a:t>Narodne novine (sredinom svibnja)</a:t>
            </a:r>
          </a:p>
          <a:p>
            <a:pPr algn="just">
              <a:buFont typeface="Wingdings" pitchFamily="2" charset="2"/>
              <a:buChar char="§"/>
            </a:pPr>
            <a:endParaRPr lang="hr-HR" sz="1600" dirty="0" smtClean="0">
              <a:effectLst/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hr-HR" sz="1600" b="1" dirty="0">
                <a:effectLst/>
                <a:latin typeface="Arial" pitchFamily="34" charset="0"/>
                <a:cs typeface="Arial" pitchFamily="34" charset="0"/>
              </a:rPr>
              <a:t>J</a:t>
            </a:r>
            <a:r>
              <a:rPr lang="hr-HR" sz="1600" b="1" dirty="0" smtClean="0">
                <a:effectLst/>
                <a:latin typeface="Arial" pitchFamily="34" charset="0"/>
                <a:cs typeface="Arial" pitchFamily="34" charset="0"/>
              </a:rPr>
              <a:t>edinstveni popis zdravstvenih zahtjeva srednjoškolskih obrazovnih programa u svrhu upisa u I. razred srednje škole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3"/>
          </p:nvPr>
        </p:nvSpPr>
        <p:spPr>
          <a:xfrm>
            <a:off x="971600" y="1052736"/>
            <a:ext cx="7543800" cy="857256"/>
          </a:xfrm>
        </p:spPr>
        <p:txBody>
          <a:bodyPr/>
          <a:lstStyle/>
          <a:p>
            <a:pPr algn="ctr"/>
            <a:r>
              <a:rPr lang="hr-HR" sz="2400" b="1" dirty="0">
                <a:effectLst/>
                <a:latin typeface="Arial" pitchFamily="34" charset="0"/>
                <a:cs typeface="Arial" pitchFamily="34" charset="0"/>
              </a:rPr>
              <a:t>ODGOJNO - OBRAZOVNI SUSTAV U </a:t>
            </a:r>
            <a:r>
              <a:rPr lang="hr-HR" sz="2400" b="1" dirty="0" smtClean="0">
                <a:effectLst/>
                <a:latin typeface="Arial" pitchFamily="34" charset="0"/>
                <a:cs typeface="Arial" pitchFamily="34" charset="0"/>
              </a:rPr>
              <a:t>RH – IZVORI INFORMACIJA ZA SAVJETOVANJE UČENIKA OŠ</a:t>
            </a:r>
            <a:endParaRPr lang="hr-HR" sz="2400" b="1" dirty="0">
              <a:effectLst/>
              <a:latin typeface="Arial" pitchFamily="34" charset="0"/>
              <a:cs typeface="Arial" pitchFamily="34" charset="0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F61A62E-A110-420D-8D1A-F57ABF75F8BA}" type="slidenum">
              <a:rPr lang="hr-HR" smtClean="0"/>
              <a:pPr>
                <a:defRPr/>
              </a:pPr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4517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071563" y="785813"/>
            <a:ext cx="7543800" cy="857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hr-HR" b="1" dirty="0" smtClean="0">
                <a:effectLst/>
                <a:latin typeface="Arial" pitchFamily="34" charset="0"/>
                <a:cs typeface="Arial" pitchFamily="34" charset="0"/>
              </a:rPr>
              <a:t>BROŠURA – Kamo nakon OŠ?</a:t>
            </a:r>
            <a:endParaRPr lang="hr-HR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F61A62E-A110-420D-8D1A-F57ABF75F8BA}" type="slidenum">
              <a:rPr lang="hr-HR" smtClean="0"/>
              <a:pPr>
                <a:defRPr/>
              </a:pPr>
              <a:t>11</a:t>
            </a:fld>
            <a:endParaRPr lang="hr-HR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523" y="1916832"/>
            <a:ext cx="5655879" cy="458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00855"/>
            <a:ext cx="6969766" cy="462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50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071563" y="785813"/>
            <a:ext cx="7543800" cy="857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hr-HR" b="1" dirty="0" smtClean="0">
                <a:effectLst/>
                <a:latin typeface="Arial" pitchFamily="34" charset="0"/>
                <a:cs typeface="Arial" pitchFamily="34" charset="0"/>
              </a:rPr>
              <a:t>BROŠURA – Kamo nakon OŠ?</a:t>
            </a:r>
            <a:endParaRPr lang="hr-HR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F61A62E-A110-420D-8D1A-F57ABF75F8BA}" type="slidenum">
              <a:rPr lang="hr-HR" smtClean="0"/>
              <a:pPr>
                <a:defRPr/>
              </a:pPr>
              <a:t>12</a:t>
            </a:fld>
            <a:endParaRPr lang="hr-H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832648" cy="515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96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071563" y="785813"/>
            <a:ext cx="7543800" cy="857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hr-HR" b="1" dirty="0" smtClean="0">
                <a:effectLst/>
                <a:latin typeface="Arial" pitchFamily="34" charset="0"/>
                <a:cs typeface="Arial" pitchFamily="34" charset="0"/>
              </a:rPr>
              <a:t>BROŠURA – Kamo nakon OŠ?</a:t>
            </a:r>
            <a:endParaRPr lang="hr-HR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F61A62E-A110-420D-8D1A-F57ABF75F8BA}" type="slidenum">
              <a:rPr lang="hr-HR" smtClean="0"/>
              <a:pPr>
                <a:defRPr/>
              </a:pPr>
              <a:t>13</a:t>
            </a:fld>
            <a:endParaRPr lang="hr-H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5616624" cy="49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15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071563" y="785813"/>
            <a:ext cx="7543800" cy="857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hr-HR" b="1" dirty="0" smtClean="0">
                <a:effectLst/>
                <a:latin typeface="Arial" pitchFamily="34" charset="0"/>
                <a:cs typeface="Arial" pitchFamily="34" charset="0"/>
              </a:rPr>
              <a:t>E-USMJERAVANJE – TESTOVI I UPITNICI</a:t>
            </a:r>
            <a:endParaRPr lang="hr-HR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F61A62E-A110-420D-8D1A-F57ABF75F8BA}" type="slidenum">
              <a:rPr lang="hr-HR" smtClean="0"/>
              <a:pPr>
                <a:defRPr/>
              </a:pPr>
              <a:t>14</a:t>
            </a:fld>
            <a:endParaRPr lang="hr-HR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523" y="1916832"/>
            <a:ext cx="5655879" cy="458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7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071563" y="785813"/>
            <a:ext cx="7543800" cy="857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hr-HR" b="1" dirty="0" smtClean="0">
                <a:effectLst/>
                <a:latin typeface="Arial" pitchFamily="34" charset="0"/>
                <a:cs typeface="Arial" pitchFamily="34" charset="0"/>
              </a:rPr>
              <a:t>E-USMJERAVANJE – TESTOVI I UPITNICI</a:t>
            </a:r>
            <a:endParaRPr lang="hr-HR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F61A62E-A110-420D-8D1A-F57ABF75F8BA}" type="slidenum">
              <a:rPr lang="hr-HR" smtClean="0"/>
              <a:pPr>
                <a:defRPr/>
              </a:pPr>
              <a:t>15</a:t>
            </a:fld>
            <a:endParaRPr lang="hr-H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018" y="1916832"/>
            <a:ext cx="5560890" cy="458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70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1538" y="1785926"/>
            <a:ext cx="7543800" cy="4714908"/>
          </a:xfrm>
        </p:spPr>
        <p:txBody>
          <a:bodyPr/>
          <a:lstStyle/>
          <a:p>
            <a:pPr lvl="1">
              <a:defRPr/>
            </a:pPr>
            <a:endParaRPr lang="hr-HR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071563" y="785813"/>
            <a:ext cx="7543800" cy="857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hr-HR" b="1" dirty="0" smtClean="0">
                <a:effectLst/>
                <a:latin typeface="Arial" pitchFamily="34" charset="0"/>
                <a:cs typeface="Arial" pitchFamily="34" charset="0"/>
              </a:rPr>
              <a:t>E-USMJERAVANJE – TESTOVI I UPITNICI</a:t>
            </a:r>
            <a:endParaRPr lang="hr-HR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F61A62E-A110-420D-8D1A-F57ABF75F8BA}" type="slidenum">
              <a:rPr lang="hr-HR" smtClean="0"/>
              <a:pPr>
                <a:defRPr/>
              </a:pPr>
              <a:t>16</a:t>
            </a:fld>
            <a:endParaRPr lang="hr-H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032" y="1844824"/>
            <a:ext cx="6200328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89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1538" y="1772816"/>
            <a:ext cx="7543800" cy="4728017"/>
          </a:xfrm>
        </p:spPr>
        <p:txBody>
          <a:bodyPr/>
          <a:lstStyle/>
          <a:p>
            <a:pPr lvl="1">
              <a:defRPr/>
            </a:pPr>
            <a:endParaRPr lang="hr-HR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071563" y="785813"/>
            <a:ext cx="7543800" cy="857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hr-HR" b="1" dirty="0" smtClean="0">
                <a:effectLst/>
                <a:latin typeface="Arial" pitchFamily="34" charset="0"/>
                <a:cs typeface="Arial" pitchFamily="34" charset="0"/>
              </a:rPr>
              <a:t>E-USMJERAVANJE – TESTOVI I UPITNICI</a:t>
            </a:r>
            <a:endParaRPr lang="hr-HR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F61A62E-A110-420D-8D1A-F57ABF75F8BA}" type="slidenum">
              <a:rPr lang="hr-HR" smtClean="0"/>
              <a:pPr>
                <a:defRPr/>
              </a:pPr>
              <a:t>17</a:t>
            </a:fld>
            <a:endParaRPr lang="hr-H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612067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45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2000250"/>
            <a:ext cx="7543800" cy="4095750"/>
          </a:xfrm>
        </p:spPr>
        <p:txBody>
          <a:bodyPr/>
          <a:lstStyle/>
          <a:p>
            <a:pPr>
              <a:defRPr/>
            </a:pPr>
            <a:endParaRPr lang="hr-HR" dirty="0" smtClean="0">
              <a:effectLst/>
            </a:endParaRPr>
          </a:p>
          <a:p>
            <a:pPr>
              <a:defRPr/>
            </a:pPr>
            <a:endParaRPr lang="hr-HR" dirty="0" smtClean="0">
              <a:effectLst/>
            </a:endParaRPr>
          </a:p>
          <a:p>
            <a:pPr>
              <a:defRPr/>
            </a:pPr>
            <a:endParaRPr lang="hr-HR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071563" y="785813"/>
            <a:ext cx="7543800" cy="410939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l-PL" b="1" dirty="0" smtClean="0">
                <a:effectLst/>
                <a:latin typeface="Arial" pitchFamily="34" charset="0"/>
                <a:cs typeface="Arial" pitchFamily="34" charset="0"/>
              </a:rPr>
              <a:t>ALATI ZA UPRAVLJANJE KARIJEROM</a:t>
            </a:r>
            <a:endParaRPr lang="pl-PL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F61A62E-A110-420D-8D1A-F57ABF75F8BA}" type="slidenum">
              <a:rPr lang="hr-HR" smtClean="0"/>
              <a:pPr>
                <a:defRPr/>
              </a:pPr>
              <a:t>18</a:t>
            </a:fld>
            <a:endParaRPr lang="hr-HR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1054100" y="1857364"/>
            <a:ext cx="773274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Tx/>
              <a:buBlip>
                <a:blip r:embed="rId2"/>
              </a:buBlip>
              <a:tabLst/>
              <a:defRPr/>
            </a:pPr>
            <a:endParaRPr kumimoji="0" lang="hr-H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6192688" cy="422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7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2000250"/>
            <a:ext cx="7543800" cy="4095750"/>
          </a:xfrm>
        </p:spPr>
        <p:txBody>
          <a:bodyPr/>
          <a:lstStyle/>
          <a:p>
            <a:pPr>
              <a:defRPr/>
            </a:pPr>
            <a:endParaRPr lang="hr-HR" dirty="0" smtClean="0">
              <a:effectLst/>
            </a:endParaRPr>
          </a:p>
          <a:p>
            <a:pPr>
              <a:defRPr/>
            </a:pPr>
            <a:endParaRPr lang="hr-HR" dirty="0" smtClean="0">
              <a:effectLst/>
            </a:endParaRPr>
          </a:p>
          <a:p>
            <a:pPr>
              <a:defRPr/>
            </a:pPr>
            <a:endParaRPr lang="hr-HR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071563" y="785813"/>
            <a:ext cx="7543800" cy="857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l-PL" b="1" dirty="0" smtClean="0">
                <a:effectLst/>
                <a:latin typeface="Arial" pitchFamily="34" charset="0"/>
                <a:cs typeface="Arial" pitchFamily="34" charset="0"/>
              </a:rPr>
              <a:t>POTRAŽNJA NA TRŽIŠTU RADA – IZVORI INFORMACIJA</a:t>
            </a:r>
            <a:endParaRPr lang="pl-PL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F61A62E-A110-420D-8D1A-F57ABF75F8BA}" type="slidenum">
              <a:rPr lang="hr-HR" smtClean="0"/>
              <a:pPr>
                <a:defRPr/>
              </a:pPr>
              <a:t>19</a:t>
            </a:fld>
            <a:endParaRPr lang="hr-HR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1054100" y="1857364"/>
            <a:ext cx="791038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eaLnBrk="0" hangingPunct="0">
              <a:spcBef>
                <a:spcPct val="20000"/>
              </a:spcBef>
              <a:buClr>
                <a:srgbClr val="A50021"/>
              </a:buClr>
              <a:buSzPct val="80000"/>
              <a:defRPr/>
            </a:pPr>
            <a:r>
              <a:rPr lang="pl-PL" sz="1600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PREPORUKE ZA OBRAZOVNU UPISNU POLITIKU I POLITIKU STIPENDIRANJA </a:t>
            </a:r>
            <a:r>
              <a:rPr lang="pl-PL" sz="16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pl-PL" sz="1600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6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HRVATSKI </a:t>
            </a:r>
            <a:r>
              <a:rPr lang="pl-PL" sz="16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ZAVOD ZA ZAPOŠLJAVANJE </a:t>
            </a:r>
            <a:r>
              <a:rPr lang="pl-PL" sz="16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l-PL" sz="1600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hangingPunct="0">
              <a:spcBef>
                <a:spcPct val="20000"/>
              </a:spcBef>
              <a:buClr>
                <a:srgbClr val="A50021"/>
              </a:buClr>
              <a:buSzPct val="80000"/>
              <a:defRPr/>
            </a:pPr>
            <a:endParaRPr lang="pl-PL" sz="1600" kern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hangingPunct="0">
              <a:spcBef>
                <a:spcPct val="20000"/>
              </a:spcBef>
              <a:buClr>
                <a:srgbClr val="A50021"/>
              </a:buClr>
              <a:buSzPct val="80000"/>
              <a:defRPr/>
            </a:pPr>
            <a:endParaRPr lang="pl-PL" sz="1600" kern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 eaLnBrk="0" hangingPunct="0">
              <a:spcBef>
                <a:spcPct val="20000"/>
              </a:spcBef>
              <a:buClr>
                <a:srgbClr val="A50021"/>
              </a:buClr>
              <a:buSzPct val="80000"/>
              <a:buFont typeface="Arial" pitchFamily="34" charset="0"/>
              <a:buChar char="•"/>
              <a:defRPr/>
            </a:pPr>
            <a:r>
              <a:rPr lang="pl-PL" sz="16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analiza </a:t>
            </a:r>
            <a:r>
              <a:rPr lang="pl-PL" sz="16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pl-PL" sz="16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prognoza </a:t>
            </a:r>
            <a:r>
              <a:rPr lang="pl-PL" sz="16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potreba tržišta za pojedinim </a:t>
            </a:r>
            <a:r>
              <a:rPr lang="pl-PL" sz="16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zvanjima</a:t>
            </a:r>
          </a:p>
          <a:p>
            <a:pPr marL="285750" lvl="0" indent="-285750" algn="just" eaLnBrk="0" hangingPunct="0">
              <a:spcBef>
                <a:spcPct val="20000"/>
              </a:spcBef>
              <a:buClr>
                <a:srgbClr val="A50021"/>
              </a:buClr>
              <a:buSzPct val="80000"/>
              <a:buFont typeface="Arial" pitchFamily="34" charset="0"/>
              <a:buChar char="•"/>
              <a:defRPr/>
            </a:pPr>
            <a:r>
              <a:rPr lang="pl-PL" sz="16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izdaju se svake godine, dostupne na hzz.hr</a:t>
            </a:r>
          </a:p>
          <a:p>
            <a:pPr lvl="0" algn="just" eaLnBrk="0" hangingPunct="0">
              <a:spcBef>
                <a:spcPct val="20000"/>
              </a:spcBef>
              <a:buClr>
                <a:srgbClr val="A50021"/>
              </a:buClr>
              <a:buSzPct val="80000"/>
              <a:defRPr/>
            </a:pPr>
            <a:endParaRPr lang="pl-PL" sz="1600" kern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spcBef>
                <a:spcPct val="20000"/>
              </a:spcBef>
              <a:buClr>
                <a:srgbClr val="A50021"/>
              </a:buClr>
              <a:buSzPct val="80000"/>
              <a:defRPr/>
            </a:pPr>
            <a:r>
              <a:rPr lang="hr-HR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STATISTIKA ON-LINE </a:t>
            </a:r>
            <a:r>
              <a:rPr lang="hr-H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Interaktivna statistička baza </a:t>
            </a:r>
            <a:r>
              <a:rPr lang="hr-H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podataka</a:t>
            </a:r>
          </a:p>
          <a:p>
            <a:pPr algn="just" eaLnBrk="0" hangingPunct="0">
              <a:spcBef>
                <a:spcPct val="20000"/>
              </a:spcBef>
              <a:buClr>
                <a:srgbClr val="A50021"/>
              </a:buClr>
              <a:buSzPct val="80000"/>
              <a:defRPr/>
            </a:pPr>
            <a:r>
              <a:rPr lang="hr-H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/>
              </a:rPr>
              <a:t>www.statistika.hzz.hr</a:t>
            </a:r>
            <a:endParaRPr lang="hr-HR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spcBef>
                <a:spcPct val="20000"/>
              </a:spcBef>
              <a:buClr>
                <a:srgbClr val="A50021"/>
              </a:buClr>
              <a:buSzPct val="80000"/>
              <a:defRPr/>
            </a:pPr>
            <a:r>
              <a:rPr lang="hr-H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primjer: broj prijavljenih nezaposlenih školskih pedagoga</a:t>
            </a:r>
          </a:p>
          <a:p>
            <a:pPr algn="just" eaLnBrk="0" hangingPunct="0">
              <a:spcBef>
                <a:spcPct val="20000"/>
              </a:spcBef>
              <a:buClr>
                <a:srgbClr val="A50021"/>
              </a:buClr>
              <a:buSzPct val="80000"/>
              <a:defRPr/>
            </a:pPr>
            <a:r>
              <a:rPr lang="hr-H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- 2010. g: 45</a:t>
            </a:r>
          </a:p>
          <a:p>
            <a:pPr algn="just" eaLnBrk="0" hangingPunct="0">
              <a:spcBef>
                <a:spcPct val="20000"/>
              </a:spcBef>
              <a:buClr>
                <a:srgbClr val="A50021"/>
              </a:buClr>
              <a:buSzPct val="80000"/>
              <a:defRPr/>
            </a:pPr>
            <a:r>
              <a:rPr lang="hr-H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- 2016. g: 142</a:t>
            </a:r>
            <a:endParaRPr lang="hr-HR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hangingPunct="0">
              <a:spcBef>
                <a:spcPct val="20000"/>
              </a:spcBef>
              <a:buClr>
                <a:srgbClr val="A50021"/>
              </a:buClr>
              <a:buSzPct val="80000"/>
              <a:defRPr/>
            </a:pPr>
            <a:endParaRPr lang="pl-PL" sz="1600" kern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hangingPunct="0">
              <a:spcBef>
                <a:spcPct val="20000"/>
              </a:spcBef>
              <a:buClr>
                <a:srgbClr val="A50021"/>
              </a:buClr>
              <a:buSzPct val="80000"/>
              <a:defRPr/>
            </a:pPr>
            <a:endParaRPr lang="pl-PL" sz="1600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hangingPunct="0">
              <a:spcBef>
                <a:spcPct val="20000"/>
              </a:spcBef>
              <a:buClr>
                <a:srgbClr val="A50021"/>
              </a:buClr>
              <a:buSzPct val="80000"/>
              <a:defRPr/>
            </a:pPr>
            <a:endParaRPr lang="pl-PL" sz="1400" kern="0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2000250"/>
            <a:ext cx="7543800" cy="4095750"/>
          </a:xfrm>
        </p:spPr>
        <p:txBody>
          <a:bodyPr/>
          <a:lstStyle/>
          <a:p>
            <a:pPr>
              <a:defRPr/>
            </a:pPr>
            <a:r>
              <a:rPr lang="hr-HR" sz="1800" dirty="0" smtClean="0">
                <a:effectLst/>
                <a:latin typeface="Arial" pitchFamily="34" charset="0"/>
                <a:cs typeface="Arial" pitchFamily="34" charset="0"/>
              </a:rPr>
              <a:t>Djelatnost HZZ-a i CISOK-a</a:t>
            </a:r>
          </a:p>
          <a:p>
            <a:pPr>
              <a:defRPr/>
            </a:pPr>
            <a:r>
              <a:rPr lang="hr-HR" sz="1800" dirty="0" smtClean="0">
                <a:effectLst/>
                <a:latin typeface="Arial" pitchFamily="34" charset="0"/>
                <a:cs typeface="Arial" pitchFamily="34" charset="0"/>
              </a:rPr>
              <a:t>e-Usmjeravanje – testovi i upitnici</a:t>
            </a:r>
          </a:p>
          <a:p>
            <a:pPr>
              <a:defRPr/>
            </a:pPr>
            <a:r>
              <a:rPr lang="hr-HR" sz="1800" dirty="0" smtClean="0">
                <a:effectLst/>
                <a:latin typeface="Arial" pitchFamily="34" charset="0"/>
                <a:cs typeface="Arial" pitchFamily="34" charset="0"/>
              </a:rPr>
              <a:t>Potražnja na tržištu rada – izvori informacija</a:t>
            </a:r>
          </a:p>
          <a:p>
            <a:pPr>
              <a:defRPr/>
            </a:pPr>
            <a:r>
              <a:rPr lang="hr-HR" sz="1800" dirty="0" smtClean="0">
                <a:effectLst/>
                <a:latin typeface="Arial" pitchFamily="34" charset="0"/>
                <a:cs typeface="Arial" pitchFamily="34" charset="0"/>
              </a:rPr>
              <a:t>Vježba: Komponente profesionalnog usmjeravanja</a:t>
            </a:r>
          </a:p>
          <a:p>
            <a:pPr marL="0" indent="0">
              <a:buNone/>
              <a:defRPr/>
            </a:pPr>
            <a:endParaRPr lang="hr-HR" sz="18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hr-HR" sz="18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lang="hr-HR" sz="1800" dirty="0" smtClean="0">
                <a:effectLst/>
                <a:latin typeface="Arial" pitchFamily="34" charset="0"/>
                <a:cs typeface="Arial" pitchFamily="34" charset="0"/>
              </a:rPr>
              <a:t>Radionica i rasprava – rad s učenicima </a:t>
            </a:r>
            <a:r>
              <a:rPr lang="pl-PL" sz="1800" dirty="0">
                <a:effectLst/>
                <a:latin typeface="Arial" pitchFamily="34" charset="0"/>
                <a:cs typeface="Arial" pitchFamily="34" charset="0"/>
              </a:rPr>
              <a:t>s </a:t>
            </a:r>
            <a:r>
              <a:rPr lang="pl-PL" sz="1800" dirty="0" smtClean="0">
                <a:effectLst/>
                <a:latin typeface="Arial" pitchFamily="34" charset="0"/>
                <a:cs typeface="Arial" pitchFamily="34" charset="0"/>
              </a:rPr>
              <a:t>teškoćama, neodlučnim učenicima i </a:t>
            </a:r>
            <a:r>
              <a:rPr lang="pl-PL" sz="1800" dirty="0">
                <a:effectLst/>
                <a:latin typeface="Arial" pitchFamily="34" charset="0"/>
                <a:cs typeface="Arial" pitchFamily="34" charset="0"/>
              </a:rPr>
              <a:t>izazovi u </a:t>
            </a:r>
            <a:r>
              <a:rPr lang="pl-PL" sz="1800" dirty="0" smtClean="0">
                <a:effectLst/>
                <a:latin typeface="Arial" pitchFamily="34" charset="0"/>
                <a:cs typeface="Arial" pitchFamily="34" charset="0"/>
              </a:rPr>
              <a:t>radu</a:t>
            </a:r>
          </a:p>
          <a:p>
            <a:pPr>
              <a:defRPr/>
            </a:pPr>
            <a:r>
              <a:rPr lang="hr-HR" sz="1800" dirty="0" smtClean="0">
                <a:effectLst/>
                <a:latin typeface="Arial" pitchFamily="34" charset="0"/>
                <a:cs typeface="Arial" pitchFamily="34" charset="0"/>
              </a:rPr>
              <a:t>Važnost </a:t>
            </a:r>
            <a:r>
              <a:rPr lang="hr-HR" sz="1800" dirty="0" err="1" smtClean="0">
                <a:effectLst/>
                <a:latin typeface="Arial" pitchFamily="34" charset="0"/>
                <a:cs typeface="Arial" pitchFamily="34" charset="0"/>
              </a:rPr>
              <a:t>cjeloživotnog</a:t>
            </a:r>
            <a:r>
              <a:rPr lang="hr-HR" sz="1800" dirty="0" smtClean="0">
                <a:effectLst/>
                <a:latin typeface="Arial" pitchFamily="34" charset="0"/>
                <a:cs typeface="Arial" pitchFamily="34" charset="0"/>
              </a:rPr>
              <a:t> učenja</a:t>
            </a:r>
          </a:p>
          <a:p>
            <a:pPr>
              <a:defRPr/>
            </a:pPr>
            <a:r>
              <a:rPr lang="hr-HR" sz="1800" dirty="0" smtClean="0">
                <a:effectLst/>
                <a:latin typeface="Arial" pitchFamily="34" charset="0"/>
                <a:cs typeface="Arial" pitchFamily="34" charset="0"/>
              </a:rPr>
              <a:t>Zaključak i evaluacija</a:t>
            </a:r>
          </a:p>
          <a:p>
            <a:pPr>
              <a:defRPr/>
            </a:pPr>
            <a:endParaRPr lang="hr-HR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071563" y="785813"/>
            <a:ext cx="7543800" cy="857250"/>
          </a:xfrm>
        </p:spPr>
        <p:txBody>
          <a:bodyPr/>
          <a:lstStyle/>
          <a:p>
            <a:pPr>
              <a:defRPr/>
            </a:pPr>
            <a:r>
              <a:rPr lang="hr-HR" b="1" dirty="0" smtClean="0">
                <a:effectLst/>
                <a:latin typeface="Arial" pitchFamily="34" charset="0"/>
                <a:cs typeface="Arial" pitchFamily="34" charset="0"/>
              </a:rPr>
              <a:t>SADRŽAJ</a:t>
            </a:r>
            <a:endParaRPr lang="hr-HR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F61A62E-A110-420D-8D1A-F57ABF75F8BA}" type="slidenum">
              <a:rPr lang="hr-HR" smtClean="0"/>
              <a:pPr>
                <a:defRPr/>
              </a:pPr>
              <a:t>2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066800" y="2000240"/>
            <a:ext cx="7537648" cy="4095760"/>
          </a:xfrm>
        </p:spPr>
        <p:txBody>
          <a:bodyPr/>
          <a:lstStyle/>
          <a:p>
            <a:pPr algn="just"/>
            <a:r>
              <a:rPr lang="hr-HR" sz="1600" b="1" dirty="0" smtClean="0">
                <a:effectLst/>
                <a:latin typeface="Arial" pitchFamily="34" charset="0"/>
                <a:cs typeface="Arial" pitchFamily="34" charset="0"/>
              </a:rPr>
              <a:t>STIPENDIJE GRADA ZAGREBA, ŽUPANIJA, MINISTARSTAVA I DRUGIH NEVLADINIH UDRUGA ZA UČENIKE SREDNJIH ŠKOLA</a:t>
            </a:r>
          </a:p>
          <a:p>
            <a:pPr marL="0" indent="0" algn="just">
              <a:buNone/>
            </a:pPr>
            <a:endParaRPr lang="hr-HR" sz="1600" b="1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hr-HR" sz="1600" b="1" dirty="0" smtClean="0">
                <a:latin typeface="Arial" pitchFamily="34" charset="0"/>
                <a:cs typeface="Arial" pitchFamily="34" charset="0"/>
              </a:rPr>
              <a:t>pr</a:t>
            </a:r>
            <a:r>
              <a:rPr lang="hr-HR" sz="1600" dirty="0" smtClean="0">
                <a:latin typeface="Arial" pitchFamily="34" charset="0"/>
                <a:cs typeface="Arial" pitchFamily="34" charset="0"/>
              </a:rPr>
              <a:t>. za 2016/17 g. – Grad Zagreb stipendira 17 deficitarnih </a:t>
            </a:r>
            <a:r>
              <a:rPr lang="hr-HR" sz="1600" dirty="0">
                <a:latin typeface="Arial" pitchFamily="34" charset="0"/>
                <a:cs typeface="Arial" pitchFamily="34" charset="0"/>
              </a:rPr>
              <a:t>zanimanja za potrebe </a:t>
            </a:r>
            <a:r>
              <a:rPr lang="hr-HR" sz="1600" dirty="0" smtClean="0">
                <a:latin typeface="Arial" pitchFamily="34" charset="0"/>
                <a:cs typeface="Arial" pitchFamily="34" charset="0"/>
              </a:rPr>
              <a:t>obrtništva (pr. zidar, </a:t>
            </a:r>
            <a:r>
              <a:rPr lang="hr-HR" sz="1600" dirty="0" err="1" smtClean="0">
                <a:latin typeface="Arial" pitchFamily="34" charset="0"/>
                <a:cs typeface="Arial" pitchFamily="34" charset="0"/>
              </a:rPr>
              <a:t>galanterist</a:t>
            </a:r>
            <a:r>
              <a:rPr lang="hr-HR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r-HR" sz="1600" dirty="0">
                <a:latin typeface="Arial" pitchFamily="34" charset="0"/>
                <a:cs typeface="Arial" pitchFamily="34" charset="0"/>
              </a:rPr>
              <a:t>bravar) </a:t>
            </a:r>
            <a:r>
              <a:rPr lang="hr-HR" sz="1600" dirty="0" smtClean="0">
                <a:latin typeface="Arial" pitchFamily="34" charset="0"/>
                <a:cs typeface="Arial" pitchFamily="34" charset="0"/>
              </a:rPr>
              <a:t>– u </a:t>
            </a:r>
            <a:r>
              <a:rPr lang="hr-HR" sz="1600" dirty="0">
                <a:latin typeface="Arial" pitchFamily="34" charset="0"/>
                <a:cs typeface="Arial" pitchFamily="34" charset="0"/>
              </a:rPr>
              <a:t>prvom razredu s</a:t>
            </a:r>
            <a:r>
              <a:rPr lang="hr-HR" sz="1600" dirty="0" smtClean="0">
                <a:latin typeface="Arial" pitchFamily="34" charset="0"/>
                <a:cs typeface="Arial" pitchFamily="34" charset="0"/>
              </a:rPr>
              <a:t>tipendija </a:t>
            </a:r>
            <a:r>
              <a:rPr lang="hr-HR" sz="1600" dirty="0">
                <a:latin typeface="Arial" pitchFamily="34" charset="0"/>
                <a:cs typeface="Arial" pitchFamily="34" charset="0"/>
              </a:rPr>
              <a:t>iznosi 900 kuna mjesečno, u drugom 1.200 kuna, a u trećem </a:t>
            </a:r>
            <a:r>
              <a:rPr lang="hr-HR" sz="1600" dirty="0" smtClean="0">
                <a:latin typeface="Arial" pitchFamily="34" charset="0"/>
                <a:cs typeface="Arial" pitchFamily="34" charset="0"/>
              </a:rPr>
              <a:t>1.600 </a:t>
            </a:r>
            <a:r>
              <a:rPr lang="hr-HR" sz="1600" dirty="0">
                <a:latin typeface="Arial" pitchFamily="34" charset="0"/>
                <a:cs typeface="Arial" pitchFamily="34" charset="0"/>
              </a:rPr>
              <a:t>kuna mjesečno</a:t>
            </a:r>
          </a:p>
          <a:p>
            <a:pPr marL="0" indent="0" algn="just">
              <a:buNone/>
            </a:pPr>
            <a:endParaRPr lang="hr-HR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hr-HR" sz="1600" b="1" dirty="0" smtClean="0">
                <a:latin typeface="Arial" pitchFamily="34" charset="0"/>
                <a:cs typeface="Arial" pitchFamily="34" charset="0"/>
              </a:rPr>
              <a:t>BESPLATNI ZDRAVSTVENI PREGLEDI ZA DOBIVANJE LIJEČNIČKE SVJEDODŽBE ZA DEFICITARNA OBRTNIČKA I INDUSTRIJSKA ZANIMANJA </a:t>
            </a:r>
          </a:p>
          <a:p>
            <a:pPr marL="0" indent="0" algn="just">
              <a:buNone/>
            </a:pPr>
            <a:endParaRPr lang="hr-HR" sz="16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hr-HR" sz="1600" b="1" dirty="0" smtClean="0">
                <a:latin typeface="Arial" pitchFamily="34" charset="0"/>
                <a:cs typeface="Arial" pitchFamily="34" charset="0"/>
              </a:rPr>
              <a:t>pr.</a:t>
            </a:r>
            <a:r>
              <a:rPr lang="hr-HR" sz="1600" dirty="0" smtClean="0">
                <a:latin typeface="Arial" pitchFamily="34" charset="0"/>
                <a:cs typeface="Arial" pitchFamily="34" charset="0"/>
              </a:rPr>
              <a:t> HZZ – RU Zagreb za 2016.g.: tesar, zidar, bravar, elektroinstalater, mesar, armirač,limar, fasader, krovopokrivač, keramičar, kovinotokar, staklar, </a:t>
            </a:r>
            <a:r>
              <a:rPr lang="hr-HR" sz="1600" dirty="0" err="1" smtClean="0">
                <a:latin typeface="Arial" pitchFamily="34" charset="0"/>
                <a:cs typeface="Arial" pitchFamily="34" charset="0"/>
              </a:rPr>
              <a:t>podopolagač</a:t>
            </a:r>
            <a:r>
              <a:rPr lang="hr-HR" sz="1600" dirty="0" smtClean="0">
                <a:latin typeface="Arial" pitchFamily="34" charset="0"/>
                <a:cs typeface="Arial" pitchFamily="34" charset="0"/>
              </a:rPr>
              <a:t>, zlatar</a:t>
            </a:r>
          </a:p>
          <a:p>
            <a:pPr marL="0" indent="0" algn="just">
              <a:buNone/>
            </a:pPr>
            <a:endParaRPr lang="hr-HR" sz="1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3"/>
          </p:nvPr>
        </p:nvSpPr>
        <p:spPr>
          <a:xfrm>
            <a:off x="971600" y="980728"/>
            <a:ext cx="7499722" cy="720080"/>
          </a:xfrm>
        </p:spPr>
        <p:txBody>
          <a:bodyPr/>
          <a:lstStyle/>
          <a:p>
            <a:pPr lvl="0" algn="ctr">
              <a:defRPr/>
            </a:pPr>
            <a:r>
              <a:rPr lang="pl-PL" b="1" dirty="0" smtClean="0">
                <a:effectLst/>
                <a:latin typeface="Arial" pitchFamily="34" charset="0"/>
                <a:cs typeface="Arial" pitchFamily="34" charset="0"/>
              </a:rPr>
              <a:t>POTRAŽNJA NA TRŽIŠTU RADA – IZVORI INFORMACIJA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F61A62E-A110-420D-8D1A-F57ABF75F8BA}" type="slidenum">
              <a:rPr lang="hr-HR" smtClean="0"/>
              <a:pPr>
                <a:defRPr/>
              </a:pPr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524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2060848"/>
            <a:ext cx="7177608" cy="4536504"/>
          </a:xfrm>
        </p:spPr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sz="1800" b="1" dirty="0" smtClean="0">
                <a:latin typeface="Arial" pitchFamily="34" charset="0"/>
                <a:cs typeface="Arial" pitchFamily="34" charset="0"/>
              </a:rPr>
              <a:t>Zadatak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: na prazne crte upišite što više faktora ključnih za </a:t>
            </a:r>
            <a:r>
              <a:rPr lang="hr-HR" sz="1800" dirty="0">
                <a:latin typeface="Arial" pitchFamily="34" charset="0"/>
                <a:cs typeface="Arial" pitchFamily="34" charset="0"/>
              </a:rPr>
              <a:t>o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dabir 	  	  srednje škole</a:t>
            </a:r>
            <a:endParaRPr lang="hr-H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hr-HR" b="1" dirty="0" smtClean="0">
                <a:effectLst/>
                <a:latin typeface="Arial" pitchFamily="34" charset="0"/>
                <a:cs typeface="Arial" pitchFamily="34" charset="0"/>
              </a:rPr>
              <a:t>VJEŽBA: O ČEMU JE VAŽNO VODITI RAČUNA KOD ODABIRA </a:t>
            </a:r>
            <a:r>
              <a:rPr lang="hr-HR" b="1" dirty="0" err="1" smtClean="0">
                <a:effectLst/>
                <a:latin typeface="Arial" pitchFamily="34" charset="0"/>
                <a:cs typeface="Arial" pitchFamily="34" charset="0"/>
              </a:rPr>
              <a:t>SŠ</a:t>
            </a:r>
            <a:r>
              <a:rPr lang="hr-HR" b="1" dirty="0" smtClean="0">
                <a:effectLst/>
                <a:latin typeface="Arial" pitchFamily="34" charset="0"/>
                <a:cs typeface="Arial" pitchFamily="34" charset="0"/>
              </a:rPr>
              <a:t>?</a:t>
            </a:r>
            <a:endParaRPr lang="hr-HR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F61A62E-A110-420D-8D1A-F57ABF75F8BA}" type="slidenum">
              <a:rPr lang="hr-HR" smtClean="0"/>
              <a:pPr>
                <a:defRPr/>
              </a:pPr>
              <a:t>21</a:t>
            </a:fld>
            <a:endParaRPr lang="hr-HR"/>
          </a:p>
        </p:txBody>
      </p:sp>
      <p:pic>
        <p:nvPicPr>
          <p:cNvPr id="1026" name="Picture 2" descr="C:\Users\mtolj\Desktop\covjeculj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5984324" cy="368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16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611560" y="1772816"/>
            <a:ext cx="7543800" cy="4608512"/>
          </a:xfrm>
        </p:spPr>
        <p:txBody>
          <a:bodyPr/>
          <a:lstStyle/>
          <a:p>
            <a:pPr algn="just">
              <a:buFont typeface="Wingdings" pitchFamily="2" charset="2"/>
              <a:buNone/>
              <a:defRPr/>
            </a:pPr>
            <a:r>
              <a:rPr lang="hr-HR" dirty="0"/>
              <a:t>	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1400" dirty="0" smtClean="0">
                <a:latin typeface="Arial" pitchFamily="34" charset="0"/>
                <a:cs typeface="Arial" pitchFamily="34" charset="0"/>
              </a:rPr>
              <a:t>1.  </a:t>
            </a:r>
            <a:r>
              <a:rPr lang="hr-HR" sz="1400" b="1" dirty="0" smtClean="0">
                <a:effectLst/>
                <a:latin typeface="Arial" pitchFamily="34" charset="0"/>
                <a:cs typeface="Arial" pitchFamily="34" charset="0"/>
              </a:rPr>
              <a:t>SPOSOBNOSTI i VJEŠTINE</a:t>
            </a:r>
          </a:p>
          <a:p>
            <a:pPr lvl="1" algn="just">
              <a:defRPr/>
            </a:pPr>
            <a:r>
              <a:rPr lang="hr-HR" sz="1400" dirty="0" smtClean="0">
                <a:effectLst/>
                <a:latin typeface="Arial" pitchFamily="34" charset="0"/>
                <a:cs typeface="Arial" pitchFamily="34" charset="0"/>
              </a:rPr>
              <a:t>Intelektualne </a:t>
            </a:r>
            <a:r>
              <a:rPr lang="hr-HR" sz="1400" dirty="0">
                <a:effectLst/>
                <a:latin typeface="Arial" pitchFamily="34" charset="0"/>
                <a:cs typeface="Arial" pitchFamily="34" charset="0"/>
              </a:rPr>
              <a:t>	</a:t>
            </a:r>
          </a:p>
          <a:p>
            <a:pPr lvl="1" algn="just">
              <a:defRPr/>
            </a:pPr>
            <a:r>
              <a:rPr lang="hr-HR" sz="1400" dirty="0">
                <a:effectLst/>
                <a:latin typeface="Arial" pitchFamily="34" charset="0"/>
                <a:cs typeface="Arial" pitchFamily="34" charset="0"/>
              </a:rPr>
              <a:t>Motoričke</a:t>
            </a:r>
          </a:p>
          <a:p>
            <a:pPr lvl="1" algn="just">
              <a:defRPr/>
            </a:pPr>
            <a:r>
              <a:rPr lang="hr-HR" sz="1400" dirty="0">
                <a:effectLst/>
                <a:latin typeface="Arial" pitchFamily="34" charset="0"/>
                <a:cs typeface="Arial" pitchFamily="34" charset="0"/>
              </a:rPr>
              <a:t>Senzorne</a:t>
            </a:r>
          </a:p>
          <a:p>
            <a:pPr lvl="1" algn="just">
              <a:buNone/>
              <a:defRPr/>
            </a:pPr>
            <a:r>
              <a:rPr lang="hr-HR" sz="1400" dirty="0" smtClean="0">
                <a:effectLst/>
                <a:latin typeface="Arial" pitchFamily="34" charset="0"/>
                <a:cs typeface="Arial" pitchFamily="34" charset="0"/>
              </a:rPr>
              <a:t>/s</a:t>
            </a:r>
            <a:r>
              <a:rPr lang="vi-VN" sz="1400" dirty="0">
                <a:effectLst/>
                <a:latin typeface="Arial" pitchFamily="34" charset="0"/>
                <a:cs typeface="Arial" pitchFamily="34" charset="0"/>
              </a:rPr>
              <a:t>posobnosti određuju ono što osoba može učiniti i predstavljaju jedan od osnovnih čimbenika za uspješno obavljanje nekog </a:t>
            </a:r>
            <a:r>
              <a:rPr lang="vi-VN" sz="1400" dirty="0" smtClean="0">
                <a:effectLst/>
                <a:latin typeface="Arial" pitchFamily="34" charset="0"/>
                <a:cs typeface="Arial" pitchFamily="34" charset="0"/>
              </a:rPr>
              <a:t>zanimanja</a:t>
            </a:r>
            <a:r>
              <a:rPr lang="hr-HR" sz="1400" dirty="0" smtClean="0">
                <a:effectLst/>
                <a:latin typeface="Arial" pitchFamily="34" charset="0"/>
                <a:cs typeface="Arial" pitchFamily="34" charset="0"/>
              </a:rPr>
              <a:t> i stjecanja vještina/</a:t>
            </a:r>
            <a:endParaRPr lang="hr-HR" sz="1400" dirty="0">
              <a:effectLst/>
              <a:latin typeface="Arial" pitchFamily="34" charset="0"/>
              <a:cs typeface="Arial" pitchFamily="34" charset="0"/>
            </a:endParaRPr>
          </a:p>
          <a:p>
            <a:pPr lvl="1" algn="just">
              <a:buFont typeface="Wingdings" pitchFamily="2" charset="2"/>
              <a:buNone/>
              <a:defRPr/>
            </a:pPr>
            <a:endParaRPr lang="hr-HR" sz="1400" dirty="0">
              <a:effectLst/>
              <a:latin typeface="Arial" pitchFamily="34" charset="0"/>
              <a:cs typeface="Arial" pitchFamily="34" charset="0"/>
            </a:endParaRPr>
          </a:p>
          <a:p>
            <a:pPr lvl="1" algn="just">
              <a:buNone/>
              <a:defRPr/>
            </a:pPr>
            <a:r>
              <a:rPr lang="hr-HR" sz="1400" dirty="0">
                <a:effectLst/>
                <a:latin typeface="Arial" pitchFamily="34" charset="0"/>
                <a:cs typeface="Arial" pitchFamily="34" charset="0"/>
              </a:rPr>
              <a:t>2. </a:t>
            </a:r>
            <a:r>
              <a:rPr lang="hr-HR" sz="1400" b="1" dirty="0">
                <a:effectLst/>
                <a:latin typeface="Arial" pitchFamily="34" charset="0"/>
                <a:cs typeface="Arial" pitchFamily="34" charset="0"/>
              </a:rPr>
              <a:t>OSOBINE LIČNOSTI </a:t>
            </a:r>
            <a:r>
              <a:rPr lang="hr-HR" sz="1400" dirty="0" smtClean="0">
                <a:effectLst/>
                <a:latin typeface="Arial" pitchFamily="34" charset="0"/>
                <a:cs typeface="Arial" pitchFamily="34" charset="0"/>
              </a:rPr>
              <a:t>(pr. </a:t>
            </a:r>
            <a:r>
              <a:rPr lang="hr-HR" sz="1400" dirty="0" err="1" smtClean="0">
                <a:effectLst/>
                <a:latin typeface="Arial" pitchFamily="34" charset="0"/>
                <a:cs typeface="Arial" pitchFamily="34" charset="0"/>
              </a:rPr>
              <a:t>ekstravert</a:t>
            </a:r>
            <a:r>
              <a:rPr lang="hr-HR" sz="1400" dirty="0" smtClean="0">
                <a:effectLst/>
                <a:latin typeface="Arial" pitchFamily="34" charset="0"/>
                <a:cs typeface="Arial" pitchFamily="34" charset="0"/>
              </a:rPr>
              <a:t>/introvert) </a:t>
            </a:r>
          </a:p>
          <a:p>
            <a:pPr lvl="1" algn="just">
              <a:buNone/>
              <a:defRPr/>
            </a:pPr>
            <a:r>
              <a:rPr lang="hr-HR" sz="1400" dirty="0" smtClean="0">
                <a:effectLst/>
                <a:latin typeface="Arial" pitchFamily="34" charset="0"/>
                <a:cs typeface="Arial" pitchFamily="34" charset="0"/>
              </a:rPr>
              <a:t>/važno </a:t>
            </a:r>
            <a:r>
              <a:rPr lang="hr-HR" sz="1400" dirty="0">
                <a:effectLst/>
                <a:latin typeface="Arial" pitchFamily="34" charset="0"/>
                <a:cs typeface="Arial" pitchFamily="34" charset="0"/>
              </a:rPr>
              <a:t>je osobine koje imamo uskladiti s tipom posla koji </a:t>
            </a:r>
            <a:r>
              <a:rPr lang="hr-HR" sz="1400" dirty="0" smtClean="0">
                <a:effectLst/>
                <a:latin typeface="Arial" pitchFamily="34" charset="0"/>
                <a:cs typeface="Arial" pitchFamily="34" charset="0"/>
              </a:rPr>
              <a:t>obavljamo/</a:t>
            </a:r>
            <a:endParaRPr lang="hr-HR" sz="1400" dirty="0">
              <a:effectLst/>
              <a:latin typeface="Arial" pitchFamily="34" charset="0"/>
              <a:cs typeface="Arial" pitchFamily="34" charset="0"/>
            </a:endParaRPr>
          </a:p>
          <a:p>
            <a:pPr lvl="1" algn="just">
              <a:buNone/>
              <a:defRPr/>
            </a:pPr>
            <a:endParaRPr lang="hr-HR" sz="1400" dirty="0" smtClean="0">
              <a:effectLst/>
              <a:latin typeface="Arial" pitchFamily="34" charset="0"/>
              <a:cs typeface="Arial" pitchFamily="34" charset="0"/>
            </a:endParaRPr>
          </a:p>
          <a:p>
            <a:pPr lvl="1" algn="just">
              <a:buNone/>
              <a:defRPr/>
            </a:pPr>
            <a:r>
              <a:rPr lang="hr-HR" sz="1400" dirty="0" smtClean="0">
                <a:effectLst/>
                <a:latin typeface="Arial" pitchFamily="34" charset="0"/>
                <a:cs typeface="Arial" pitchFamily="34" charset="0"/>
              </a:rPr>
              <a:t>3. </a:t>
            </a:r>
            <a:r>
              <a:rPr lang="hr-HR" sz="1400" b="1" dirty="0" smtClean="0">
                <a:effectLst/>
                <a:latin typeface="Arial" pitchFamily="34" charset="0"/>
                <a:cs typeface="Arial" pitchFamily="34" charset="0"/>
              </a:rPr>
              <a:t>VRIJEDNOSTI</a:t>
            </a:r>
            <a:r>
              <a:rPr lang="hr-HR" sz="1400" dirty="0" smtClean="0">
                <a:effectLst/>
                <a:latin typeface="Arial" pitchFamily="34" charset="0"/>
                <a:cs typeface="Arial" pitchFamily="34" charset="0"/>
              </a:rPr>
              <a:t> – ljudi </a:t>
            </a:r>
            <a:r>
              <a:rPr lang="hr-HR" sz="1400" dirty="0">
                <a:effectLst/>
                <a:latin typeface="Arial" pitchFamily="34" charset="0"/>
                <a:cs typeface="Arial" pitchFamily="34" charset="0"/>
              </a:rPr>
              <a:t>se razlikuju po svojem sustavu vrijednosti</a:t>
            </a:r>
          </a:p>
          <a:p>
            <a:pPr lvl="1" algn="just">
              <a:buNone/>
              <a:defRPr/>
            </a:pPr>
            <a:r>
              <a:rPr lang="hr-HR" sz="1400" dirty="0" smtClean="0">
                <a:effectLst/>
                <a:latin typeface="Arial" pitchFamily="34" charset="0"/>
                <a:cs typeface="Arial" pitchFamily="34" charset="0"/>
              </a:rPr>
              <a:t>/stavovi </a:t>
            </a:r>
            <a:r>
              <a:rPr lang="hr-HR" sz="1400" dirty="0">
                <a:effectLst/>
                <a:latin typeface="Arial" pitchFamily="34" charset="0"/>
                <a:cs typeface="Arial" pitchFamily="34" charset="0"/>
              </a:rPr>
              <a:t>ili uvjerenja o tome što je ispravno, dobro ili poželjno </a:t>
            </a:r>
            <a:r>
              <a:rPr lang="hr-HR" sz="1400" dirty="0" smtClean="0">
                <a:effectLst/>
                <a:latin typeface="Arial" pitchFamily="34" charset="0"/>
                <a:cs typeface="Arial" pitchFamily="34" charset="0"/>
              </a:rPr>
              <a:t>– pr</a:t>
            </a:r>
            <a:r>
              <a:rPr lang="hr-HR" sz="1400" dirty="0"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lang="hr-HR" sz="1400" dirty="0" smtClean="0">
                <a:effectLst/>
                <a:latin typeface="Arial" pitchFamily="34" charset="0"/>
                <a:cs typeface="Arial" pitchFamily="34" charset="0"/>
              </a:rPr>
              <a:t>bogatstvo </a:t>
            </a:r>
            <a:r>
              <a:rPr lang="hr-HR" sz="1400" dirty="0">
                <a:effectLst/>
                <a:latin typeface="Arial" pitchFamily="34" charset="0"/>
                <a:cs typeface="Arial" pitchFamily="34" charset="0"/>
              </a:rPr>
              <a:t>i slava, pomaganje bolesnima i nemoćnima, materijalna dobit, pustolovina, </a:t>
            </a:r>
            <a:r>
              <a:rPr lang="hr-HR" sz="1400" dirty="0" smtClean="0">
                <a:effectLst/>
                <a:latin typeface="Arial" pitchFamily="34" charset="0"/>
                <a:cs typeface="Arial" pitchFamily="34" charset="0"/>
              </a:rPr>
              <a:t>opasnost…/ </a:t>
            </a:r>
          </a:p>
          <a:p>
            <a:pPr lvl="1" algn="just">
              <a:buNone/>
              <a:defRPr/>
            </a:pPr>
            <a:endParaRPr lang="hr-HR" sz="1400" dirty="0" smtClean="0">
              <a:effectLst/>
              <a:latin typeface="Arial" pitchFamily="34" charset="0"/>
              <a:cs typeface="Arial" pitchFamily="34" charset="0"/>
            </a:endParaRPr>
          </a:p>
          <a:p>
            <a:pPr lvl="1" algn="just">
              <a:buNone/>
              <a:defRPr/>
            </a:pPr>
            <a:r>
              <a:rPr lang="hr-HR" sz="1400" dirty="0" smtClean="0">
                <a:effectLst/>
                <a:latin typeface="Arial" pitchFamily="34" charset="0"/>
                <a:cs typeface="Arial" pitchFamily="34" charset="0"/>
              </a:rPr>
              <a:t>4. </a:t>
            </a:r>
            <a:r>
              <a:rPr lang="hr-HR" sz="1400" b="1" dirty="0" smtClean="0">
                <a:effectLst/>
                <a:latin typeface="Arial" pitchFamily="34" charset="0"/>
                <a:cs typeface="Arial" pitchFamily="34" charset="0"/>
              </a:rPr>
              <a:t>INTERESI </a:t>
            </a:r>
            <a:endParaRPr lang="hr-HR" sz="1400" b="1" dirty="0">
              <a:effectLst/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None/>
              <a:defRPr/>
            </a:pPr>
            <a:r>
              <a:rPr lang="hr-HR" sz="1400" dirty="0" smtClean="0"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lang="hr-HR" sz="1400" dirty="0">
                <a:effectLst/>
                <a:latin typeface="Arial" pitchFamily="34" charset="0"/>
                <a:cs typeface="Arial" pitchFamily="34" charset="0"/>
              </a:rPr>
              <a:t>trajnije usmjerenosti pojedinca na neke sadržaje i aktivnosti te spremnost da se tim sadržajima bavi</a:t>
            </a:r>
            <a:r>
              <a:rPr lang="hr-HR" sz="1400" dirty="0">
                <a:latin typeface="Arial" pitchFamily="34" charset="0"/>
                <a:cs typeface="Arial" pitchFamily="34" charset="0"/>
              </a:rPr>
              <a:t>/</a:t>
            </a:r>
          </a:p>
          <a:p>
            <a:pPr lvl="1" algn="just">
              <a:buNone/>
              <a:defRPr/>
            </a:pPr>
            <a:endParaRPr lang="hr-HR" sz="1400" dirty="0" smtClean="0"/>
          </a:p>
          <a:p>
            <a:pPr lvl="1" algn="just">
              <a:buNone/>
              <a:defRPr/>
            </a:pPr>
            <a:endParaRPr lang="hr-HR" sz="1400" dirty="0"/>
          </a:p>
          <a:p>
            <a:pPr algn="just"/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hr-HR" b="1" dirty="0" smtClean="0">
                <a:effectLst/>
                <a:latin typeface="Arial" pitchFamily="34" charset="0"/>
                <a:cs typeface="Arial" pitchFamily="34" charset="0"/>
              </a:rPr>
              <a:t>VJEŽBA: KOMPONENTE </a:t>
            </a:r>
          </a:p>
          <a:p>
            <a:r>
              <a:rPr lang="hr-HR" b="1" dirty="0" smtClean="0">
                <a:effectLst/>
                <a:latin typeface="Arial" pitchFamily="34" charset="0"/>
                <a:cs typeface="Arial" pitchFamily="34" charset="0"/>
              </a:rPr>
              <a:t>PROF. USMJERAVANJA</a:t>
            </a:r>
            <a:endParaRPr lang="hr-HR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F61A62E-A110-420D-8D1A-F57ABF75F8BA}" type="slidenum">
              <a:rPr lang="hr-HR" smtClean="0"/>
              <a:pPr>
                <a:defRPr/>
              </a:pPr>
              <a:t>22</a:t>
            </a:fld>
            <a:endParaRPr lang="hr-HR" dirty="0"/>
          </a:p>
        </p:txBody>
      </p:sp>
      <p:pic>
        <p:nvPicPr>
          <p:cNvPr id="5" name="Picture 4" descr="steelfi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92696"/>
            <a:ext cx="2736032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83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043608" y="1988840"/>
            <a:ext cx="7543800" cy="4464496"/>
          </a:xfrm>
        </p:spPr>
        <p:txBody>
          <a:bodyPr/>
          <a:lstStyle/>
          <a:p>
            <a:pPr marL="609600" lvl="1" indent="-609600">
              <a:lnSpc>
                <a:spcPct val="90000"/>
              </a:lnSpc>
              <a:buSzPct val="80000"/>
              <a:buNone/>
              <a:defRPr/>
            </a:pPr>
            <a:r>
              <a:rPr lang="hr-HR" sz="1400" dirty="0">
                <a:effectLst/>
                <a:latin typeface="Arial" pitchFamily="34" charset="0"/>
                <a:cs typeface="Arial" pitchFamily="34" charset="0"/>
              </a:rPr>
              <a:t>5. </a:t>
            </a:r>
            <a:r>
              <a:rPr lang="hr-HR" sz="1400" b="1" dirty="0">
                <a:effectLst/>
                <a:latin typeface="Arial" pitchFamily="34" charset="0"/>
                <a:cs typeface="Arial" pitchFamily="34" charset="0"/>
              </a:rPr>
              <a:t>ZDRAVSTVENO STANJE </a:t>
            </a:r>
            <a:endParaRPr lang="hr-HR" sz="1400" b="1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609600" lvl="1" indent="-609600">
              <a:lnSpc>
                <a:spcPct val="90000"/>
              </a:lnSpc>
              <a:buSzPct val="80000"/>
              <a:buNone/>
              <a:defRPr/>
            </a:pPr>
            <a:r>
              <a:rPr lang="hr-HR" sz="1400" dirty="0" smtClean="0">
                <a:effectLst/>
                <a:latin typeface="Arial" pitchFamily="34" charset="0"/>
                <a:cs typeface="Arial" pitchFamily="34" charset="0"/>
              </a:rPr>
              <a:t>/zdravstveni zahtjevi i funkcionalne sposobnosti potrebne za obrazovne programe/</a:t>
            </a:r>
            <a:endParaRPr lang="hr-HR" sz="1400" dirty="0">
              <a:effectLst/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  <a:defRPr/>
            </a:pPr>
            <a:endParaRPr lang="hr-HR" sz="14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hr-HR" sz="1400" dirty="0" smtClean="0">
                <a:effectLst/>
                <a:latin typeface="Arial" pitchFamily="34" charset="0"/>
                <a:cs typeface="Arial" pitchFamily="34" charset="0"/>
              </a:rPr>
              <a:t>6. </a:t>
            </a:r>
            <a:r>
              <a:rPr lang="hr-HR" sz="1400" b="1" dirty="0">
                <a:effectLst/>
                <a:latin typeface="Arial" pitchFamily="34" charset="0"/>
                <a:cs typeface="Arial" pitchFamily="34" charset="0"/>
              </a:rPr>
              <a:t>POTREBE </a:t>
            </a:r>
            <a:r>
              <a:rPr lang="hr-HR" sz="1400" b="1" dirty="0" smtClean="0">
                <a:effectLst/>
                <a:latin typeface="Arial" pitchFamily="34" charset="0"/>
                <a:cs typeface="Arial" pitchFamily="34" charset="0"/>
              </a:rPr>
              <a:t>DRUŠTVA </a:t>
            </a:r>
            <a:r>
              <a:rPr lang="hr-HR" sz="1400" dirty="0" smtClean="0">
                <a:effectLst/>
                <a:latin typeface="Arial" pitchFamily="34" charset="0"/>
                <a:cs typeface="Arial" pitchFamily="34" charset="0"/>
              </a:rPr>
              <a:t>/tržište rada, potrebe lokalne sredine/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  <a:defRPr/>
            </a:pPr>
            <a:endParaRPr lang="hr-HR" sz="1400" dirty="0">
              <a:effectLst/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hr-HR" sz="1400" dirty="0" smtClean="0">
                <a:effectLst/>
                <a:latin typeface="Arial" pitchFamily="34" charset="0"/>
                <a:cs typeface="Arial" pitchFamily="34" charset="0"/>
              </a:rPr>
              <a:t>7. </a:t>
            </a:r>
            <a:r>
              <a:rPr lang="hr-HR" sz="1400" b="1" dirty="0" smtClean="0">
                <a:effectLst/>
                <a:latin typeface="Arial" pitchFamily="34" charset="0"/>
                <a:cs typeface="Arial" pitchFamily="34" charset="0"/>
              </a:rPr>
              <a:t>SVIJET RADA </a:t>
            </a:r>
            <a:r>
              <a:rPr lang="hr-HR" sz="1400" dirty="0" smtClean="0">
                <a:effectLst/>
                <a:latin typeface="Arial" pitchFamily="34" charset="0"/>
                <a:cs typeface="Arial" pitchFamily="34" charset="0"/>
              </a:rPr>
              <a:t>/upoznati uvjete rada i opise zanimanja/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  <a:defRPr/>
            </a:pPr>
            <a:endParaRPr lang="hr-HR" sz="1400" dirty="0">
              <a:effectLst/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hr-HR" sz="1400" dirty="0" smtClean="0">
                <a:effectLst/>
                <a:latin typeface="Arial" pitchFamily="34" charset="0"/>
                <a:cs typeface="Arial" pitchFamily="34" charset="0"/>
              </a:rPr>
              <a:t>8. ISTRAŽITI </a:t>
            </a:r>
            <a:r>
              <a:rPr lang="hr-HR" sz="1400" b="1" dirty="0" smtClean="0">
                <a:effectLst/>
                <a:latin typeface="Arial" pitchFamily="34" charset="0"/>
                <a:cs typeface="Arial" pitchFamily="34" charset="0"/>
              </a:rPr>
              <a:t>ZVANJA I ZANIMANJA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hr-HR" sz="1400" dirty="0" smtClean="0">
                <a:effectLst/>
                <a:latin typeface="Arial" pitchFamily="34" charset="0"/>
                <a:cs typeface="Arial" pitchFamily="34" charset="0"/>
              </a:rPr>
              <a:t>	CILJ → buduće ZANIMANJE</a:t>
            </a:r>
            <a:endParaRPr lang="hr-HR" sz="1400" dirty="0">
              <a:effectLst/>
              <a:latin typeface="Arial" pitchFamily="34" charset="0"/>
              <a:cs typeface="Arial" pitchFamily="34" charset="0"/>
            </a:endParaRPr>
          </a:p>
          <a:p>
            <a:pPr marL="533400" indent="-533400" algn="just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hr-HR" sz="1400" dirty="0" smtClean="0">
                <a:effectLst/>
                <a:latin typeface="Arial" pitchFamily="34" charset="0"/>
                <a:cs typeface="Arial" pitchFamily="34" charset="0"/>
              </a:rPr>
              <a:t>	 SREDSTVO → ŠKOLA (ZVANJE)</a:t>
            </a:r>
            <a:endParaRPr lang="hr-HR" sz="1400" dirty="0">
              <a:effectLst/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  <a:defRPr/>
            </a:pPr>
            <a:endParaRPr lang="hr-HR" sz="1400" dirty="0">
              <a:effectLst/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hr-HR" sz="1400" dirty="0" smtClean="0">
                <a:effectLst/>
                <a:latin typeface="Arial" pitchFamily="34" charset="0"/>
                <a:cs typeface="Arial" pitchFamily="34" charset="0"/>
              </a:rPr>
              <a:t>9. OBRAZOVNA I DRUGA </a:t>
            </a:r>
            <a:r>
              <a:rPr lang="hr-HR" sz="1400" b="1" dirty="0" smtClean="0">
                <a:effectLst/>
                <a:latin typeface="Arial" pitchFamily="34" charset="0"/>
                <a:cs typeface="Arial" pitchFamily="34" charset="0"/>
              </a:rPr>
              <a:t>POSTIGNUĆA</a:t>
            </a:r>
            <a:r>
              <a:rPr lang="hr-HR" sz="1400" dirty="0" smtClean="0">
                <a:effectLst/>
                <a:latin typeface="Arial" pitchFamily="34" charset="0"/>
                <a:cs typeface="Arial" pitchFamily="34" charset="0"/>
              </a:rPr>
              <a:t> I </a:t>
            </a:r>
            <a:r>
              <a:rPr lang="hr-HR" sz="1400" b="1" dirty="0" smtClean="0">
                <a:effectLst/>
                <a:latin typeface="Arial" pitchFamily="34" charset="0"/>
                <a:cs typeface="Arial" pitchFamily="34" charset="0"/>
              </a:rPr>
              <a:t>USPJEH</a:t>
            </a:r>
            <a:r>
              <a:rPr lang="hr-HR" sz="1400" dirty="0" smtClean="0">
                <a:effectLst/>
                <a:latin typeface="Arial" pitchFamily="34" charset="0"/>
                <a:cs typeface="Arial" pitchFamily="34" charset="0"/>
              </a:rPr>
              <a:t> UČENIKA U OSNOVNOJ ŠKOLI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  <a:defRPr/>
            </a:pPr>
            <a:endParaRPr lang="hr-HR" sz="14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hr-HR" sz="1400" dirty="0" smtClean="0">
                <a:effectLst/>
                <a:latin typeface="Arial" pitchFamily="34" charset="0"/>
                <a:cs typeface="Arial" pitchFamily="34" charset="0"/>
              </a:rPr>
              <a:t>10. SOCIO-EKONOMSKE I OBITELJSKE </a:t>
            </a:r>
            <a:r>
              <a:rPr lang="hr-HR" sz="1400" b="1" dirty="0" smtClean="0">
                <a:effectLst/>
                <a:latin typeface="Arial" pitchFamily="34" charset="0"/>
                <a:cs typeface="Arial" pitchFamily="34" charset="0"/>
              </a:rPr>
              <a:t>PRILIKE 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  <a:defRPr/>
            </a:pPr>
            <a:endParaRPr lang="hr-HR" sz="1400" dirty="0">
              <a:effectLst/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hr-HR" sz="1400" dirty="0" smtClean="0">
                <a:effectLst/>
                <a:latin typeface="Arial" pitchFamily="34" charset="0"/>
                <a:cs typeface="Arial" pitchFamily="34" charset="0"/>
              </a:rPr>
              <a:t>11. </a:t>
            </a:r>
            <a:r>
              <a:rPr lang="hr-HR" sz="1400" b="1" dirty="0" smtClean="0">
                <a:effectLst/>
                <a:latin typeface="Arial" pitchFamily="34" charset="0"/>
                <a:cs typeface="Arial" pitchFamily="34" charset="0"/>
              </a:rPr>
              <a:t>MIŠLJENJE OSOBA UKLJUČENIH U PRAĆENJE DJETETA </a:t>
            </a:r>
            <a:r>
              <a:rPr lang="hr-HR" sz="1400" dirty="0" smtClean="0">
                <a:effectLst/>
                <a:latin typeface="Arial" pitchFamily="34" charset="0"/>
                <a:cs typeface="Arial" pitchFamily="34" charset="0"/>
              </a:rPr>
              <a:t>(roditelja, </a:t>
            </a:r>
            <a:r>
              <a:rPr lang="hr-HR" sz="1400" dirty="0">
                <a:effectLst/>
                <a:latin typeface="Arial" pitchFamily="34" charset="0"/>
                <a:cs typeface="Arial" pitchFamily="34" charset="0"/>
              </a:rPr>
              <a:t>stručnog suradnika u školi, liječnika, logopeda, </a:t>
            </a:r>
            <a:r>
              <a:rPr lang="hr-HR" sz="1400" dirty="0" smtClean="0">
                <a:effectLst/>
                <a:latin typeface="Arial" pitchFamily="34" charset="0"/>
                <a:cs typeface="Arial" pitchFamily="34" charset="0"/>
              </a:rPr>
              <a:t>psihologa, </a:t>
            </a:r>
            <a:r>
              <a:rPr lang="hr-HR" sz="1400" dirty="0">
                <a:effectLst/>
                <a:latin typeface="Arial" pitchFamily="34" charset="0"/>
                <a:cs typeface="Arial" pitchFamily="34" charset="0"/>
              </a:rPr>
              <a:t>profesora i </a:t>
            </a:r>
            <a:r>
              <a:rPr lang="hr-HR" sz="1400" dirty="0" smtClean="0">
                <a:effectLst/>
                <a:latin typeface="Arial" pitchFamily="34" charset="0"/>
                <a:cs typeface="Arial" pitchFamily="34" charset="0"/>
              </a:rPr>
              <a:t>razrednika)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  <a:defRPr/>
            </a:pPr>
            <a:endParaRPr lang="hr-HR" sz="14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hr-HR" sz="1400" dirty="0" smtClean="0">
                <a:effectLst/>
                <a:latin typeface="Arial" pitchFamily="34" charset="0"/>
                <a:cs typeface="Arial" pitchFamily="34" charset="0"/>
              </a:rPr>
              <a:t>12. </a:t>
            </a:r>
            <a:r>
              <a:rPr lang="hr-HR" sz="1400" b="1" dirty="0" smtClean="0">
                <a:effectLst/>
                <a:latin typeface="Arial" pitchFamily="34" charset="0"/>
                <a:cs typeface="Arial" pitchFamily="34" charset="0"/>
              </a:rPr>
              <a:t>RADNE NAVIKE </a:t>
            </a:r>
            <a:r>
              <a:rPr lang="hr-HR" sz="1400" dirty="0" smtClean="0">
                <a:effectLst/>
                <a:latin typeface="Arial" pitchFamily="34" charset="0"/>
                <a:cs typeface="Arial" pitchFamily="34" charset="0"/>
              </a:rPr>
              <a:t>DJETETA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hr-HR" b="1" dirty="0" smtClean="0"/>
          </a:p>
          <a:p>
            <a:pPr algn="ctr"/>
            <a:r>
              <a:rPr lang="hr-HR" b="1" dirty="0" smtClean="0">
                <a:effectLst/>
                <a:latin typeface="Arial" pitchFamily="34" charset="0"/>
                <a:cs typeface="Arial" pitchFamily="34" charset="0"/>
              </a:rPr>
              <a:t>VJEŽBA: KOMPONENTE PROFESIONALNOG USMJERAVANJA</a:t>
            </a:r>
          </a:p>
          <a:p>
            <a:endParaRPr lang="hr-HR" b="1" dirty="0">
              <a:latin typeface="+mj-lt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F61A62E-A110-420D-8D1A-F57ABF75F8BA}" type="slidenum">
              <a:rPr lang="hr-HR" smtClean="0"/>
              <a:pPr>
                <a:defRPr/>
              </a:pPr>
              <a:t>23</a:t>
            </a:fld>
            <a:endParaRPr lang="hr-HR"/>
          </a:p>
        </p:txBody>
      </p:sp>
      <p:pic>
        <p:nvPicPr>
          <p:cNvPr id="6" name="Picture 5" descr="logo_ocje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852936"/>
            <a:ext cx="1945038" cy="143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94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r-HR" sz="1600" dirty="0">
                <a:effectLst/>
                <a:latin typeface="Arial" pitchFamily="34" charset="0"/>
                <a:cs typeface="Arial" pitchFamily="34" charset="0"/>
              </a:rPr>
              <a:t>Nepoznavanje </a:t>
            </a:r>
            <a:r>
              <a:rPr lang="hr-HR" sz="1600" dirty="0" smtClean="0">
                <a:effectLst/>
                <a:latin typeface="Arial" pitchFamily="34" charset="0"/>
                <a:cs typeface="Arial" pitchFamily="34" charset="0"/>
              </a:rPr>
              <a:t>zanimanja i školskih programa</a:t>
            </a:r>
            <a:endParaRPr lang="hr-HR" sz="1600" dirty="0">
              <a:effectLst/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hr-HR" sz="1600" dirty="0">
                <a:effectLst/>
                <a:latin typeface="Arial" pitchFamily="34" charset="0"/>
                <a:cs typeface="Arial" pitchFamily="34" charset="0"/>
              </a:rPr>
              <a:t>Jednostrano poznavanje zanimanja</a:t>
            </a:r>
          </a:p>
          <a:p>
            <a:pPr>
              <a:lnSpc>
                <a:spcPct val="150000"/>
              </a:lnSpc>
            </a:pPr>
            <a:r>
              <a:rPr lang="hr-HR" sz="1600" dirty="0">
                <a:effectLst/>
                <a:latin typeface="Arial" pitchFamily="34" charset="0"/>
                <a:cs typeface="Arial" pitchFamily="34" charset="0"/>
              </a:rPr>
              <a:t>Precjenjivanje i </a:t>
            </a:r>
            <a:r>
              <a:rPr lang="hr-HR" sz="1600" dirty="0" smtClean="0">
                <a:effectLst/>
                <a:latin typeface="Arial" pitchFamily="34" charset="0"/>
                <a:cs typeface="Arial" pitchFamily="34" charset="0"/>
              </a:rPr>
              <a:t>podcjenjivanje </a:t>
            </a:r>
            <a:r>
              <a:rPr lang="hr-HR" sz="1600" dirty="0">
                <a:effectLst/>
                <a:latin typeface="Arial" pitchFamily="34" charset="0"/>
                <a:cs typeface="Arial" pitchFamily="34" charset="0"/>
              </a:rPr>
              <a:t>vlastitih </a:t>
            </a:r>
            <a:r>
              <a:rPr lang="hr-HR" sz="1600" dirty="0" smtClean="0">
                <a:effectLst/>
                <a:latin typeface="Arial" pitchFamily="34" charset="0"/>
                <a:cs typeface="Arial" pitchFamily="34" charset="0"/>
              </a:rPr>
              <a:t>sposobnosti </a:t>
            </a:r>
          </a:p>
          <a:p>
            <a:pPr>
              <a:lnSpc>
                <a:spcPct val="150000"/>
              </a:lnSpc>
            </a:pPr>
            <a:r>
              <a:rPr lang="hr-HR" sz="1600" dirty="0" smtClean="0">
                <a:effectLst/>
                <a:latin typeface="Arial" pitchFamily="34" charset="0"/>
                <a:cs typeface="Arial" pitchFamily="34" charset="0"/>
              </a:rPr>
              <a:t>Želje i zahtjevi roditelja nisu u skladu s učenikovim sposobnostima</a:t>
            </a:r>
          </a:p>
          <a:p>
            <a:pPr>
              <a:lnSpc>
                <a:spcPct val="150000"/>
              </a:lnSpc>
            </a:pPr>
            <a:r>
              <a:rPr lang="hr-HR" sz="1600" dirty="0" smtClean="0">
                <a:effectLst/>
                <a:latin typeface="Arial" pitchFamily="34" charset="0"/>
                <a:cs typeface="Arial" pitchFamily="34" charset="0"/>
              </a:rPr>
              <a:t>Izbor </a:t>
            </a:r>
            <a:r>
              <a:rPr lang="hr-HR" sz="1600" dirty="0">
                <a:effectLst/>
                <a:latin typeface="Arial" pitchFamily="34" charset="0"/>
                <a:cs typeface="Arial" pitchFamily="34" charset="0"/>
              </a:rPr>
              <a:t>škole radi prijateljstva</a:t>
            </a:r>
          </a:p>
          <a:p>
            <a:pPr>
              <a:lnSpc>
                <a:spcPct val="150000"/>
              </a:lnSpc>
            </a:pPr>
            <a:r>
              <a:rPr lang="hr-HR" sz="1600" dirty="0">
                <a:effectLst/>
                <a:latin typeface="Arial" pitchFamily="34" charset="0"/>
                <a:cs typeface="Arial" pitchFamily="34" charset="0"/>
              </a:rPr>
              <a:t>Najbliža škola</a:t>
            </a:r>
          </a:p>
          <a:p>
            <a:pPr>
              <a:lnSpc>
                <a:spcPct val="150000"/>
              </a:lnSpc>
            </a:pPr>
            <a:r>
              <a:rPr lang="hr-HR" sz="1600" dirty="0">
                <a:effectLst/>
                <a:latin typeface="Arial" pitchFamily="34" charset="0"/>
                <a:cs typeface="Arial" pitchFamily="34" charset="0"/>
              </a:rPr>
              <a:t>Moderna zanimanja</a:t>
            </a:r>
          </a:p>
          <a:p>
            <a:pPr>
              <a:lnSpc>
                <a:spcPct val="150000"/>
              </a:lnSpc>
            </a:pPr>
            <a:r>
              <a:rPr lang="hr-HR" sz="1600" dirty="0">
                <a:effectLst/>
                <a:latin typeface="Arial" pitchFamily="34" charset="0"/>
                <a:cs typeface="Arial" pitchFamily="34" charset="0"/>
              </a:rPr>
              <a:t>Muško-ženska zanimanja</a:t>
            </a:r>
          </a:p>
          <a:p>
            <a:pPr>
              <a:lnSpc>
                <a:spcPct val="150000"/>
              </a:lnSpc>
            </a:pPr>
            <a:r>
              <a:rPr lang="hr-HR" sz="1600" dirty="0">
                <a:effectLst/>
                <a:latin typeface="Arial" pitchFamily="34" charset="0"/>
                <a:cs typeface="Arial" pitchFamily="34" charset="0"/>
              </a:rPr>
              <a:t>Potrebe društva</a:t>
            </a:r>
          </a:p>
          <a:p>
            <a:pPr>
              <a:lnSpc>
                <a:spcPct val="150000"/>
              </a:lnSpc>
            </a:pPr>
            <a:r>
              <a:rPr lang="hr-HR" sz="1600" dirty="0" smtClean="0">
                <a:effectLst/>
                <a:latin typeface="Arial" pitchFamily="34" charset="0"/>
                <a:cs typeface="Arial" pitchFamily="34" charset="0"/>
              </a:rPr>
              <a:t>Opći programi – zbog nedostatka interesa općenito ili za usmjeravanjem</a:t>
            </a:r>
            <a:endParaRPr lang="hr-HR" sz="1600" dirty="0">
              <a:effectLst/>
              <a:latin typeface="Arial" pitchFamily="34" charset="0"/>
              <a:cs typeface="Arial" pitchFamily="34" charset="0"/>
            </a:endParaRPr>
          </a:p>
          <a:p>
            <a:endParaRPr lang="hr-HR" sz="1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algn="ctr"/>
            <a:r>
              <a:rPr lang="hr-HR" b="1" dirty="0" smtClean="0">
                <a:effectLst/>
                <a:latin typeface="Arial" pitchFamily="34" charset="0"/>
                <a:cs typeface="Arial" pitchFamily="34" charset="0"/>
              </a:rPr>
              <a:t>NAJČEŠĆE POGREŠKE PRI IZBORU ZANIMANJA/ŠKOLE</a:t>
            </a:r>
            <a:endParaRPr lang="hr-HR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F61A62E-A110-420D-8D1A-F57ABF75F8BA}" type="slidenum">
              <a:rPr lang="hr-HR" smtClean="0"/>
              <a:pPr>
                <a:defRPr/>
              </a:pPr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572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sz="1600" dirty="0" smtClean="0">
                <a:effectLst/>
                <a:latin typeface="Arial" pitchFamily="34" charset="0"/>
                <a:cs typeface="Arial" pitchFamily="34" charset="0"/>
              </a:rPr>
              <a:t>Grupni rad – primjeri iz prakse</a:t>
            </a:r>
          </a:p>
          <a:p>
            <a:pPr marL="0" indent="0" algn="just">
              <a:buNone/>
            </a:pPr>
            <a:endParaRPr lang="hr-HR" sz="1600" dirty="0" smtClean="0">
              <a:effectLst/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hr-HR" sz="1600" dirty="0" smtClean="0">
                <a:effectLst/>
                <a:latin typeface="Arial" pitchFamily="34" charset="0"/>
                <a:cs typeface="Arial" pitchFamily="34" charset="0"/>
              </a:rPr>
              <a:t>Svaka grupa diskutira o dobivenom primjeru i na </a:t>
            </a:r>
            <a:r>
              <a:rPr lang="hr-HR" sz="1600" dirty="0" err="1" smtClean="0">
                <a:effectLst/>
                <a:latin typeface="Arial" pitchFamily="34" charset="0"/>
                <a:cs typeface="Arial" pitchFamily="34" charset="0"/>
              </a:rPr>
              <a:t>flip</a:t>
            </a:r>
            <a:r>
              <a:rPr lang="hr-HR" sz="160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hr-HR" sz="1600" dirty="0" err="1" smtClean="0">
                <a:effectLst/>
                <a:latin typeface="Arial" pitchFamily="34" charset="0"/>
                <a:cs typeface="Arial" pitchFamily="34" charset="0"/>
              </a:rPr>
              <a:t>chart</a:t>
            </a:r>
            <a:r>
              <a:rPr lang="hr-HR" sz="1600" dirty="0" smtClean="0">
                <a:effectLst/>
                <a:latin typeface="Arial" pitchFamily="34" charset="0"/>
                <a:cs typeface="Arial" pitchFamily="34" charset="0"/>
              </a:rPr>
              <a:t> papiru prezentira dijete, predlaže 3 programa obrazovanja i obrazlaže zbog čega su odabrana ta tri prijedloga.</a:t>
            </a:r>
          </a:p>
          <a:p>
            <a:pPr marL="0" indent="0" algn="just">
              <a:buNone/>
            </a:pPr>
            <a:endParaRPr lang="hr-HR" sz="1600" dirty="0" smtClean="0">
              <a:effectLst/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hr-HR" sz="1600" dirty="0" smtClean="0">
                <a:effectLst/>
                <a:latin typeface="Arial" pitchFamily="34" charset="0"/>
                <a:cs typeface="Arial" pitchFamily="34" charset="0"/>
              </a:rPr>
              <a:t>Alati za pomoć: brošura za upise „Kamo nakon osnovne škole?”, Struktura </a:t>
            </a:r>
            <a:r>
              <a:rPr lang="hr-HR" sz="1600" dirty="0">
                <a:effectLst/>
                <a:latin typeface="Arial" pitchFamily="34" charset="0"/>
                <a:cs typeface="Arial" pitchFamily="34" charset="0"/>
              </a:rPr>
              <a:t>razrednih odjela i broja učenika I. razreda srednjih škola </a:t>
            </a:r>
            <a:r>
              <a:rPr lang="hr-HR" sz="1600" dirty="0" smtClean="0">
                <a:effectLst/>
                <a:latin typeface="Arial" pitchFamily="34" charset="0"/>
                <a:cs typeface="Arial" pitchFamily="34" charset="0"/>
              </a:rPr>
              <a:t>za školsku godinu 2016/2017. </a:t>
            </a:r>
          </a:p>
          <a:p>
            <a:pPr algn="just"/>
            <a:endParaRPr lang="hr-HR" sz="1600" dirty="0">
              <a:effectLst/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hr-HR" sz="1600" dirty="0" smtClean="0">
                <a:effectLst/>
                <a:latin typeface="Arial" pitchFamily="34" charset="0"/>
                <a:cs typeface="Arial" pitchFamily="34" charset="0"/>
              </a:rPr>
              <a:t>Predviđeno vrijeme rada: 45 min (15 min diskusija unutar grupa, 30 min prezentacija)</a:t>
            </a:r>
          </a:p>
          <a:p>
            <a:pPr marL="0" indent="0" algn="just">
              <a:buNone/>
            </a:pPr>
            <a:endParaRPr lang="hr-HR" dirty="0" smtClean="0"/>
          </a:p>
        </p:txBody>
      </p:sp>
      <p:sp>
        <p:nvSpPr>
          <p:cNvPr id="3" name="Rezervirano mjesto sadržaja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hr-HR" b="1" dirty="0" smtClean="0">
                <a:effectLst/>
                <a:latin typeface="Arial" pitchFamily="34" charset="0"/>
                <a:cs typeface="Arial" pitchFamily="34" charset="0"/>
              </a:rPr>
              <a:t>VJEŽBA - priče</a:t>
            </a:r>
            <a:endParaRPr lang="hr-HR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F61A62E-A110-420D-8D1A-F57ABF75F8BA}" type="slidenum">
              <a:rPr lang="hr-HR" smtClean="0"/>
              <a:pPr>
                <a:defRPr/>
              </a:pPr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6622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2000250"/>
            <a:ext cx="7543800" cy="4095750"/>
          </a:xfrm>
        </p:spPr>
        <p:txBody>
          <a:bodyPr/>
          <a:lstStyle/>
          <a:p>
            <a:pPr algn="just"/>
            <a:r>
              <a:rPr lang="hr-HR" sz="1400" b="1" dirty="0" smtClean="0">
                <a:effectLst/>
                <a:latin typeface="Arial" pitchFamily="34" charset="0"/>
                <a:cs typeface="Arial" pitchFamily="34" charset="0"/>
              </a:rPr>
              <a:t>Marina, 14 god.</a:t>
            </a:r>
          </a:p>
          <a:p>
            <a:pPr marL="0" indent="0" algn="just">
              <a:buNone/>
            </a:pPr>
            <a:endParaRPr lang="hr-HR" sz="1200" dirty="0">
              <a:effectLst/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vi-VN" sz="1400" dirty="0">
                <a:latin typeface="Arial" pitchFamily="34" charset="0"/>
                <a:cs typeface="Arial" pitchFamily="34" charset="0"/>
              </a:rPr>
              <a:t>Zovem se Marina. Imam 14 godina i obožavam slušati muziku. Glazba me inspirira da crtam, slikam i izrađujem predmete iz recikliranog materijala. Svo slobodno vrijeme provodim s prijateljima: šetamo, pričamo, izlazimo. Nisam baš sportski tip, ali volim plesati. Joga mi je isto super.</a:t>
            </a:r>
          </a:p>
          <a:p>
            <a:pPr marL="0" indent="0" algn="just">
              <a:buNone/>
            </a:pPr>
            <a:r>
              <a:rPr lang="vi-VN" sz="1400" dirty="0">
                <a:latin typeface="Arial" pitchFamily="34" charset="0"/>
                <a:cs typeface="Arial" pitchFamily="34" charset="0"/>
              </a:rPr>
              <a:t>Odmalena slabije vidim na oba oka, ali su mi rekli da će se to ispraviti kad narastem. Nosim naočale i s njima sasvim dobro vidim.</a:t>
            </a:r>
          </a:p>
          <a:p>
            <a:pPr marL="0" indent="0" algn="just">
              <a:buNone/>
            </a:pPr>
            <a:r>
              <a:rPr lang="vi-VN" sz="1400" dirty="0">
                <a:latin typeface="Arial" pitchFamily="34" charset="0"/>
                <a:cs typeface="Arial" pitchFamily="34" charset="0"/>
              </a:rPr>
              <a:t>U školi imam dobre ocjene, prolazim s četiri, ali se ne ističem na nastavi. Uglavnom slušam, a kad mi je dosadno crtkaram po uglovima bilježnice. Volim crtati ljude i stripove. Kod kuće se teško natjeram da učim ali kad treba mogu zapeti. Ne volim vrijeme provoditi na kompjuteru niti gledam televiziju (samo par najdražih serija, tu i tamo filmove i koncerte). Zamišljam kako ću jednog dana imati puno slobodnog vremena da se i dalje mogu posvetiti onome što volim – crtanju.</a:t>
            </a:r>
          </a:p>
          <a:p>
            <a:pPr marL="0" indent="0" algn="just">
              <a:buNone/>
            </a:pPr>
            <a:endParaRPr lang="hr-HR" sz="1200" dirty="0">
              <a:effectLst/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hr-HR" sz="1200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071563" y="785813"/>
            <a:ext cx="7543800" cy="857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hr-HR" b="1" dirty="0" smtClean="0">
                <a:effectLst/>
                <a:latin typeface="Arial" pitchFamily="34" charset="0"/>
                <a:cs typeface="Arial" pitchFamily="34" charset="0"/>
              </a:rPr>
              <a:t>RADIONICA – NEODLUČNI UČENICI</a:t>
            </a:r>
            <a:endParaRPr lang="hr-HR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F61A62E-A110-420D-8D1A-F57ABF75F8BA}" type="slidenum">
              <a:rPr lang="hr-HR" smtClean="0"/>
              <a:pPr>
                <a:defRPr/>
              </a:pPr>
              <a:t>26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2000250"/>
            <a:ext cx="7543800" cy="4095750"/>
          </a:xfrm>
        </p:spPr>
        <p:txBody>
          <a:bodyPr/>
          <a:lstStyle/>
          <a:p>
            <a:pPr algn="just"/>
            <a:r>
              <a:rPr lang="hr-HR" sz="1200" b="1" dirty="0" smtClean="0">
                <a:effectLst/>
                <a:latin typeface="Arial" pitchFamily="34" charset="0"/>
                <a:cs typeface="Arial" pitchFamily="34" charset="0"/>
              </a:rPr>
              <a:t>BRUNO</a:t>
            </a:r>
          </a:p>
          <a:p>
            <a:pPr marL="0" indent="0" algn="just">
              <a:buNone/>
            </a:pPr>
            <a:endParaRPr lang="hr-HR" sz="1200" dirty="0">
              <a:effectLst/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hr-HR" sz="1400" dirty="0">
                <a:effectLst/>
                <a:latin typeface="Arial" pitchFamily="34" charset="0"/>
                <a:cs typeface="Arial" pitchFamily="34" charset="0"/>
              </a:rPr>
              <a:t>Zovem se Bruno. Imam 14 godina, zanima me puno stvari. U slobodno vrijeme sam na kompjutoru, izlazim s prijateljima, učim još francuski, idem na gitaru i </a:t>
            </a:r>
            <a:r>
              <a:rPr lang="hr-HR" sz="1400" dirty="0" smtClean="0">
                <a:effectLst/>
                <a:latin typeface="Arial" pitchFamily="34" charset="0"/>
                <a:cs typeface="Arial" pitchFamily="34" charset="0"/>
              </a:rPr>
              <a:t>u geografsku </a:t>
            </a:r>
            <a:r>
              <a:rPr lang="hr-HR" sz="1400" dirty="0">
                <a:effectLst/>
                <a:latin typeface="Arial" pitchFamily="34" charset="0"/>
                <a:cs typeface="Arial" pitchFamily="34" charset="0"/>
              </a:rPr>
              <a:t>grupu u školi. Jako me zanimaju kretanja planeta. Bavim se i košarkom, a ljeti često kampiram s obitelji. Volim životinje.</a:t>
            </a:r>
          </a:p>
          <a:p>
            <a:pPr marL="0" indent="0" algn="just">
              <a:buNone/>
            </a:pPr>
            <a:r>
              <a:rPr lang="hr-HR" sz="1400" dirty="0">
                <a:effectLst/>
                <a:latin typeface="Arial" pitchFamily="34" charset="0"/>
                <a:cs typeface="Arial" pitchFamily="34" charset="0"/>
              </a:rPr>
              <a:t>U školi prolazim s 5 i sve mi podjednako dobro ide. Posebno mi dobro idu strani jezici, geografija i tehnički. Iz geografije već tri godine zaredom idem na natjecanja. Želio bih studirati, a kad odrastem htio bih putovati svijetom i istraživati.</a:t>
            </a:r>
          </a:p>
          <a:p>
            <a:pPr marL="0" indent="0" algn="just">
              <a:buNone/>
            </a:pPr>
            <a:r>
              <a:rPr lang="hr-HR" sz="1400" dirty="0">
                <a:effectLst/>
                <a:latin typeface="Arial" pitchFamily="34" charset="0"/>
                <a:cs typeface="Arial" pitchFamily="34" charset="0"/>
              </a:rPr>
              <a:t>Zdrav sam, iako sam kao mali često bio u bolnici zbog problema sa srcem. Sada je sve u </a:t>
            </a:r>
            <a:r>
              <a:rPr lang="hr-HR" sz="1400" dirty="0" smtClean="0">
                <a:effectLst/>
                <a:latin typeface="Arial" pitchFamily="34" charset="0"/>
                <a:cs typeface="Arial" pitchFamily="34" charset="0"/>
              </a:rPr>
              <a:t>redu, </a:t>
            </a:r>
            <a:r>
              <a:rPr lang="hr-HR" sz="1400" dirty="0">
                <a:effectLst/>
                <a:latin typeface="Arial" pitchFamily="34" charset="0"/>
                <a:cs typeface="Arial" pitchFamily="34" charset="0"/>
              </a:rPr>
              <a:t>ali moram se paziti i ne smijem se fizički jako naprezati.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071563" y="785813"/>
            <a:ext cx="7543800" cy="857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hr-HR" b="1" dirty="0" smtClean="0">
                <a:effectLst/>
                <a:latin typeface="Arial" pitchFamily="34" charset="0"/>
                <a:cs typeface="Arial" pitchFamily="34" charset="0"/>
              </a:rPr>
              <a:t>RADIONICA – NEODLUČNI UČENICI</a:t>
            </a:r>
            <a:endParaRPr lang="hr-HR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F61A62E-A110-420D-8D1A-F57ABF75F8BA}" type="slidenum">
              <a:rPr lang="hr-HR" smtClean="0"/>
              <a:pPr>
                <a:defRPr/>
              </a:pPr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998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2000250"/>
            <a:ext cx="7543800" cy="4095750"/>
          </a:xfrm>
        </p:spPr>
        <p:txBody>
          <a:bodyPr/>
          <a:lstStyle/>
          <a:p>
            <a:pPr algn="just"/>
            <a:r>
              <a:rPr lang="hr-HR" sz="1200" b="1" dirty="0" smtClean="0">
                <a:effectLst/>
                <a:latin typeface="Arial" pitchFamily="34" charset="0"/>
                <a:cs typeface="Arial" pitchFamily="34" charset="0"/>
              </a:rPr>
              <a:t>IVONA</a:t>
            </a:r>
          </a:p>
          <a:p>
            <a:pPr marL="0" indent="0" algn="just">
              <a:buNone/>
            </a:pPr>
            <a:endParaRPr lang="hr-HR" sz="12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hr-HR" sz="1400" dirty="0">
                <a:latin typeface="Arial" pitchFamily="34" charset="0"/>
                <a:cs typeface="Arial" pitchFamily="34" charset="0"/>
              </a:rPr>
              <a:t>Zovem se Ivona. Imam 14 godina i idem u 8. razred. Volim se družiti s par najboljih prijateljica, ali ne volim velika društva, buku ni gužvu. Nisam jako spretna pa se ne bavim niti jednim sportom. Radije slušam glazbu, gledam filmove i jako volim ići u kino. S prijateljicama volim šetati po trgovinama. </a:t>
            </a:r>
          </a:p>
          <a:p>
            <a:pPr marL="0" indent="0" algn="just">
              <a:buNone/>
            </a:pPr>
            <a:r>
              <a:rPr lang="hr-HR" sz="1400" dirty="0">
                <a:latin typeface="Arial" pitchFamily="34" charset="0"/>
                <a:cs typeface="Arial" pitchFamily="34" charset="0"/>
              </a:rPr>
              <a:t>Ni jedan mi predmet nije jako drag, i ništa me posebno ne zanima. Matematika i fizika mi nisu nimalo drage, a imam i slabe ocjene iz tih predmeta. Na polugodištu uvijek prođem s trojkom, ali se na kraju godine uvijek potrudim da bude četvorka. Volim još pjevati, </a:t>
            </a:r>
            <a:r>
              <a:rPr lang="hr-HR" sz="1400" dirty="0" err="1">
                <a:latin typeface="Arial" pitchFamily="34" charset="0"/>
                <a:cs typeface="Arial" pitchFamily="34" charset="0"/>
              </a:rPr>
              <a:t>rolati</a:t>
            </a:r>
            <a:r>
              <a:rPr lang="hr-HR" sz="1400" dirty="0">
                <a:latin typeface="Arial" pitchFamily="34" charset="0"/>
                <a:cs typeface="Arial" pitchFamily="34" charset="0"/>
              </a:rPr>
              <a:t> se i igrati badminton s bratom. Voljela bih putovati i pomagati ljudima. Dvije moje najbolje prijateljice žele upisati gimnaziju, pa i ja razmišljam o tome.</a:t>
            </a:r>
          </a:p>
          <a:p>
            <a:pPr marL="0" indent="0" algn="just">
              <a:buNone/>
            </a:pPr>
            <a:r>
              <a:rPr lang="hr-HR" sz="1400" dirty="0">
                <a:latin typeface="Arial" pitchFamily="34" charset="0"/>
                <a:cs typeface="Arial" pitchFamily="34" charset="0"/>
              </a:rPr>
              <a:t>Ne sviđa mi se kako izgledam, a zbog debljine moram paziti što jedem i izbjegavati slatko. Inače sam zdrava. </a:t>
            </a:r>
          </a:p>
          <a:p>
            <a:pPr marL="0" indent="0" algn="just">
              <a:buNone/>
            </a:pPr>
            <a:endParaRPr lang="hr-HR" sz="12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071563" y="785813"/>
            <a:ext cx="7543800" cy="857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hr-HR" b="1" dirty="0" smtClean="0">
                <a:effectLst/>
                <a:latin typeface="Arial" pitchFamily="34" charset="0"/>
                <a:cs typeface="Arial" pitchFamily="34" charset="0"/>
              </a:rPr>
              <a:t>RADIONICA – NEODLUČNI UČENICI</a:t>
            </a:r>
            <a:endParaRPr lang="hr-HR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F61A62E-A110-420D-8D1A-F57ABF75F8BA}" type="slidenum">
              <a:rPr lang="hr-HR" smtClean="0"/>
              <a:pPr>
                <a:defRPr/>
              </a:pPr>
              <a:t>28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971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2000250"/>
            <a:ext cx="7543800" cy="4095750"/>
          </a:xfrm>
        </p:spPr>
        <p:txBody>
          <a:bodyPr/>
          <a:lstStyle/>
          <a:p>
            <a:pPr algn="just"/>
            <a:r>
              <a:rPr lang="hr-HR" sz="1200" b="1" dirty="0" smtClean="0">
                <a:effectLst/>
                <a:latin typeface="Arial" pitchFamily="34" charset="0"/>
                <a:cs typeface="Arial" pitchFamily="34" charset="0"/>
              </a:rPr>
              <a:t>ANTONIO</a:t>
            </a:r>
          </a:p>
          <a:p>
            <a:pPr marL="0" indent="0" algn="just">
              <a:buNone/>
            </a:pPr>
            <a:endParaRPr lang="hr-HR" sz="1200" dirty="0">
              <a:effectLst/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vi-VN" sz="1400" dirty="0">
                <a:effectLst/>
                <a:latin typeface="Arial" pitchFamily="34" charset="0"/>
                <a:cs typeface="Arial" pitchFamily="34" charset="0"/>
              </a:rPr>
              <a:t>Zovem se Antonio. Idem u osmi razred i u slobodno vrijeme s prijateljima rastavljam i sastavljam elektromotore. Čini mi se da bih to mogao raditi svaki dan. Bratić mi ima autolimariju pa preko praznika i njemu pomažem oko auta. </a:t>
            </a:r>
          </a:p>
          <a:p>
            <a:pPr marL="0" indent="0" algn="just">
              <a:buNone/>
            </a:pPr>
            <a:r>
              <a:rPr lang="vi-VN" sz="1400" dirty="0">
                <a:effectLst/>
                <a:latin typeface="Arial" pitchFamily="34" charset="0"/>
                <a:cs typeface="Arial" pitchFamily="34" charset="0"/>
              </a:rPr>
              <a:t>Prolazim s trojkom. Ne učim redovito, samo dan prije ispita. Ne volim strane jezike, ali su mi tehnički i informatika super. Matematika bi mi bolje išla kada bih više radio.</a:t>
            </a:r>
          </a:p>
          <a:p>
            <a:pPr marL="0" indent="0" algn="just">
              <a:buNone/>
            </a:pPr>
            <a:r>
              <a:rPr lang="vi-VN" sz="1400" dirty="0">
                <a:effectLst/>
                <a:latin typeface="Arial" pitchFamily="34" charset="0"/>
                <a:cs typeface="Arial" pitchFamily="34" charset="0"/>
              </a:rPr>
              <a:t>Alergičan sam na životinjsku dlaku, mlijeko, jaja, pelud i trave, a pogotovo na ambroziju. Zbog toga po potrebi uzimam tablete i onda je sve u redu.</a:t>
            </a:r>
          </a:p>
          <a:p>
            <a:pPr marL="0" indent="0" algn="just">
              <a:buNone/>
            </a:pPr>
            <a:r>
              <a:rPr lang="vi-VN" sz="1400" dirty="0">
                <a:effectLst/>
                <a:latin typeface="Arial" pitchFamily="34" charset="0"/>
                <a:cs typeface="Arial" pitchFamily="34" charset="0"/>
              </a:rPr>
              <a:t>Želio bih jednog dana imati svoju radnju za popravke. Tati uglavnom pomažem kad treba po kući nešto popravljati, ali najradije mlađem bratu rastavim igračke, aute i njihove motore, te sam smišljam nove.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071563" y="785813"/>
            <a:ext cx="7543800" cy="857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hr-HR" b="1" dirty="0" smtClean="0">
                <a:effectLst/>
                <a:latin typeface="Arial" pitchFamily="34" charset="0"/>
                <a:cs typeface="Arial" pitchFamily="34" charset="0"/>
              </a:rPr>
              <a:t>RADIONICA – NEODLUČNI UČENICI</a:t>
            </a:r>
            <a:endParaRPr lang="hr-HR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F61A62E-A110-420D-8D1A-F57ABF75F8BA}" type="slidenum">
              <a:rPr lang="hr-HR" smtClean="0"/>
              <a:pPr>
                <a:defRPr/>
              </a:pPr>
              <a:t>29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852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eaLnBrk="1" hangingPunct="1">
              <a:defRPr/>
            </a:pPr>
            <a:r>
              <a:rPr lang="hr-H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Posreduje </a:t>
            </a:r>
            <a:r>
              <a:rPr lang="hr-HR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pri </a:t>
            </a:r>
            <a:r>
              <a:rPr lang="hr-H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zapošljavanju </a:t>
            </a:r>
            <a:r>
              <a:rPr lang="hr-H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→ povezuje </a:t>
            </a:r>
            <a:r>
              <a:rPr lang="hr-HR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osobe koje traže posao s poslodavcima koji traže </a:t>
            </a:r>
            <a:r>
              <a:rPr lang="hr-H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radnike, profesionalna selekcija</a:t>
            </a:r>
          </a:p>
          <a:p>
            <a:pPr marL="0" lvl="0" indent="0" algn="just" eaLnBrk="1" hangingPunct="1">
              <a:buNone/>
              <a:defRPr/>
            </a:pPr>
            <a:endParaRPr lang="hr-HR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1" hangingPunct="1">
              <a:defRPr/>
            </a:pPr>
            <a:r>
              <a:rPr lang="hr-H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Informira </a:t>
            </a:r>
            <a:r>
              <a:rPr lang="hr-H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→ o </a:t>
            </a:r>
            <a:r>
              <a:rPr lang="hr-HR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pravima i obvezama, ali i o mogućnostima koje se </a:t>
            </a:r>
            <a:r>
              <a:rPr lang="hr-H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nude</a:t>
            </a:r>
          </a:p>
          <a:p>
            <a:pPr marL="0" lvl="0" indent="0" algn="just" eaLnBrk="1" hangingPunct="1">
              <a:buNone/>
              <a:defRPr/>
            </a:pPr>
            <a:endParaRPr lang="hr-HR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1" hangingPunct="1">
              <a:defRPr/>
            </a:pPr>
            <a:r>
              <a:rPr lang="hr-HR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Priprema i </a:t>
            </a:r>
            <a:r>
              <a:rPr lang="hr-H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savjetuje </a:t>
            </a:r>
            <a:r>
              <a:rPr lang="hr-H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→ kako </a:t>
            </a:r>
            <a:r>
              <a:rPr lang="hr-HR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 gdje tražiti posao, kako se najbolje predstaviti poslodavcima, kako napisati </a:t>
            </a:r>
            <a:r>
              <a:rPr lang="hr-H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životopis…</a:t>
            </a:r>
          </a:p>
          <a:p>
            <a:pPr marL="0" lvl="0" indent="0" algn="just" eaLnBrk="1" hangingPunct="1">
              <a:buNone/>
              <a:defRPr/>
            </a:pPr>
            <a:endParaRPr lang="hr-HR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1" hangingPunct="1">
              <a:defRPr/>
            </a:pPr>
            <a:r>
              <a:rPr lang="hr-H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Usmjerava </a:t>
            </a:r>
            <a:r>
              <a:rPr lang="hr-H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→ pomaže </a:t>
            </a:r>
            <a:r>
              <a:rPr lang="hr-HR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pri donošenju odluke o daljnjem obrazovanju, usavršavanju ili </a:t>
            </a:r>
            <a:r>
              <a:rPr lang="hr-H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zapošljavanju</a:t>
            </a:r>
          </a:p>
          <a:p>
            <a:pPr marL="0" lvl="0" indent="0" algn="just" eaLnBrk="1" hangingPunct="1">
              <a:buNone/>
              <a:defRPr/>
            </a:pPr>
            <a:endParaRPr lang="hr-HR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1" hangingPunct="1">
              <a:defRPr/>
            </a:pPr>
            <a:r>
              <a:rPr lang="hr-HR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Pruža financijsku </a:t>
            </a:r>
            <a:r>
              <a:rPr lang="hr-H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potporu </a:t>
            </a:r>
            <a:r>
              <a:rPr lang="hr-H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→ za </a:t>
            </a:r>
            <a:r>
              <a:rPr lang="hr-HR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zapošljavanje, samozapošljavanje, obrazovanje i druge aktivnosti koje će pomoći </a:t>
            </a:r>
            <a:r>
              <a:rPr lang="hr-H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zapošljavanju</a:t>
            </a:r>
            <a:endParaRPr lang="hr-HR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hr-H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3"/>
          </p:nvPr>
        </p:nvSpPr>
        <p:spPr>
          <a:xfrm>
            <a:off x="1071538" y="980728"/>
            <a:ext cx="7543800" cy="720080"/>
          </a:xfrm>
        </p:spPr>
        <p:txBody>
          <a:bodyPr/>
          <a:lstStyle/>
          <a:p>
            <a:pPr algn="ctr"/>
            <a:r>
              <a:rPr lang="hr-HR" b="1" dirty="0" smtClean="0">
                <a:effectLst/>
                <a:latin typeface="Arial" pitchFamily="34" charset="0"/>
                <a:cs typeface="Arial" pitchFamily="34" charset="0"/>
              </a:rPr>
              <a:t>USLUGE HRVATSKOG ZAVODA ZA ZAPOŠLJAVANJE</a:t>
            </a:r>
          </a:p>
          <a:p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F61A62E-A110-420D-8D1A-F57ABF75F8BA}" type="slidenum">
              <a:rPr lang="hr-HR" smtClean="0"/>
              <a:pPr>
                <a:defRPr/>
              </a:pPr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454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400" b="1" dirty="0" err="1" smtClean="0">
                <a:latin typeface="Arial" pitchFamily="34" charset="0"/>
                <a:cs typeface="Arial" pitchFamily="34" charset="0"/>
              </a:rPr>
              <a:t>LORENA</a:t>
            </a:r>
            <a:endParaRPr lang="hr-HR" sz="14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hr-HR" sz="1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r-HR" sz="1400" dirty="0" smtClean="0">
                <a:latin typeface="Arial" pitchFamily="34" charset="0"/>
                <a:cs typeface="Arial" pitchFamily="34" charset="0"/>
              </a:rPr>
              <a:t>Lorena dolazi iz cjelovite podupiruće obitelji, prolazi sa stabilnom četvorkom i od kraja 6. razreda ima prilagođeni program, jer kako kaže, nije željela ići na popravni iz matematike. Timska preporuka je glasila: „S obzirom na rezultate dobivene obradom, preporučamo redovitu pomoć u savladavanju težih predmeta uz poticanje interesa za stjecanje znanja te dovoljan broj ponavljanja gradiva kako bi ga upamtila i bila sigurnija u njegovoj reprodukciji.”</a:t>
            </a:r>
          </a:p>
          <a:p>
            <a:pPr marL="0" indent="0">
              <a:buNone/>
            </a:pPr>
            <a:r>
              <a:rPr lang="hr-HR" sz="1400" dirty="0" smtClean="0">
                <a:latin typeface="Arial" pitchFamily="34" charset="0"/>
                <a:cs typeface="Arial" pitchFamily="34" charset="0"/>
              </a:rPr>
              <a:t>Inače nema zdravstvenih tegoba, kaže da je u međuvremenu stekla radne navike, te se želi upisati u srednju školu koja bi joj omogućila da se bavi poslom koji je zanima, a to je odgajateljica u vrtiću.  U slobodno vrijeme šeće svog psa, druži se s prijateljicama, pomaže u kućanskim poslovima te malo crta.</a:t>
            </a:r>
            <a:endParaRPr lang="hr-H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hr-HR" b="1" dirty="0">
                <a:effectLst/>
                <a:latin typeface="Arial" pitchFamily="34" charset="0"/>
                <a:cs typeface="Arial" pitchFamily="34" charset="0"/>
              </a:rPr>
              <a:t>RADIONICA – UČENICI S TEŠKOĆAMA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F61A62E-A110-420D-8D1A-F57ABF75F8BA}" type="slidenum">
              <a:rPr lang="hr-HR" smtClean="0"/>
              <a:pPr>
                <a:defRPr/>
              </a:pPr>
              <a:t>30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682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400" b="1" dirty="0" smtClean="0">
                <a:latin typeface="Arial" pitchFamily="34" charset="0"/>
                <a:cs typeface="Arial" pitchFamily="34" charset="0"/>
              </a:rPr>
              <a:t>IVAN</a:t>
            </a:r>
          </a:p>
          <a:p>
            <a:endParaRPr lang="hr-HR" sz="1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r-HR" sz="1400" dirty="0" smtClean="0">
                <a:latin typeface="Arial" pitchFamily="34" charset="0"/>
                <a:cs typeface="Arial" pitchFamily="34" charset="0"/>
              </a:rPr>
              <a:t>Ivan je petnaestogodišnjak čija majka radi njegovih poteškoća u razvoju – elementi autizma te mješoviti poremećaj govornog razumijevanja i izražavanja koristi pravo na skraćeno radno vrijeme. Također, u školi ima asistenta te nastavu od prvog razreda pohađa po prilagođenom programu. Prolazi s odličnim uspjehom, redovito ide kod </a:t>
            </a:r>
            <a:r>
              <a:rPr lang="hr-HR" sz="1400" dirty="0" err="1" smtClean="0">
                <a:latin typeface="Arial" pitchFamily="34" charset="0"/>
                <a:cs typeface="Arial" pitchFamily="34" charset="0"/>
              </a:rPr>
              <a:t>audiorehabilitatora</a:t>
            </a:r>
            <a:r>
              <a:rPr lang="hr-HR" sz="1400" dirty="0" smtClean="0">
                <a:latin typeface="Arial" pitchFamily="34" charset="0"/>
                <a:cs typeface="Arial" pitchFamily="34" charset="0"/>
              </a:rPr>
              <a:t> te ima brižne roditelje visoko angažirane oko njegovog obrazovanja i školskog  uspjeha. Komunikacija s Ivanom je izuzetno otežana, ukoliko ne odgovara s „ne znam” govor mu je karakteristično </a:t>
            </a:r>
            <a:r>
              <a:rPr lang="hr-HR" sz="1400" dirty="0" err="1" smtClean="0">
                <a:latin typeface="Arial" pitchFamily="34" charset="0"/>
                <a:cs typeface="Arial" pitchFamily="34" charset="0"/>
              </a:rPr>
              <a:t>dislaličan</a:t>
            </a:r>
            <a:r>
              <a:rPr lang="hr-HR" sz="1400" dirty="0" smtClean="0">
                <a:latin typeface="Arial" pitchFamily="34" charset="0"/>
                <a:cs typeface="Arial" pitchFamily="34" charset="0"/>
              </a:rPr>
              <a:t>, uz izražene tikove. Ispitivane kognitivne sposobnosti su granične, uz </a:t>
            </a:r>
            <a:r>
              <a:rPr lang="hr-HR" sz="1400" dirty="0" err="1" smtClean="0">
                <a:latin typeface="Arial" pitchFamily="34" charset="0"/>
                <a:cs typeface="Arial" pitchFamily="34" charset="0"/>
              </a:rPr>
              <a:t>prisutstvo</a:t>
            </a:r>
            <a:r>
              <a:rPr lang="hr-HR" sz="1400" dirty="0" smtClean="0">
                <a:latin typeface="Arial" pitchFamily="34" charset="0"/>
                <a:cs typeface="Arial" pitchFamily="34" charset="0"/>
              </a:rPr>
              <a:t> velikih zaostataka u numeričkim, verbalnim i spacijalnim sposobnostima. Majka je već kontaktirala školu Ruđer Bošković želeći se informirati na koji način mu oni planiraju prilagoditi program  u </a:t>
            </a:r>
            <a:r>
              <a:rPr lang="hr-HR" sz="1400" dirty="0" err="1" smtClean="0">
                <a:latin typeface="Arial" pitchFamily="34" charset="0"/>
                <a:cs typeface="Arial" pitchFamily="34" charset="0"/>
              </a:rPr>
              <a:t>pojediniim</a:t>
            </a:r>
            <a:r>
              <a:rPr lang="hr-HR" sz="1400" dirty="0" smtClean="0">
                <a:latin typeface="Arial" pitchFamily="34" charset="0"/>
                <a:cs typeface="Arial" pitchFamily="34" charset="0"/>
              </a:rPr>
              <a:t> zanimanjima. Navodi da nije motorički spretan, ne može niti oguliti krumpir, ali da može ako ništa drugo biti vozač taksija, jer navigacija danas odradi sve. </a:t>
            </a:r>
            <a:endParaRPr lang="hr-H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hr-HR" dirty="0"/>
              <a:t>RADIONICA – UČENICI S TEŠKOĆAMA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F61A62E-A110-420D-8D1A-F57ABF75F8BA}" type="slidenum">
              <a:rPr lang="hr-HR" smtClean="0"/>
              <a:pPr>
                <a:defRPr/>
              </a:pPr>
              <a:t>31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2759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400" b="1" dirty="0" err="1" smtClean="0">
                <a:latin typeface="Arial" pitchFamily="34" charset="0"/>
                <a:cs typeface="Arial" pitchFamily="34" charset="0"/>
              </a:rPr>
              <a:t>DENIS</a:t>
            </a:r>
            <a:endParaRPr lang="hr-HR" sz="14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hr-HR" sz="1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r-HR" sz="1400" dirty="0" smtClean="0">
                <a:latin typeface="Arial" pitchFamily="34" charset="0"/>
                <a:cs typeface="Arial" pitchFamily="34" charset="0"/>
              </a:rPr>
              <a:t>Denis je senzibilan dječak, suradljiv i dobrohotan u nastupu, razvijenih radnih navika. U slobodno vrijeme pomaže u obiteljskom gospodarstvu, gotovo svakodnevno vozi traktor te skrbi se o peradi, svinjama i kravama. Obiteljski odnosi su narušeni, iako on to negira. Prolazi s dobrim uspjehom, a školu od prvog razreda pohađa po prilagođenom programu. Kod kuće ga savjetuju da ide isključivo za pomoćna zanimanja, jer neće morati puno učiti i moći će im više pomagati. On želi postati kuhar jer mu je to zabavno, već skoro svakodnevno kuha za obitelj, a zna peči i par vrsta kolača –recepte zna napamet. Do sada nije značajnije bolovao niti se liječio. </a:t>
            </a:r>
            <a:endParaRPr lang="hr-H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hr-HR" dirty="0"/>
              <a:t>RADIONICA – UČENICI S TEŠKOĆAMA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F61A62E-A110-420D-8D1A-F57ABF75F8BA}" type="slidenum">
              <a:rPr lang="hr-HR" smtClean="0"/>
              <a:pPr>
                <a:defRPr/>
              </a:pPr>
              <a:t>32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6989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400" b="1" dirty="0" smtClean="0">
                <a:latin typeface="Arial" pitchFamily="34" charset="0"/>
                <a:cs typeface="Arial" pitchFamily="34" charset="0"/>
              </a:rPr>
              <a:t>ANA-MARIJA</a:t>
            </a:r>
          </a:p>
          <a:p>
            <a:pPr marL="0" indent="0">
              <a:buNone/>
            </a:pPr>
            <a:endParaRPr lang="hr-HR" sz="1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r-HR" sz="1400" dirty="0" smtClean="0">
                <a:latin typeface="Arial" pitchFamily="34" charset="0"/>
                <a:cs typeface="Arial" pitchFamily="34" charset="0"/>
              </a:rPr>
              <a:t>Ana-Marija je učenica koja nastavu pohađa po redovnom programu uz individualiziran pristup od petog razreda, a zbog mješovitog poremećaja vještina učenja te emocionalnih poteškoća (u smislu nesigurnosti, plahosti, senzibilnosti, ispitne anksioznosti). Roditelji su odbili odgodu upisa u prvi razred škole, a djevojčica uz veliko zalaganje i pomoć pri učenju i zalaganje uspijeva proći s prosjekom 3,6. U zdravstvenom statusu prisutna je stečena deformacija udova, kukova i stopala te je u redovitoj kontroli ortopeda. Čita uz puno grešaka i vrlo tiho, a osnovne računske operacije još nisu savladane: djevojčica zbraja na prste do deset – i kada nije uspješna u tome – rasplače se.</a:t>
            </a:r>
          </a:p>
          <a:p>
            <a:pPr marL="0" indent="0">
              <a:buNone/>
            </a:pPr>
            <a:r>
              <a:rPr lang="hr-HR" sz="1400" dirty="0" smtClean="0">
                <a:latin typeface="Arial" pitchFamily="34" charset="0"/>
                <a:cs typeface="Arial" pitchFamily="34" charset="0"/>
              </a:rPr>
              <a:t>I roditelji i djevojčica inzistiraju na medicinskoj školi. </a:t>
            </a:r>
          </a:p>
          <a:p>
            <a:pPr marL="0" indent="0">
              <a:buNone/>
            </a:pPr>
            <a:endParaRPr lang="hr-H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hr-HR" dirty="0"/>
              <a:t>RADIONICA – UČENICI S TEŠKOĆAMA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F61A62E-A110-420D-8D1A-F57ABF75F8BA}" type="slidenum">
              <a:rPr lang="hr-HR" smtClean="0"/>
              <a:pPr>
                <a:defRPr/>
              </a:pPr>
              <a:t>33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01221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066800" y="1916832"/>
            <a:ext cx="7543800" cy="4095760"/>
          </a:xfrm>
        </p:spPr>
        <p:txBody>
          <a:bodyPr/>
          <a:lstStyle/>
          <a:p>
            <a:pPr algn="just"/>
            <a:r>
              <a:rPr lang="hr-HR" sz="1600" b="1" dirty="0" smtClean="0">
                <a:effectLst/>
                <a:latin typeface="Arial" pitchFamily="34" charset="0"/>
                <a:cs typeface="Arial" pitchFamily="34" charset="0"/>
              </a:rPr>
              <a:t>dokumentacija (stara, nepotpuna) </a:t>
            </a:r>
            <a:r>
              <a:rPr lang="hr-HR" sz="1600" dirty="0" smtClean="0">
                <a:effectLst/>
                <a:latin typeface="Arial" pitchFamily="34" charset="0"/>
                <a:cs typeface="Arial" pitchFamily="34" charset="0"/>
              </a:rPr>
              <a:t>– </a:t>
            </a:r>
            <a:r>
              <a:rPr lang="hr-HR" sz="1600" dirty="0">
                <a:effectLst/>
                <a:latin typeface="Arial" pitchFamily="34" charset="0"/>
                <a:cs typeface="Arial" pitchFamily="34" charset="0"/>
              </a:rPr>
              <a:t>timska, zdravstvena (pr. dijete na osnovu jednog postignuća sa 7 godina pohađa školu po posebnom programu 8 godina</a:t>
            </a:r>
            <a:r>
              <a:rPr lang="hr-HR" sz="1600" dirty="0" smtClean="0"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algn="just"/>
            <a:endParaRPr lang="hr-HR" sz="1600" dirty="0">
              <a:effectLst/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hr-HR" sz="1600" dirty="0">
                <a:effectLst/>
                <a:latin typeface="Arial" pitchFamily="34" charset="0"/>
                <a:cs typeface="Arial" pitchFamily="34" charset="0"/>
              </a:rPr>
              <a:t>Nezadovoljavajuća </a:t>
            </a:r>
            <a:r>
              <a:rPr lang="hr-HR" sz="1600" b="1" dirty="0">
                <a:effectLst/>
                <a:latin typeface="Arial" pitchFamily="34" charset="0"/>
                <a:cs typeface="Arial" pitchFamily="34" charset="0"/>
              </a:rPr>
              <a:t>suradnja</a:t>
            </a:r>
            <a:r>
              <a:rPr lang="hr-HR" sz="1600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hr-HR" sz="1600" dirty="0" smtClean="0">
                <a:effectLst/>
                <a:latin typeface="Arial" pitchFamily="34" charset="0"/>
                <a:cs typeface="Arial" pitchFamily="34" charset="0"/>
              </a:rPr>
              <a:t>s dionicima </a:t>
            </a:r>
            <a:r>
              <a:rPr lang="hr-HR" sz="1600" dirty="0">
                <a:effectLst/>
                <a:latin typeface="Arial" pitchFamily="34" charset="0"/>
                <a:cs typeface="Arial" pitchFamily="34" charset="0"/>
              </a:rPr>
              <a:t>prof. usmjeravanja (pr. </a:t>
            </a:r>
            <a:r>
              <a:rPr lang="hr-HR" sz="1600" dirty="0" smtClean="0">
                <a:effectLst/>
                <a:latin typeface="Arial" pitchFamily="34" charset="0"/>
                <a:cs typeface="Arial" pitchFamily="34" charset="0"/>
              </a:rPr>
              <a:t>roditeljima )</a:t>
            </a:r>
          </a:p>
          <a:p>
            <a:pPr marL="0" indent="0" algn="just">
              <a:buNone/>
            </a:pPr>
            <a:endParaRPr lang="hr-HR" sz="1600" dirty="0" smtClean="0">
              <a:effectLst/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hr-HR" sz="1600" dirty="0" smtClean="0">
                <a:effectLst/>
                <a:latin typeface="Arial" pitchFamily="34" charset="0"/>
                <a:cs typeface="Arial" pitchFamily="34" charset="0"/>
              </a:rPr>
              <a:t>Moguća simulacija i disimulacija poteškoća</a:t>
            </a:r>
          </a:p>
          <a:p>
            <a:pPr algn="just"/>
            <a:endParaRPr lang="hr-HR" sz="1600" dirty="0">
              <a:effectLst/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hr-HR" sz="1600" dirty="0">
                <a:effectLst/>
                <a:latin typeface="Arial" pitchFamily="34" charset="0"/>
                <a:cs typeface="Arial" pitchFamily="34" charset="0"/>
              </a:rPr>
              <a:t>Nedostupnost relevantnih </a:t>
            </a:r>
            <a:r>
              <a:rPr lang="hr-HR" sz="1600" b="1" dirty="0">
                <a:effectLst/>
                <a:latin typeface="Arial" pitchFamily="34" charset="0"/>
                <a:cs typeface="Arial" pitchFamily="34" charset="0"/>
              </a:rPr>
              <a:t>informacija</a:t>
            </a:r>
            <a:r>
              <a:rPr lang="hr-HR" sz="1600" dirty="0">
                <a:effectLst/>
                <a:latin typeface="Arial" pitchFamily="34" charset="0"/>
                <a:cs typeface="Arial" pitchFamily="34" charset="0"/>
              </a:rPr>
              <a:t> o obrazovnom </a:t>
            </a:r>
            <a:r>
              <a:rPr lang="hr-HR" sz="1600" dirty="0" smtClean="0">
                <a:effectLst/>
                <a:latin typeface="Arial" pitchFamily="34" charset="0"/>
                <a:cs typeface="Arial" pitchFamily="34" charset="0"/>
              </a:rPr>
              <a:t>sustavu i tržištu rada</a:t>
            </a:r>
          </a:p>
          <a:p>
            <a:pPr algn="just"/>
            <a:endParaRPr lang="hr-HR" sz="1600" dirty="0" smtClean="0">
              <a:effectLst/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hr-HR" sz="1600" b="1" dirty="0">
                <a:effectLst/>
                <a:latin typeface="Arial" pitchFamily="34" charset="0"/>
                <a:cs typeface="Arial" pitchFamily="34" charset="0"/>
              </a:rPr>
              <a:t>Dostupnost </a:t>
            </a:r>
            <a:r>
              <a:rPr lang="hr-HR" sz="1600" dirty="0">
                <a:effectLst/>
                <a:latin typeface="Arial" pitchFamily="34" charset="0"/>
                <a:cs typeface="Arial" pitchFamily="34" charset="0"/>
              </a:rPr>
              <a:t>određenih</a:t>
            </a:r>
            <a:r>
              <a:rPr lang="hr-HR" sz="1600" b="1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hr-HR" sz="1600" dirty="0">
                <a:effectLst/>
                <a:latin typeface="Arial" pitchFamily="34" charset="0"/>
                <a:cs typeface="Arial" pitchFamily="34" charset="0"/>
              </a:rPr>
              <a:t>obrazovnih</a:t>
            </a:r>
            <a:r>
              <a:rPr lang="hr-HR" sz="1600" b="1" dirty="0">
                <a:effectLst/>
                <a:latin typeface="Arial" pitchFamily="34" charset="0"/>
                <a:cs typeface="Arial" pitchFamily="34" charset="0"/>
              </a:rPr>
              <a:t> programa (</a:t>
            </a:r>
            <a:r>
              <a:rPr lang="hr-HR" sz="1600" dirty="0">
                <a:effectLst/>
                <a:latin typeface="Arial" pitchFamily="34" charset="0"/>
                <a:cs typeface="Arial" pitchFamily="34" charset="0"/>
              </a:rPr>
              <a:t>pr. djevojčice slabijeg školskog uspjeha sa zdravstvenim teškoćama)</a:t>
            </a:r>
          </a:p>
          <a:p>
            <a:pPr algn="just"/>
            <a:endParaRPr lang="hr-HR" sz="1600" b="1" dirty="0" smtClean="0">
              <a:effectLst/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hr-HR" sz="1600" b="1" dirty="0" smtClean="0">
                <a:effectLst/>
                <a:latin typeface="Arial" pitchFamily="34" charset="0"/>
                <a:cs typeface="Arial" pitchFamily="34" charset="0"/>
              </a:rPr>
              <a:t>Promjenjivost </a:t>
            </a:r>
            <a:r>
              <a:rPr lang="hr-HR" sz="1600" dirty="0" smtClean="0">
                <a:effectLst/>
                <a:latin typeface="Arial" pitchFamily="34" charset="0"/>
                <a:cs typeface="Arial" pitchFamily="34" charset="0"/>
              </a:rPr>
              <a:t>u samom obrazovnom sustavu, uvjetima i dokumentaciji</a:t>
            </a:r>
          </a:p>
          <a:p>
            <a:pPr algn="just"/>
            <a:endParaRPr lang="hr-HR" sz="1600" dirty="0" smtClean="0">
              <a:effectLst/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hr-HR" sz="1600" dirty="0" smtClean="0">
                <a:effectLst/>
                <a:latin typeface="Arial" pitchFamily="34" charset="0"/>
                <a:cs typeface="Arial" pitchFamily="34" charset="0"/>
              </a:rPr>
              <a:t>Potreba za savjetovanjem „</a:t>
            </a:r>
            <a:r>
              <a:rPr lang="hr-HR" sz="1600" b="1" dirty="0" smtClean="0">
                <a:effectLst/>
                <a:latin typeface="Arial" pitchFamily="34" charset="0"/>
                <a:cs typeface="Arial" pitchFamily="34" charset="0"/>
              </a:rPr>
              <a:t>u zadnji čas</a:t>
            </a:r>
            <a:r>
              <a:rPr lang="hr-HR" sz="1600" dirty="0" smtClean="0">
                <a:effectLst/>
                <a:latin typeface="Arial" pitchFamily="34" charset="0"/>
                <a:cs typeface="Arial" pitchFamily="34" charset="0"/>
              </a:rPr>
              <a:t>”, neinformiranost učenika </a:t>
            </a:r>
          </a:p>
          <a:p>
            <a:pPr algn="just"/>
            <a:endParaRPr lang="hr-HR" sz="1600" dirty="0" smtClean="0">
              <a:effectLst/>
              <a:latin typeface="Arial" pitchFamily="34" charset="0"/>
              <a:cs typeface="Arial" pitchFamily="34" charset="0"/>
            </a:endParaRPr>
          </a:p>
          <a:p>
            <a:pPr algn="just"/>
            <a:endParaRPr lang="hr-HR" sz="1600" b="1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hr-HR" sz="18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hr-HR" b="1" dirty="0" smtClean="0">
                <a:effectLst/>
                <a:latin typeface="Arial" pitchFamily="34" charset="0"/>
                <a:cs typeface="Arial" pitchFamily="34" charset="0"/>
              </a:rPr>
              <a:t>IZAZOVI U RADU – PRIMJERI IZ PRAKSE I RASPRAVA</a:t>
            </a:r>
            <a:endParaRPr lang="hr-HR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F61A62E-A110-420D-8D1A-F57ABF75F8BA}" type="slidenum">
              <a:rPr lang="hr-HR" smtClean="0"/>
              <a:pPr>
                <a:defRPr/>
              </a:pPr>
              <a:t>34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867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2060848"/>
            <a:ext cx="7848872" cy="4392488"/>
          </a:xfrm>
        </p:spPr>
        <p:txBody>
          <a:bodyPr/>
          <a:lstStyle/>
          <a:p>
            <a:pPr algn="just">
              <a:buFontTx/>
              <a:buChar char="-"/>
              <a:defRPr/>
            </a:pPr>
            <a:r>
              <a:rPr lang="hr-HR" sz="1600" dirty="0" smtClean="0">
                <a:effectLst/>
                <a:latin typeface="Arial" pitchFamily="34" charset="0"/>
                <a:cs typeface="Arial" pitchFamily="34" charset="0"/>
              </a:rPr>
              <a:t>Ranije intervencije – početi sa informiranjem učenika već od 5. razreda osnovne škole</a:t>
            </a:r>
          </a:p>
          <a:p>
            <a:pPr algn="just">
              <a:buFontTx/>
              <a:buChar char="-"/>
              <a:defRPr/>
            </a:pPr>
            <a:endParaRPr lang="hr-HR" sz="1600" dirty="0">
              <a:effectLst/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  <a:defRPr/>
            </a:pPr>
            <a:r>
              <a:rPr lang="hr-HR" sz="1600" dirty="0" smtClean="0">
                <a:effectLst/>
                <a:latin typeface="Arial" pitchFamily="34" charset="0"/>
                <a:cs typeface="Arial" pitchFamily="34" charset="0"/>
              </a:rPr>
              <a:t>Bolja komunikacija i suradnja na relacijama roditelji – razrednici – stručna služba – savjetnici za profesionalno usmjeravanje - MZOS</a:t>
            </a:r>
          </a:p>
          <a:p>
            <a:pPr algn="just">
              <a:buFontTx/>
              <a:buChar char="-"/>
              <a:defRPr/>
            </a:pPr>
            <a:endParaRPr lang="hr-HR" sz="1600" dirty="0">
              <a:effectLst/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  <a:defRPr/>
            </a:pPr>
            <a:r>
              <a:rPr lang="hr-HR" sz="1600" dirty="0" smtClean="0">
                <a:effectLst/>
                <a:latin typeface="Arial" pitchFamily="34" charset="0"/>
                <a:cs typeface="Arial" pitchFamily="34" charset="0"/>
              </a:rPr>
              <a:t>Stručna usavršavanja svih dionika profesionalnog usmjeravanja</a:t>
            </a:r>
          </a:p>
          <a:p>
            <a:pPr algn="just">
              <a:buFontTx/>
              <a:buChar char="-"/>
              <a:defRPr/>
            </a:pPr>
            <a:endParaRPr lang="hr-HR" sz="1600" dirty="0">
              <a:effectLst/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  <a:defRPr/>
            </a:pPr>
            <a:endParaRPr lang="hr-HR" sz="1600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071563" y="785813"/>
            <a:ext cx="7543800" cy="857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hr-HR" b="1" dirty="0" smtClean="0">
                <a:effectLst/>
                <a:latin typeface="Arial" pitchFamily="34" charset="0"/>
                <a:cs typeface="Arial" pitchFamily="34" charset="0"/>
              </a:rPr>
              <a:t>PROSTOR ZA RAZVOJ</a:t>
            </a:r>
            <a:endParaRPr lang="hr-HR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F61A62E-A110-420D-8D1A-F57ABF75F8BA}" type="slidenum">
              <a:rPr lang="hr-HR" smtClean="0">
                <a:latin typeface="Arial" pitchFamily="34" charset="0"/>
                <a:cs typeface="Arial" pitchFamily="34" charset="0"/>
              </a:rPr>
              <a:pPr>
                <a:defRPr/>
              </a:pPr>
              <a:t>35</a:t>
            </a:fld>
            <a:endParaRPr lang="hr-HR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37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2060848"/>
            <a:ext cx="7848872" cy="4392488"/>
          </a:xfrm>
        </p:spPr>
        <p:txBody>
          <a:bodyPr/>
          <a:lstStyle/>
          <a:p>
            <a:pPr algn="just">
              <a:defRPr/>
            </a:pPr>
            <a:r>
              <a:rPr lang="hr-HR" sz="1600" dirty="0" smtClean="0">
                <a:effectLst/>
                <a:latin typeface="Arial" pitchFamily="34" charset="0"/>
                <a:cs typeface="Arial" pitchFamily="34" charset="0"/>
              </a:rPr>
              <a:t>S</a:t>
            </a:r>
            <a:r>
              <a:rPr lang="vi-VN" sz="1600" dirty="0" smtClean="0">
                <a:effectLst/>
                <a:latin typeface="Arial" pitchFamily="34" charset="0"/>
                <a:cs typeface="Arial" pitchFamily="34" charset="0"/>
              </a:rPr>
              <a:t>vi </a:t>
            </a:r>
            <a:r>
              <a:rPr lang="vi-VN" sz="1600" dirty="0">
                <a:effectLst/>
                <a:latin typeface="Arial" pitchFamily="34" charset="0"/>
                <a:cs typeface="Arial" pitchFamily="34" charset="0"/>
              </a:rPr>
              <a:t>oblici učenja tijekom života čija je svrha stjecanje i unapređivanje kompetencija za osobne, društvene i profesionalne </a:t>
            </a:r>
            <a:r>
              <a:rPr lang="vi-VN" sz="1600" dirty="0" smtClean="0">
                <a:effectLst/>
                <a:latin typeface="Arial" pitchFamily="34" charset="0"/>
                <a:cs typeface="Arial" pitchFamily="34" charset="0"/>
              </a:rPr>
              <a:t>potrebe</a:t>
            </a:r>
            <a:endParaRPr lang="hr-HR" sz="1600" dirty="0" smtClean="0">
              <a:effectLst/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vi-VN" sz="1600" dirty="0">
              <a:effectLst/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hr-HR" sz="1600" dirty="0" smtClean="0"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lang="vi-VN" sz="1600" dirty="0" smtClean="0">
                <a:effectLst/>
                <a:latin typeface="Arial" pitchFamily="34" charset="0"/>
                <a:cs typeface="Arial" pitchFamily="34" charset="0"/>
              </a:rPr>
              <a:t>onkurentnost </a:t>
            </a:r>
            <a:r>
              <a:rPr lang="vi-VN" sz="1600" dirty="0">
                <a:effectLst/>
                <a:latin typeface="Arial" pitchFamily="34" charset="0"/>
                <a:cs typeface="Arial" pitchFamily="34" charset="0"/>
              </a:rPr>
              <a:t>i jedinstvenost na tržištu </a:t>
            </a:r>
            <a:r>
              <a:rPr lang="vi-VN" sz="1600" dirty="0" smtClean="0">
                <a:effectLst/>
                <a:latin typeface="Arial" pitchFamily="34" charset="0"/>
                <a:cs typeface="Arial" pitchFamily="34" charset="0"/>
              </a:rPr>
              <a:t>rada</a:t>
            </a:r>
            <a:endParaRPr lang="hr-HR" sz="16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  <a:defRPr/>
            </a:pPr>
            <a:endParaRPr lang="hr-HR" sz="1600" dirty="0">
              <a:effectLst/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hr-HR" sz="1600" dirty="0" smtClean="0">
                <a:effectLst/>
                <a:latin typeface="Arial" pitchFamily="34" charset="0"/>
                <a:cs typeface="Arial" pitchFamily="34" charset="0"/>
              </a:rPr>
              <a:t>Republika </a:t>
            </a:r>
            <a:r>
              <a:rPr lang="hr-HR" sz="1600" dirty="0">
                <a:effectLst/>
                <a:latin typeface="Arial" pitchFamily="34" charset="0"/>
                <a:cs typeface="Arial" pitchFamily="34" charset="0"/>
              </a:rPr>
              <a:t>Hrvatska je od 2011. godine uključena u rad Europske mreže politika </a:t>
            </a:r>
            <a:r>
              <a:rPr lang="hr-HR" sz="1600" dirty="0" err="1">
                <a:effectLst/>
                <a:latin typeface="Arial" pitchFamily="34" charset="0"/>
                <a:cs typeface="Arial" pitchFamily="34" charset="0"/>
              </a:rPr>
              <a:t>cjeloživotnog</a:t>
            </a:r>
            <a:r>
              <a:rPr lang="hr-HR" sz="1600" dirty="0">
                <a:effectLst/>
                <a:latin typeface="Arial" pitchFamily="34" charset="0"/>
                <a:cs typeface="Arial" pitchFamily="34" charset="0"/>
              </a:rPr>
              <a:t> profesionalnog usmjeravanja (engl. </a:t>
            </a:r>
            <a:r>
              <a:rPr lang="hr-HR" sz="1600" dirty="0" err="1">
                <a:effectLst/>
                <a:latin typeface="Arial" pitchFamily="34" charset="0"/>
                <a:cs typeface="Arial" pitchFamily="34" charset="0"/>
              </a:rPr>
              <a:t>European</a:t>
            </a:r>
            <a:r>
              <a:rPr lang="hr-HR" sz="1600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hr-HR" sz="1600" dirty="0" err="1">
                <a:effectLst/>
                <a:latin typeface="Arial" pitchFamily="34" charset="0"/>
                <a:cs typeface="Arial" pitchFamily="34" charset="0"/>
              </a:rPr>
              <a:t>Lifelong</a:t>
            </a:r>
            <a:r>
              <a:rPr lang="hr-HR" sz="1600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hr-HR" sz="1600" dirty="0" err="1">
                <a:effectLst/>
                <a:latin typeface="Arial" pitchFamily="34" charset="0"/>
                <a:cs typeface="Arial" pitchFamily="34" charset="0"/>
              </a:rPr>
              <a:t>Guidance</a:t>
            </a:r>
            <a:r>
              <a:rPr lang="hr-HR" sz="1600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hr-HR" sz="1600" dirty="0" err="1">
                <a:effectLst/>
                <a:latin typeface="Arial" pitchFamily="34" charset="0"/>
                <a:cs typeface="Arial" pitchFamily="34" charset="0"/>
              </a:rPr>
              <a:t>Policy</a:t>
            </a:r>
            <a:r>
              <a:rPr lang="hr-HR" sz="1600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hr-HR" sz="1600" dirty="0" err="1">
                <a:effectLst/>
                <a:latin typeface="Arial" pitchFamily="34" charset="0"/>
                <a:cs typeface="Arial" pitchFamily="34" charset="0"/>
              </a:rPr>
              <a:t>Network</a:t>
            </a:r>
            <a:r>
              <a:rPr lang="hr-HR" sz="1600" dirty="0">
                <a:effectLst/>
                <a:latin typeface="Arial" pitchFamily="34" charset="0"/>
                <a:cs typeface="Arial" pitchFamily="34" charset="0"/>
              </a:rPr>
              <a:t> – skr. ELGPN), koja je utemeljena 2007. godine na inicijativu Europske komisije s ciljem </a:t>
            </a:r>
            <a:r>
              <a:rPr lang="hr-HR" sz="1600" dirty="0" smtClean="0">
                <a:effectLst/>
                <a:latin typeface="Arial" pitchFamily="34" charset="0"/>
                <a:cs typeface="Arial" pitchFamily="34" charset="0"/>
              </a:rPr>
              <a:t>ujednačavanja </a:t>
            </a:r>
            <a:r>
              <a:rPr lang="hr-HR" sz="1600" dirty="0">
                <a:effectLst/>
                <a:latin typeface="Arial" pitchFamily="34" charset="0"/>
                <a:cs typeface="Arial" pitchFamily="34" charset="0"/>
              </a:rPr>
              <a:t>politika </a:t>
            </a:r>
            <a:r>
              <a:rPr lang="hr-HR" sz="1600" dirty="0" err="1">
                <a:effectLst/>
                <a:latin typeface="Arial" pitchFamily="34" charset="0"/>
                <a:cs typeface="Arial" pitchFamily="34" charset="0"/>
              </a:rPr>
              <a:t>cjeloživotnog</a:t>
            </a:r>
            <a:r>
              <a:rPr lang="hr-HR" sz="1600" dirty="0">
                <a:effectLst/>
                <a:latin typeface="Arial" pitchFamily="34" charset="0"/>
                <a:cs typeface="Arial" pitchFamily="34" charset="0"/>
              </a:rPr>
              <a:t> profesionalnog usmjeravanja u području zapošljavanja i obrazovanja u zemljama članicama </a:t>
            </a:r>
            <a:r>
              <a:rPr lang="hr-HR" sz="1600" dirty="0" smtClean="0">
                <a:effectLst/>
                <a:latin typeface="Arial" pitchFamily="34" charset="0"/>
                <a:cs typeface="Arial" pitchFamily="34" charset="0"/>
              </a:rPr>
              <a:t>EU.</a:t>
            </a:r>
            <a:endParaRPr lang="hr-HR" sz="1600" dirty="0">
              <a:effectLst/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  <a:defRPr/>
            </a:pPr>
            <a:endParaRPr lang="hr-HR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071563" y="785813"/>
            <a:ext cx="7543800" cy="857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hr-HR" b="1" dirty="0" err="1" smtClean="0">
                <a:effectLst/>
                <a:latin typeface="Arial" pitchFamily="34" charset="0"/>
                <a:cs typeface="Arial" pitchFamily="34" charset="0"/>
              </a:rPr>
              <a:t>CJELOŽIVOTNO</a:t>
            </a:r>
            <a:r>
              <a:rPr lang="hr-HR" b="1" dirty="0" smtClean="0">
                <a:effectLst/>
                <a:latin typeface="Arial" pitchFamily="34" charset="0"/>
                <a:cs typeface="Arial" pitchFamily="34" charset="0"/>
              </a:rPr>
              <a:t> OBRAZOVANJE</a:t>
            </a:r>
            <a:endParaRPr lang="hr-HR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F61A62E-A110-420D-8D1A-F57ABF75F8BA}" type="slidenum">
              <a:rPr lang="hr-HR" smtClean="0"/>
              <a:pPr>
                <a:defRPr/>
              </a:pPr>
              <a:t>36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2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2060848"/>
            <a:ext cx="7848872" cy="4392488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hr-HR" sz="2400" dirty="0" smtClean="0">
                <a:effectLst/>
                <a:latin typeface="Arial" pitchFamily="34" charset="0"/>
                <a:cs typeface="Arial" pitchFamily="34" charset="0"/>
              </a:rPr>
              <a:t>RAZVOJ VJEŠTINA:</a:t>
            </a:r>
          </a:p>
          <a:p>
            <a:pPr algn="just">
              <a:lnSpc>
                <a:spcPct val="150000"/>
              </a:lnSpc>
              <a:defRPr/>
            </a:pPr>
            <a:endParaRPr lang="hr-HR" sz="1600" dirty="0" smtClean="0">
              <a:effectLst/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hr-HR" sz="1600" dirty="0" smtClean="0">
                <a:effectLst/>
                <a:latin typeface="Arial" pitchFamily="34" charset="0"/>
                <a:cs typeface="Arial" pitchFamily="34" charset="0"/>
              </a:rPr>
              <a:t>Razvoj </a:t>
            </a:r>
            <a:r>
              <a:rPr lang="hr-HR" sz="1600" dirty="0">
                <a:effectLst/>
                <a:latin typeface="Arial" pitchFamily="34" charset="0"/>
                <a:cs typeface="Arial" pitchFamily="34" charset="0"/>
              </a:rPr>
              <a:t>baznih vještina (numeričkih i literarnih) i tržištu relevantnih vještina (digitalne, prenosive, specifične)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hr-HR" sz="1600" dirty="0" smtClean="0">
              <a:effectLst/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hr-HR" sz="1600" dirty="0">
                <a:effectLst/>
                <a:latin typeface="Arial" pitchFamily="34" charset="0"/>
                <a:cs typeface="Arial" pitchFamily="34" charset="0"/>
              </a:rPr>
              <a:t>Kvalitetna identifikacija i adekvatno korištenje vještina</a:t>
            </a:r>
          </a:p>
          <a:p>
            <a:pPr algn="just">
              <a:lnSpc>
                <a:spcPct val="150000"/>
              </a:lnSpc>
              <a:defRPr/>
            </a:pPr>
            <a:endParaRPr lang="hr-HR" sz="1600" dirty="0">
              <a:effectLst/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hr-HR" sz="1600" dirty="0">
                <a:effectLst/>
                <a:latin typeface="Arial" pitchFamily="34" charset="0"/>
                <a:cs typeface="Arial" pitchFamily="34" charset="0"/>
              </a:rPr>
              <a:t>Bolje razumijevanje vještina potrebnih na tržištu rada i ponuda obrazovanja u skladu s tim</a:t>
            </a:r>
          </a:p>
          <a:p>
            <a:pPr algn="just">
              <a:buFontTx/>
              <a:buChar char="-"/>
              <a:defRPr/>
            </a:pPr>
            <a:endParaRPr lang="hr-HR" sz="1600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071563" y="785813"/>
            <a:ext cx="7543800" cy="857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hr-HR" b="1" dirty="0" err="1" smtClean="0">
                <a:effectLst/>
                <a:latin typeface="Arial" pitchFamily="34" charset="0"/>
                <a:cs typeface="Arial" pitchFamily="34" charset="0"/>
              </a:rPr>
              <a:t>CJELOŽIVOTNO</a:t>
            </a:r>
            <a:r>
              <a:rPr lang="hr-HR" b="1" dirty="0" smtClean="0">
                <a:effectLst/>
                <a:latin typeface="Arial" pitchFamily="34" charset="0"/>
                <a:cs typeface="Arial" pitchFamily="34" charset="0"/>
              </a:rPr>
              <a:t> OBRAZOVANJE - CILJ</a:t>
            </a:r>
            <a:endParaRPr lang="hr-HR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F61A62E-A110-420D-8D1A-F57ABF75F8BA}" type="slidenum">
              <a:rPr lang="hr-HR" smtClean="0">
                <a:latin typeface="Arial" pitchFamily="34" charset="0"/>
                <a:cs typeface="Arial" pitchFamily="34" charset="0"/>
              </a:rPr>
              <a:pPr>
                <a:defRPr/>
              </a:pPr>
              <a:t>37</a:t>
            </a:fld>
            <a:endParaRPr lang="hr-HR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33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4438" y="2357438"/>
            <a:ext cx="6929437" cy="390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hr-HR" sz="2200" b="1" dirty="0" smtClean="0">
                <a:hlinkClick r:id="rId2"/>
              </a:rPr>
              <a:t>www.hzz.hr</a:t>
            </a:r>
            <a:r>
              <a:rPr lang="hr-HR" sz="2200" b="1" dirty="0" smtClean="0"/>
              <a:t> *** </a:t>
            </a:r>
            <a:r>
              <a:rPr lang="hr-HR" sz="2200" b="1" dirty="0">
                <a:solidFill>
                  <a:srgbClr val="00B0F0"/>
                </a:solidFill>
                <a:hlinkClick r:id="rId3"/>
              </a:rPr>
              <a:t>www.cisok.hr</a:t>
            </a:r>
            <a:r>
              <a:rPr lang="hr-HR" sz="2200" b="1" dirty="0">
                <a:solidFill>
                  <a:srgbClr val="00B0F0"/>
                </a:solidFill>
              </a:rPr>
              <a:t> </a:t>
            </a:r>
            <a:endParaRPr lang="hr-HR" sz="2200" b="1" dirty="0" smtClean="0"/>
          </a:p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hr-HR" sz="2200" b="1" dirty="0" smtClean="0"/>
              <a:t>Kontakti:</a:t>
            </a:r>
          </a:p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hr-HR" sz="2200" b="1" dirty="0" smtClean="0"/>
              <a:t>Terezija Horvat – </a:t>
            </a:r>
            <a:r>
              <a:rPr lang="hr-HR" sz="2200" b="1" dirty="0" err="1" smtClean="0"/>
              <a:t>terezija.horvat</a:t>
            </a:r>
            <a:r>
              <a:rPr lang="hr-HR" sz="2200" b="1" dirty="0" smtClean="0"/>
              <a:t>@</a:t>
            </a:r>
            <a:r>
              <a:rPr lang="hr-HR" sz="2200" b="1" dirty="0" err="1" smtClean="0"/>
              <a:t>hzz.hr</a:t>
            </a:r>
            <a:endParaRPr lang="hr-HR" sz="2200" b="1" dirty="0"/>
          </a:p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hr-HR" sz="2200" b="1" dirty="0" smtClean="0"/>
              <a:t>Mateja Tolj – </a:t>
            </a:r>
            <a:r>
              <a:rPr lang="hr-HR" sz="2200" b="1" dirty="0" err="1" smtClean="0"/>
              <a:t>mateja.tolj</a:t>
            </a:r>
            <a:r>
              <a:rPr lang="hr-HR" sz="2200" b="1" dirty="0" smtClean="0"/>
              <a:t>@</a:t>
            </a:r>
            <a:r>
              <a:rPr lang="hr-HR" sz="2200" b="1" dirty="0" err="1" smtClean="0"/>
              <a:t>hzz.hr</a:t>
            </a:r>
            <a:endParaRPr lang="hr-HR" sz="2200" b="1" dirty="0" smtClean="0"/>
          </a:p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hr-HR" sz="2200" b="1" dirty="0"/>
          </a:p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hr-HR" sz="2200" b="1" dirty="0" smtClean="0"/>
          </a:p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hr-HR" sz="2200" b="1" dirty="0"/>
          </a:p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hr-H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HVALA </a:t>
            </a:r>
            <a:r>
              <a:rPr lang="hr-HR" b="1" dirty="0">
                <a:solidFill>
                  <a:schemeClr val="tx2">
                    <a:lumMod val="75000"/>
                  </a:schemeClr>
                </a:solidFill>
              </a:rPr>
              <a:t>NA POZORNOSTI!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712" y="785794"/>
            <a:ext cx="14954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zervirano mjesto broja slajda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F2CC197-E405-4326-9B02-456740534D21}" type="slidenum">
              <a:rPr lang="hr-HR" smtClean="0"/>
              <a:pPr>
                <a:defRPr/>
              </a:pPr>
              <a:t>38</a:t>
            </a:fld>
            <a:endParaRPr lang="hr-H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282" y="4005064"/>
            <a:ext cx="3084513" cy="177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3110" b="12451"/>
          <a:stretch>
            <a:fillRect/>
          </a:stretch>
        </p:blipFill>
        <p:spPr bwMode="auto">
          <a:xfrm>
            <a:off x="5580112" y="740682"/>
            <a:ext cx="1080119" cy="143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2000250"/>
            <a:ext cx="7543800" cy="4237062"/>
          </a:xfrm>
        </p:spPr>
        <p:txBody>
          <a:bodyPr/>
          <a:lstStyle/>
          <a:p>
            <a:pPr algn="just">
              <a:defRPr/>
            </a:pPr>
            <a:r>
              <a:rPr lang="hr-HR" sz="1600" dirty="0" smtClean="0">
                <a:effectLst/>
                <a:latin typeface="Arial" pitchFamily="34" charset="0"/>
                <a:cs typeface="Arial" pitchFamily="34" charset="0"/>
              </a:rPr>
              <a:t>Središnje </a:t>
            </a:r>
            <a:r>
              <a:rPr lang="hr-HR" sz="1600" dirty="0">
                <a:effectLst/>
                <a:latin typeface="Arial" pitchFamily="34" charset="0"/>
                <a:cs typeface="Arial" pitchFamily="34" charset="0"/>
              </a:rPr>
              <a:t>mjesto za </a:t>
            </a:r>
            <a:r>
              <a:rPr lang="hr-HR" sz="1600" dirty="0" err="1">
                <a:effectLst/>
                <a:latin typeface="Arial" pitchFamily="34" charset="0"/>
                <a:cs typeface="Arial" pitchFamily="34" charset="0"/>
              </a:rPr>
              <a:t>cjeloživotno</a:t>
            </a:r>
            <a:r>
              <a:rPr lang="hr-HR" sz="1600" dirty="0">
                <a:effectLst/>
                <a:latin typeface="Arial" pitchFamily="34" charset="0"/>
                <a:cs typeface="Arial" pitchFamily="34" charset="0"/>
              </a:rPr>
              <a:t> profesionalno usmjeravanje i razvoj karijere </a:t>
            </a:r>
          </a:p>
          <a:p>
            <a:pPr algn="just">
              <a:defRPr/>
            </a:pPr>
            <a:endParaRPr lang="hr-HR" sz="1600" dirty="0" smtClean="0">
              <a:effectLst/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hr-HR" sz="1600" dirty="0" smtClean="0">
                <a:effectLst/>
                <a:latin typeface="Arial" pitchFamily="34" charset="0"/>
                <a:cs typeface="Arial" pitchFamily="34" charset="0"/>
              </a:rPr>
              <a:t>Usluge </a:t>
            </a:r>
            <a:r>
              <a:rPr lang="hr-HR" sz="1600" dirty="0">
                <a:effectLst/>
                <a:latin typeface="Arial" pitchFamily="34" charset="0"/>
                <a:cs typeface="Arial" pitchFamily="34" charset="0"/>
              </a:rPr>
              <a:t>dostupne svima koji su zainteresirani za osobni profesionalni razvoj, promjenu karijere ili traženje </a:t>
            </a:r>
            <a:r>
              <a:rPr lang="hr-HR" sz="1600" dirty="0" smtClean="0">
                <a:effectLst/>
                <a:latin typeface="Arial" pitchFamily="34" charset="0"/>
                <a:cs typeface="Arial" pitchFamily="34" charset="0"/>
              </a:rPr>
              <a:t>posla</a:t>
            </a:r>
            <a:endParaRPr lang="hr-HR" sz="1600" dirty="0">
              <a:effectLst/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hr-HR" sz="1600" dirty="0" smtClean="0">
              <a:effectLst/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hr-HR" sz="1600" dirty="0" smtClean="0">
                <a:effectLst/>
                <a:latin typeface="Arial" pitchFamily="34" charset="0"/>
                <a:cs typeface="Arial" pitchFamily="34" charset="0"/>
              </a:rPr>
              <a:t>Besplatno </a:t>
            </a:r>
            <a:r>
              <a:rPr lang="hr-HR" sz="1600" dirty="0">
                <a:effectLst/>
                <a:latin typeface="Arial" pitchFamily="34" charset="0"/>
                <a:cs typeface="Arial" pitchFamily="34" charset="0"/>
              </a:rPr>
              <a:t>informiranje i </a:t>
            </a:r>
            <a:r>
              <a:rPr lang="hr-HR" sz="1600" dirty="0" smtClean="0">
                <a:effectLst/>
                <a:latin typeface="Arial" pitchFamily="34" charset="0"/>
                <a:cs typeface="Arial" pitchFamily="34" charset="0"/>
              </a:rPr>
              <a:t>savjetovanje</a:t>
            </a:r>
          </a:p>
          <a:p>
            <a:pPr marL="0" indent="0" algn="just">
              <a:buNone/>
              <a:defRPr/>
            </a:pPr>
            <a:endParaRPr lang="hr-HR" sz="1600" dirty="0">
              <a:effectLst/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hr-HR" sz="1600" dirty="0" smtClean="0">
                <a:effectLst/>
                <a:latin typeface="Arial" pitchFamily="34" charset="0"/>
                <a:cs typeface="Arial" pitchFamily="34" charset="0"/>
              </a:rPr>
              <a:t>koordinacija – Središnji ured Hrvatskog zavoda za zapošljavanje</a:t>
            </a:r>
          </a:p>
          <a:p>
            <a:pPr marL="0" indent="0" algn="just">
              <a:buNone/>
              <a:defRPr/>
            </a:pPr>
            <a:endParaRPr lang="hr-HR" sz="1600" dirty="0" smtClean="0">
              <a:effectLst/>
              <a:latin typeface="Arial" pitchFamily="34" charset="0"/>
              <a:cs typeface="Arial" pitchFamily="34" charset="0"/>
            </a:endParaRPr>
          </a:p>
          <a:p>
            <a:pPr lvl="0" algn="just">
              <a:defRPr/>
            </a:pPr>
            <a:r>
              <a:rPr lang="hr-HR" sz="1600" b="1" dirty="0" smtClean="0">
                <a:effectLst/>
                <a:latin typeface="Arial" pitchFamily="34" charset="0"/>
                <a:cs typeface="Arial" pitchFamily="34" charset="0"/>
              </a:rPr>
              <a:t>Korisnici usluga: </a:t>
            </a:r>
            <a:r>
              <a:rPr lang="hr-HR" sz="1600" dirty="0" smtClean="0"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lang="hr-HR" sz="160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čenici </a:t>
            </a:r>
            <a:r>
              <a:rPr lang="hr-HR" sz="160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osnovnih i srednjih </a:t>
            </a:r>
            <a:r>
              <a:rPr lang="hr-HR" sz="160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škola, studenti, nezaposlene osobe, zaposlene osobe </a:t>
            </a:r>
            <a:r>
              <a:rPr lang="hr-HR" sz="160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koje razmišljaju o promjeni posla ili </a:t>
            </a:r>
            <a:r>
              <a:rPr lang="hr-HR" sz="160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karijere, poslodavci, roditelji, škole, savjetnici za </a:t>
            </a:r>
            <a:r>
              <a:rPr lang="hr-HR" sz="160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razvoj karijere</a:t>
            </a:r>
          </a:p>
          <a:p>
            <a:pPr marL="0" indent="0" algn="just">
              <a:buNone/>
              <a:defRPr/>
            </a:pPr>
            <a:endParaRPr lang="hr-HR" sz="1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071563" y="620688"/>
            <a:ext cx="7543800" cy="1296143"/>
          </a:xfrm>
        </p:spPr>
        <p:txBody>
          <a:bodyPr/>
          <a:lstStyle/>
          <a:p>
            <a:pPr algn="ctr">
              <a:defRPr/>
            </a:pPr>
            <a:r>
              <a:rPr lang="hr-HR" b="1" dirty="0" smtClean="0">
                <a:effectLst/>
                <a:latin typeface="Arial" pitchFamily="34" charset="0"/>
                <a:cs typeface="Arial" pitchFamily="34" charset="0"/>
              </a:rPr>
              <a:t>ŠTO JE CISOK</a:t>
            </a:r>
            <a:r>
              <a:rPr lang="hr-HR" b="1" dirty="0">
                <a:effectLst/>
                <a:latin typeface="Arial" pitchFamily="34" charset="0"/>
                <a:cs typeface="Arial" pitchFamily="34" charset="0"/>
              </a:rPr>
              <a:t> CENTAR </a:t>
            </a:r>
            <a:r>
              <a:rPr lang="hr-HR" b="1" dirty="0" smtClean="0">
                <a:effectLst/>
                <a:latin typeface="Arial" pitchFamily="34" charset="0"/>
                <a:cs typeface="Arial" pitchFamily="34" charset="0"/>
              </a:rPr>
              <a:t>– CENTAR </a:t>
            </a:r>
            <a:r>
              <a:rPr lang="hr-HR" b="1" dirty="0">
                <a:effectLst/>
                <a:latin typeface="Arial" pitchFamily="34" charset="0"/>
                <a:cs typeface="Arial" pitchFamily="34" charset="0"/>
              </a:rPr>
              <a:t>ZA SAVJETOVANJE I INFORMIRANJE O </a:t>
            </a:r>
            <a:r>
              <a:rPr lang="hr-HR" b="1" dirty="0" smtClean="0">
                <a:effectLst/>
                <a:latin typeface="Arial" pitchFamily="34" charset="0"/>
                <a:cs typeface="Arial" pitchFamily="34" charset="0"/>
              </a:rPr>
              <a:t>KARIJERI?</a:t>
            </a:r>
            <a:endParaRPr lang="hr-HR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F61A62E-A110-420D-8D1A-F57ABF75F8BA}" type="slidenum">
              <a:rPr lang="hr-HR" smtClean="0"/>
              <a:pPr>
                <a:defRPr/>
              </a:pPr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064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071563" y="785813"/>
            <a:ext cx="7543800" cy="857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hr-HR" b="1" dirty="0" smtClean="0">
                <a:effectLst/>
                <a:latin typeface="Arial" pitchFamily="34" charset="0"/>
                <a:cs typeface="Arial" pitchFamily="34" charset="0"/>
              </a:rPr>
              <a:t>USLUGE CISOK-A – model pružanja usluga</a:t>
            </a:r>
            <a:endParaRPr lang="hr-HR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F61A62E-A110-420D-8D1A-F57ABF75F8BA}" type="slidenum">
              <a:rPr lang="hr-HR" smtClean="0"/>
              <a:pPr>
                <a:defRPr/>
              </a:pPr>
              <a:t>5</a:t>
            </a:fld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800" dirty="0"/>
              <a:t>Tradicionalni model ne može odgovoriti na potrebe mladih i odraslih osoba koji se suočavaju sa sve češćim prijelazima na područjima obrazovanja, osposobljavanja i svijeta rada</a:t>
            </a:r>
          </a:p>
          <a:p>
            <a:r>
              <a:rPr lang="hr-HR" sz="1800" dirty="0"/>
              <a:t>Prijelaz sa tradicionalnog na visoko učinkoviti model</a:t>
            </a:r>
          </a:p>
          <a:p>
            <a:endParaRPr lang="hr-H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964" y="3294549"/>
            <a:ext cx="4680521" cy="35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24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066800" y="1772816"/>
            <a:ext cx="7543800" cy="4608512"/>
          </a:xfrm>
        </p:spPr>
        <p:txBody>
          <a:bodyPr/>
          <a:lstStyle/>
          <a:p>
            <a:pPr marL="457200" lvl="1" indent="0" algn="just" eaLnBrk="1" hangingPunct="1">
              <a:spcBef>
                <a:spcPct val="0"/>
              </a:spcBef>
              <a:buClrTx/>
              <a:buSzTx/>
              <a:buNone/>
              <a:defRPr/>
            </a:pPr>
            <a:endParaRPr lang="hr-HR" sz="1600" b="1" kern="1200" dirty="0">
              <a:latin typeface="Arial" pitchFamily="34" charset="0"/>
              <a:ea typeface="+mn-ea"/>
              <a:cs typeface="Arial" pitchFamily="34" charset="0"/>
            </a:endParaRPr>
          </a:p>
          <a:p>
            <a:pPr marL="0" lvl="1" indent="-342900" algn="just" eaLnBrk="1" hangingPunct="1">
              <a:spcBef>
                <a:spcPts val="600"/>
              </a:spcBef>
              <a:buClrTx/>
              <a:buSzTx/>
              <a:buFont typeface="+mj-lt"/>
              <a:buAutoNum type="arabicPeriod"/>
              <a:defRPr/>
            </a:pPr>
            <a:r>
              <a:rPr lang="hr-HR" sz="1400" b="1" kern="1200" dirty="0" smtClean="0">
                <a:effectLst/>
                <a:latin typeface="Arial" pitchFamily="34" charset="0"/>
                <a:ea typeface="+mn-ea"/>
                <a:cs typeface="Arial" pitchFamily="34" charset="0"/>
              </a:rPr>
              <a:t>dopis</a:t>
            </a:r>
            <a:r>
              <a:rPr lang="hr-HR" sz="1400" kern="1200" dirty="0" smtClean="0">
                <a:effectLst/>
                <a:latin typeface="Arial" pitchFamily="34" charset="0"/>
                <a:ea typeface="+mn-ea"/>
                <a:cs typeface="Arial" pitchFamily="34" charset="0"/>
              </a:rPr>
              <a:t> svim </a:t>
            </a:r>
            <a:r>
              <a:rPr lang="hr-HR" sz="1400" kern="1200" dirty="0">
                <a:effectLst/>
                <a:latin typeface="Arial" pitchFamily="34" charset="0"/>
                <a:ea typeface="+mn-ea"/>
                <a:cs typeface="Arial" pitchFamily="34" charset="0"/>
              </a:rPr>
              <a:t>OŠ o načinu suradnje </a:t>
            </a:r>
          </a:p>
          <a:p>
            <a:pPr marL="0" lvl="1" indent="-342900" algn="just" eaLnBrk="1" hangingPunct="1">
              <a:spcBef>
                <a:spcPts val="600"/>
              </a:spcBef>
              <a:buClrTx/>
              <a:buSzTx/>
              <a:buFont typeface="+mj-lt"/>
              <a:buAutoNum type="arabicPeriod"/>
              <a:defRPr/>
            </a:pPr>
            <a:r>
              <a:rPr lang="hr-HR" sz="1400" b="1" kern="1200" dirty="0">
                <a:effectLst/>
                <a:latin typeface="Arial" pitchFamily="34" charset="0"/>
                <a:ea typeface="+mn-ea"/>
                <a:cs typeface="Arial" pitchFamily="34" charset="0"/>
              </a:rPr>
              <a:t>sastanci</a:t>
            </a:r>
            <a:r>
              <a:rPr lang="hr-HR" sz="1400" kern="1200" dirty="0" smtClean="0">
                <a:effectLst/>
                <a:latin typeface="Arial" pitchFamily="34" charset="0"/>
                <a:ea typeface="+mn-ea"/>
                <a:cs typeface="Arial" pitchFamily="34" charset="0"/>
              </a:rPr>
              <a:t> sa </a:t>
            </a:r>
            <a:r>
              <a:rPr lang="hr-HR" sz="1400" kern="1200" dirty="0">
                <a:effectLst/>
                <a:latin typeface="Arial" pitchFamily="34" charset="0"/>
                <a:ea typeface="+mn-ea"/>
                <a:cs typeface="Arial" pitchFamily="34" charset="0"/>
              </a:rPr>
              <a:t>stručnim suradnicima </a:t>
            </a:r>
            <a:r>
              <a:rPr lang="hr-HR" sz="1400" kern="1200" dirty="0" smtClean="0">
                <a:effectLst/>
                <a:latin typeface="Arial" pitchFamily="34" charset="0"/>
                <a:ea typeface="+mn-ea"/>
                <a:cs typeface="Arial" pitchFamily="34" charset="0"/>
              </a:rPr>
              <a:t>OŠ (važnost kompletiranja potrebne dokumentacije)</a:t>
            </a:r>
          </a:p>
          <a:p>
            <a:pPr marL="0" lvl="1" indent="-342900" algn="just" eaLnBrk="1" hangingPunct="1">
              <a:spcBef>
                <a:spcPts val="600"/>
              </a:spcBef>
              <a:buClrTx/>
              <a:buSzTx/>
              <a:buFont typeface="+mj-lt"/>
              <a:buAutoNum type="arabicPeriod"/>
              <a:defRPr/>
            </a:pPr>
            <a:r>
              <a:rPr lang="hr-HR" sz="1400" b="1" kern="1200" dirty="0">
                <a:effectLst/>
                <a:latin typeface="Arial" pitchFamily="34" charset="0"/>
                <a:ea typeface="+mn-ea"/>
                <a:cs typeface="Arial" pitchFamily="34" charset="0"/>
              </a:rPr>
              <a:t>m</a:t>
            </a:r>
            <a:r>
              <a:rPr lang="hr-HR" sz="1400" b="1" kern="1200" dirty="0" smtClean="0">
                <a:effectLst/>
                <a:latin typeface="Arial" pitchFamily="34" charset="0"/>
                <a:ea typeface="+mn-ea"/>
                <a:cs typeface="Arial" pitchFamily="34" charset="0"/>
              </a:rPr>
              <a:t>išljenje školskog liječnika </a:t>
            </a:r>
            <a:r>
              <a:rPr lang="hr-HR" sz="1400" kern="1200" dirty="0" smtClean="0">
                <a:effectLst/>
                <a:latin typeface="Arial" pitchFamily="34" charset="0"/>
                <a:ea typeface="+mn-ea"/>
                <a:cs typeface="Arial" pitchFamily="34" charset="0"/>
              </a:rPr>
              <a:t>(sistematski pregled) </a:t>
            </a:r>
            <a:endParaRPr lang="hr-HR" sz="1400" kern="1200" dirty="0"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0" lvl="1" indent="-342900" algn="just" eaLnBrk="1" hangingPunct="1">
              <a:spcBef>
                <a:spcPts val="600"/>
              </a:spcBef>
              <a:buClrTx/>
              <a:buSzTx/>
              <a:buFont typeface="+mj-lt"/>
              <a:buAutoNum type="arabicPeriod"/>
              <a:defRPr/>
            </a:pPr>
            <a:r>
              <a:rPr lang="hr-HR" sz="1400" b="1" kern="1200" dirty="0">
                <a:effectLst/>
                <a:latin typeface="Arial" pitchFamily="34" charset="0"/>
                <a:ea typeface="+mn-ea"/>
                <a:cs typeface="Arial" pitchFamily="34" charset="0"/>
              </a:rPr>
              <a:t>grupno informiranje učenika: </a:t>
            </a:r>
            <a:r>
              <a:rPr lang="hr-HR" sz="1400" kern="1200" dirty="0">
                <a:effectLst/>
                <a:latin typeface="Arial" pitchFamily="34" charset="0"/>
                <a:ea typeface="+mn-ea"/>
                <a:cs typeface="Arial" pitchFamily="34" charset="0"/>
              </a:rPr>
              <a:t>o obrazovnim programima i mogućnostima</a:t>
            </a:r>
          </a:p>
          <a:p>
            <a:pPr marL="0" lvl="1" indent="-342900" algn="just" eaLnBrk="1" hangingPunct="1">
              <a:spcBef>
                <a:spcPts val="600"/>
              </a:spcBef>
              <a:buClrTx/>
              <a:buSzTx/>
              <a:buFont typeface="+mj-lt"/>
              <a:buAutoNum type="arabicPeriod"/>
              <a:defRPr/>
            </a:pPr>
            <a:r>
              <a:rPr lang="hr-HR" sz="1400" b="1" kern="1200" dirty="0">
                <a:effectLst/>
                <a:latin typeface="Arial" pitchFamily="34" charset="0"/>
                <a:ea typeface="+mn-ea"/>
                <a:cs typeface="Arial" pitchFamily="34" charset="0"/>
              </a:rPr>
              <a:t>psihologijsko testiranje: </a:t>
            </a:r>
            <a:r>
              <a:rPr lang="hr-HR" sz="1400" kern="1200" dirty="0">
                <a:effectLst/>
                <a:latin typeface="Arial" pitchFamily="34" charset="0"/>
                <a:ea typeface="+mn-ea"/>
                <a:cs typeface="Arial" pitchFamily="34" charset="0"/>
              </a:rPr>
              <a:t>procjena općih i specifičnih sposobnosti</a:t>
            </a:r>
          </a:p>
          <a:p>
            <a:pPr marL="0" lvl="1" indent="-342900" algn="just" eaLnBrk="1" hangingPunct="1">
              <a:spcBef>
                <a:spcPts val="600"/>
              </a:spcBef>
              <a:buClrTx/>
              <a:buSzTx/>
              <a:buFont typeface="+mj-lt"/>
              <a:buAutoNum type="arabicPeriod"/>
              <a:defRPr/>
            </a:pPr>
            <a:r>
              <a:rPr lang="hr-HR" sz="1400" b="1" kern="1200" dirty="0" smtClean="0">
                <a:effectLst/>
                <a:latin typeface="Arial" pitchFamily="34" charset="0"/>
                <a:ea typeface="+mn-ea"/>
                <a:cs typeface="Arial" pitchFamily="34" charset="0"/>
              </a:rPr>
              <a:t>psihologijski </a:t>
            </a:r>
            <a:r>
              <a:rPr lang="hr-HR" sz="1400" b="1" kern="1200" dirty="0">
                <a:effectLst/>
                <a:latin typeface="Arial" pitchFamily="34" charset="0"/>
                <a:ea typeface="+mn-ea"/>
                <a:cs typeface="Arial" pitchFamily="34" charset="0"/>
              </a:rPr>
              <a:t>intervju</a:t>
            </a:r>
            <a:r>
              <a:rPr lang="hr-HR" sz="1400" kern="1200" dirty="0"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hr-HR" sz="1400" kern="1200" dirty="0" smtClean="0">
                <a:effectLst/>
                <a:latin typeface="Arial" pitchFamily="34" charset="0"/>
                <a:ea typeface="+mn-ea"/>
                <a:cs typeface="Arial" pitchFamily="34" charset="0"/>
              </a:rPr>
              <a:t>– utvrđivanje </a:t>
            </a:r>
            <a:r>
              <a:rPr lang="hr-HR" sz="1400" kern="1200" dirty="0">
                <a:effectLst/>
                <a:latin typeface="Arial" pitchFamily="34" charset="0"/>
                <a:ea typeface="+mn-ea"/>
                <a:cs typeface="Arial" pitchFamily="34" charset="0"/>
              </a:rPr>
              <a:t>uvjeta školovanja, </a:t>
            </a:r>
            <a:r>
              <a:rPr lang="hr-HR" sz="1400" kern="1200" dirty="0" smtClean="0">
                <a:effectLst/>
                <a:latin typeface="Arial" pitchFamily="34" charset="0"/>
                <a:ea typeface="+mn-ea"/>
                <a:cs typeface="Arial" pitchFamily="34" charset="0"/>
              </a:rPr>
              <a:t>mogućnosti, motivacije </a:t>
            </a:r>
            <a:r>
              <a:rPr lang="hr-HR" sz="1400" kern="1200" dirty="0">
                <a:effectLst/>
                <a:latin typeface="Arial" pitchFamily="34" charset="0"/>
                <a:ea typeface="+mn-ea"/>
                <a:cs typeface="Arial" pitchFamily="34" charset="0"/>
              </a:rPr>
              <a:t>za </a:t>
            </a:r>
            <a:r>
              <a:rPr lang="hr-HR" sz="1400" kern="1200" dirty="0" smtClean="0">
                <a:effectLst/>
                <a:latin typeface="Arial" pitchFamily="34" charset="0"/>
                <a:ea typeface="+mn-ea"/>
                <a:cs typeface="Arial" pitchFamily="34" charset="0"/>
              </a:rPr>
              <a:t>buduće školovanje </a:t>
            </a:r>
            <a:r>
              <a:rPr lang="hr-HR" sz="1400" kern="1200" dirty="0">
                <a:effectLst/>
                <a:latin typeface="Arial" pitchFamily="34" charset="0"/>
                <a:ea typeface="+mn-ea"/>
                <a:cs typeface="Arial" pitchFamily="34" charset="0"/>
              </a:rPr>
              <a:t>i ostalih ključnih elemenata</a:t>
            </a:r>
          </a:p>
          <a:p>
            <a:pPr marL="0" lvl="1" indent="-342900" algn="just" eaLnBrk="1" hangingPunct="1">
              <a:spcBef>
                <a:spcPts val="600"/>
              </a:spcBef>
              <a:buClrTx/>
              <a:buSzTx/>
              <a:buFont typeface="+mj-lt"/>
              <a:buAutoNum type="arabicPeriod"/>
              <a:defRPr/>
            </a:pPr>
            <a:r>
              <a:rPr lang="hr-HR" sz="1400" b="1" kern="1200" dirty="0" smtClean="0">
                <a:effectLst/>
                <a:latin typeface="Arial" pitchFamily="34" charset="0"/>
                <a:ea typeface="+mn-ea"/>
                <a:cs typeface="Arial" pitchFamily="34" charset="0"/>
              </a:rPr>
              <a:t>pregled </a:t>
            </a:r>
            <a:r>
              <a:rPr lang="hr-HR" sz="1400" b="1" kern="1200" dirty="0">
                <a:effectLst/>
                <a:latin typeface="Arial" pitchFamily="34" charset="0"/>
                <a:ea typeface="+mn-ea"/>
                <a:cs typeface="Arial" pitchFamily="34" charset="0"/>
              </a:rPr>
              <a:t>specijalista medicine rada </a:t>
            </a:r>
            <a:r>
              <a:rPr lang="hr-HR" sz="1400" kern="1200" dirty="0">
                <a:effectLst/>
                <a:latin typeface="Arial" pitchFamily="34" charset="0"/>
                <a:ea typeface="+mn-ea"/>
                <a:cs typeface="Arial" pitchFamily="34" charset="0"/>
              </a:rPr>
              <a:t>temeljen na dostavljenoj medicinskoj dokumentaciji</a:t>
            </a:r>
          </a:p>
          <a:p>
            <a:pPr marL="0" lvl="1" indent="-342900" algn="just" eaLnBrk="1" hangingPunct="1">
              <a:spcBef>
                <a:spcPts val="600"/>
              </a:spcBef>
              <a:buClrTx/>
              <a:buSzTx/>
              <a:buFont typeface="+mj-lt"/>
              <a:buAutoNum type="arabicPeriod"/>
              <a:defRPr/>
            </a:pPr>
            <a:r>
              <a:rPr lang="hr-HR" sz="1400" b="1" kern="1200" dirty="0" smtClean="0">
                <a:effectLst/>
                <a:latin typeface="Arial" pitchFamily="34" charset="0"/>
                <a:ea typeface="+mn-ea"/>
                <a:cs typeface="Arial" pitchFamily="34" charset="0"/>
              </a:rPr>
              <a:t>povratna </a:t>
            </a:r>
            <a:r>
              <a:rPr lang="hr-HR" sz="1400" b="1" kern="1200" dirty="0">
                <a:effectLst/>
                <a:latin typeface="Arial" pitchFamily="34" charset="0"/>
                <a:ea typeface="+mn-ea"/>
                <a:cs typeface="Arial" pitchFamily="34" charset="0"/>
              </a:rPr>
              <a:t>informacija </a:t>
            </a:r>
            <a:r>
              <a:rPr lang="hr-HR" sz="1400" kern="1200" dirty="0">
                <a:effectLst/>
                <a:latin typeface="Arial" pitchFamily="34" charset="0"/>
                <a:ea typeface="+mn-ea"/>
                <a:cs typeface="Arial" pitchFamily="34" charset="0"/>
              </a:rPr>
              <a:t>stručnom suradniku OŠ o upućenim učenicima (izostanci, dodatne </a:t>
            </a:r>
            <a:r>
              <a:rPr lang="hr-HR" sz="1400" kern="1200" dirty="0" smtClean="0">
                <a:effectLst/>
                <a:latin typeface="Arial" pitchFamily="34" charset="0"/>
                <a:ea typeface="+mn-ea"/>
                <a:cs typeface="Arial" pitchFamily="34" charset="0"/>
              </a:rPr>
              <a:t>	informacije…)</a:t>
            </a:r>
          </a:p>
          <a:p>
            <a:pPr marL="0" lvl="1" indent="0" algn="just" eaLnBrk="1" hangingPunct="1">
              <a:spcBef>
                <a:spcPts val="600"/>
              </a:spcBef>
              <a:buClrTx/>
              <a:buSzTx/>
              <a:buNone/>
              <a:defRPr/>
            </a:pPr>
            <a:endParaRPr lang="hr-HR" sz="1400" kern="1200" dirty="0"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0" lvl="1" indent="0" algn="just" eaLnBrk="1" hangingPunct="1">
              <a:spcBef>
                <a:spcPts val="600"/>
              </a:spcBef>
              <a:buClrTx/>
              <a:buSzTx/>
              <a:buNone/>
              <a:defRPr/>
            </a:pPr>
            <a:r>
              <a:rPr lang="hr-HR" sz="1400" b="1" kern="1200" dirty="0">
                <a:effectLst/>
                <a:latin typeface="Arial" pitchFamily="34" charset="0"/>
                <a:ea typeface="+mn-ea"/>
                <a:cs typeface="Arial" pitchFamily="34" charset="0"/>
              </a:rPr>
              <a:t>Nakon KOMPLETNE psihologijsko-medicinske obrade, a u skladu sa Odlukom </a:t>
            </a:r>
            <a:r>
              <a:rPr lang="hr-HR" sz="1400" b="1" kern="1200" dirty="0" smtClean="0">
                <a:effectLst/>
                <a:latin typeface="Arial" pitchFamily="34" charset="0"/>
                <a:ea typeface="+mn-ea"/>
                <a:cs typeface="Arial" pitchFamily="34" charset="0"/>
              </a:rPr>
              <a:t>o </a:t>
            </a:r>
            <a:r>
              <a:rPr lang="hr-HR" sz="1400" b="1" kern="1200" dirty="0">
                <a:effectLst/>
                <a:latin typeface="Arial" pitchFamily="34" charset="0"/>
                <a:ea typeface="+mn-ea"/>
                <a:cs typeface="Arial" pitchFamily="34" charset="0"/>
              </a:rPr>
              <a:t>upisu učenika u I. razred srednje škole u </a:t>
            </a:r>
            <a:r>
              <a:rPr lang="hr-HR" sz="1400" b="1" kern="1200" dirty="0" smtClean="0">
                <a:effectLst/>
                <a:latin typeface="Arial" pitchFamily="34" charset="0"/>
                <a:ea typeface="+mn-ea"/>
                <a:cs typeface="Arial" pitchFamily="34" charset="0"/>
              </a:rPr>
              <a:t>tekućoj školskoj </a:t>
            </a:r>
            <a:r>
              <a:rPr lang="hr-HR" sz="1400" b="1" kern="1200" dirty="0">
                <a:effectLst/>
                <a:latin typeface="Arial" pitchFamily="34" charset="0"/>
                <a:ea typeface="+mn-ea"/>
                <a:cs typeface="Arial" pitchFamily="34" charset="0"/>
              </a:rPr>
              <a:t>godini </a:t>
            </a:r>
            <a:r>
              <a:rPr lang="hr-HR" sz="1400" b="1" kern="1200" dirty="0" smtClean="0">
                <a:effectLst/>
                <a:latin typeface="Arial" pitchFamily="34" charset="0"/>
                <a:ea typeface="+mn-ea"/>
                <a:cs typeface="Arial" pitchFamily="34" charset="0"/>
              </a:rPr>
              <a:t>i Pravilnikom o </a:t>
            </a:r>
            <a:r>
              <a:rPr lang="hr-HR" sz="1400" b="1" kern="1200" dirty="0">
                <a:effectLst/>
                <a:latin typeface="Arial" pitchFamily="34" charset="0"/>
                <a:ea typeface="+mn-ea"/>
                <a:cs typeface="Arial" pitchFamily="34" charset="0"/>
              </a:rPr>
              <a:t>elementima i kriterijima za izbor kandidata za upis u I. razred srednje </a:t>
            </a:r>
            <a:r>
              <a:rPr lang="hr-HR" sz="1400" b="1" kern="1200" dirty="0" smtClean="0">
                <a:effectLst/>
                <a:latin typeface="Arial" pitchFamily="34" charset="0"/>
                <a:ea typeface="+mn-ea"/>
                <a:cs typeface="Arial" pitchFamily="34" charset="0"/>
              </a:rPr>
              <a:t>škole </a:t>
            </a:r>
            <a:r>
              <a:rPr lang="hr-HR" sz="1400" b="1" kern="1200" dirty="0" err="1" smtClean="0">
                <a:effectLst/>
                <a:latin typeface="Arial" pitchFamily="34" charset="0"/>
                <a:ea typeface="+mn-ea"/>
                <a:cs typeface="Arial" pitchFamily="34" charset="0"/>
              </a:rPr>
              <a:t>MOZS</a:t>
            </a:r>
            <a:r>
              <a:rPr lang="hr-HR" sz="1400" b="1" kern="1200" dirty="0">
                <a:effectLst/>
                <a:latin typeface="Arial" pitchFamily="34" charset="0"/>
                <a:ea typeface="+mn-ea"/>
                <a:cs typeface="Arial" pitchFamily="34" charset="0"/>
              </a:rPr>
              <a:t>, izdaje se </a:t>
            </a:r>
            <a:r>
              <a:rPr lang="hr-HR" sz="1400" b="1" u="sng" kern="1200" dirty="0">
                <a:effectLst/>
                <a:latin typeface="Arial" pitchFamily="34" charset="0"/>
                <a:ea typeface="+mn-ea"/>
                <a:cs typeface="Arial" pitchFamily="34" charset="0"/>
              </a:rPr>
              <a:t>pisano mišljenje</a:t>
            </a:r>
            <a:r>
              <a:rPr lang="hr-HR" sz="1400" b="1" kern="1200" dirty="0">
                <a:effectLst/>
                <a:latin typeface="Arial" pitchFamily="34" charset="0"/>
                <a:ea typeface="+mn-ea"/>
                <a:cs typeface="Arial" pitchFamily="34" charset="0"/>
              </a:rPr>
              <a:t> stručnog tima o profesionalnom usmjeravanju učenika.</a:t>
            </a:r>
          </a:p>
          <a:p>
            <a:pPr marL="0" indent="0" algn="just">
              <a:buNone/>
            </a:pP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3"/>
          </p:nvPr>
        </p:nvSpPr>
        <p:spPr>
          <a:xfrm>
            <a:off x="1071538" y="620688"/>
            <a:ext cx="7543800" cy="864096"/>
          </a:xfrm>
        </p:spPr>
        <p:txBody>
          <a:bodyPr/>
          <a:lstStyle/>
          <a:p>
            <a:endParaRPr lang="hr-HR" b="1" dirty="0" smtClean="0">
              <a:latin typeface="+mj-lt"/>
            </a:endParaRPr>
          </a:p>
          <a:p>
            <a:endParaRPr lang="hr-HR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r-HR" sz="2000" b="1" dirty="0" smtClean="0"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lang="nn-NO" sz="2000" b="1" dirty="0" smtClean="0">
                <a:effectLst/>
                <a:latin typeface="Arial" pitchFamily="34" charset="0"/>
                <a:cs typeface="Arial" pitchFamily="34" charset="0"/>
              </a:rPr>
              <a:t>ROFESIONALNO USMJERAVANJE UČENIKA OŠ</a:t>
            </a:r>
            <a:r>
              <a:rPr lang="hr-HR" sz="2000" b="1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hr-HR" sz="2000" b="1" dirty="0" smtClean="0">
                <a:effectLst/>
                <a:latin typeface="Arial" pitchFamily="34" charset="0"/>
                <a:cs typeface="Arial" pitchFamily="34" charset="0"/>
              </a:rPr>
              <a:t>PRI HRVATSKOM ZAVODU ZA ZAPOŠLJAVANJE – HODOGRAM</a:t>
            </a:r>
          </a:p>
          <a:p>
            <a:endParaRPr lang="nn-NO" b="1" dirty="0" smtClean="0">
              <a:latin typeface="+mj-lt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F61A62E-A110-420D-8D1A-F57ABF75F8BA}" type="slidenum">
              <a:rPr lang="hr-HR" smtClean="0"/>
              <a:pPr>
                <a:defRPr/>
              </a:pPr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482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066800" y="1772816"/>
            <a:ext cx="7543800" cy="4608512"/>
          </a:xfrm>
        </p:spPr>
        <p:txBody>
          <a:bodyPr/>
          <a:lstStyle/>
          <a:p>
            <a:pPr marL="457200" lvl="1" indent="0" algn="just" eaLnBrk="1" hangingPunct="1">
              <a:spcBef>
                <a:spcPct val="0"/>
              </a:spcBef>
              <a:buClrTx/>
              <a:buSzTx/>
              <a:buNone/>
              <a:defRPr/>
            </a:pPr>
            <a:endParaRPr lang="hr-HR" sz="1600" b="1" kern="1200" dirty="0">
              <a:latin typeface="Arial" pitchFamily="34" charset="0"/>
              <a:ea typeface="+mn-ea"/>
              <a:cs typeface="Arial" pitchFamily="34" charset="0"/>
            </a:endParaRPr>
          </a:p>
          <a:p>
            <a:pPr marL="0" lvl="1" indent="-342900" algn="just" eaLnBrk="1" hangingPunct="1">
              <a:lnSpc>
                <a:spcPct val="200000"/>
              </a:lnSpc>
              <a:spcBef>
                <a:spcPts val="600"/>
              </a:spcBef>
              <a:buClrTx/>
              <a:buSzTx/>
              <a:buFont typeface="+mj-lt"/>
              <a:buAutoNum type="arabicPeriod"/>
              <a:defRPr/>
            </a:pPr>
            <a:r>
              <a:rPr lang="hr-HR" sz="1600" b="1" kern="1200" dirty="0" smtClean="0">
                <a:effectLst/>
                <a:latin typeface="Arial" pitchFamily="34" charset="0"/>
                <a:ea typeface="+mn-ea"/>
                <a:cs typeface="Arial" pitchFamily="34" charset="0"/>
              </a:rPr>
              <a:t>dopis</a:t>
            </a:r>
            <a:r>
              <a:rPr lang="hr-HR" sz="1600" kern="1200" dirty="0" smtClean="0">
                <a:effectLst/>
                <a:latin typeface="Arial" pitchFamily="34" charset="0"/>
                <a:ea typeface="+mn-ea"/>
                <a:cs typeface="Arial" pitchFamily="34" charset="0"/>
              </a:rPr>
              <a:t> svim </a:t>
            </a:r>
            <a:r>
              <a:rPr lang="hr-HR" sz="1600" kern="1200" dirty="0">
                <a:effectLst/>
                <a:latin typeface="Arial" pitchFamily="34" charset="0"/>
                <a:ea typeface="+mn-ea"/>
                <a:cs typeface="Arial" pitchFamily="34" charset="0"/>
              </a:rPr>
              <a:t>OŠ o načinu suradnje </a:t>
            </a:r>
          </a:p>
          <a:p>
            <a:pPr marL="0" lvl="1" indent="-342900" algn="just" eaLnBrk="1" hangingPunct="1">
              <a:lnSpc>
                <a:spcPct val="200000"/>
              </a:lnSpc>
              <a:spcBef>
                <a:spcPts val="600"/>
              </a:spcBef>
              <a:buClrTx/>
              <a:buSzTx/>
              <a:buFont typeface="+mj-lt"/>
              <a:buAutoNum type="arabicPeriod"/>
              <a:defRPr/>
            </a:pPr>
            <a:r>
              <a:rPr lang="hr-HR" sz="1600" b="1" kern="1200" dirty="0">
                <a:effectLst/>
                <a:latin typeface="Arial" pitchFamily="34" charset="0"/>
                <a:ea typeface="+mn-ea"/>
                <a:cs typeface="Arial" pitchFamily="34" charset="0"/>
              </a:rPr>
              <a:t>sastanci</a:t>
            </a:r>
            <a:r>
              <a:rPr lang="hr-HR" sz="1600" kern="1200" dirty="0" smtClean="0">
                <a:effectLst/>
                <a:latin typeface="Arial" pitchFamily="34" charset="0"/>
                <a:ea typeface="+mn-ea"/>
                <a:cs typeface="Arial" pitchFamily="34" charset="0"/>
              </a:rPr>
              <a:t> sa </a:t>
            </a:r>
            <a:r>
              <a:rPr lang="hr-HR" sz="1600" kern="1200" dirty="0">
                <a:effectLst/>
                <a:latin typeface="Arial" pitchFamily="34" charset="0"/>
                <a:ea typeface="+mn-ea"/>
                <a:cs typeface="Arial" pitchFamily="34" charset="0"/>
              </a:rPr>
              <a:t>stručnim suradnicima </a:t>
            </a:r>
            <a:r>
              <a:rPr lang="hr-HR" sz="1600" kern="1200" dirty="0" smtClean="0">
                <a:effectLst/>
                <a:latin typeface="Arial" pitchFamily="34" charset="0"/>
                <a:ea typeface="+mn-ea"/>
                <a:cs typeface="Arial" pitchFamily="34" charset="0"/>
              </a:rPr>
              <a:t>OŠ</a:t>
            </a:r>
          </a:p>
          <a:p>
            <a:pPr marL="0" lvl="1" indent="-342900" algn="just" eaLnBrk="1" hangingPunct="1">
              <a:lnSpc>
                <a:spcPct val="200000"/>
              </a:lnSpc>
              <a:spcBef>
                <a:spcPts val="600"/>
              </a:spcBef>
              <a:buClrTx/>
              <a:buSzTx/>
              <a:buFont typeface="+mj-lt"/>
              <a:buAutoNum type="arabicPeriod"/>
              <a:defRPr/>
            </a:pPr>
            <a:r>
              <a:rPr lang="hr-HR" sz="1600" b="1" kern="1200" dirty="0" smtClean="0">
                <a:effectLst/>
                <a:latin typeface="Arial" pitchFamily="34" charset="0"/>
                <a:ea typeface="+mn-ea"/>
                <a:cs typeface="Arial" pitchFamily="34" charset="0"/>
              </a:rPr>
              <a:t>Grupna informiranja </a:t>
            </a:r>
            <a:r>
              <a:rPr lang="hr-HR" sz="1600" kern="1200" dirty="0" smtClean="0">
                <a:effectLst/>
                <a:latin typeface="Arial" pitchFamily="34" charset="0"/>
                <a:ea typeface="+mn-ea"/>
                <a:cs typeface="Arial" pitchFamily="34" charset="0"/>
              </a:rPr>
              <a:t>– u </a:t>
            </a:r>
            <a:r>
              <a:rPr lang="hr-HR" sz="1600" kern="1200" dirty="0">
                <a:effectLst/>
                <a:latin typeface="Arial" pitchFamily="34" charset="0"/>
                <a:ea typeface="+mn-ea"/>
                <a:cs typeface="Arial" pitchFamily="34" charset="0"/>
              </a:rPr>
              <a:t>š</a:t>
            </a:r>
            <a:r>
              <a:rPr lang="hr-HR" sz="1600" kern="1200" dirty="0" smtClean="0">
                <a:effectLst/>
                <a:latin typeface="Arial" pitchFamily="34" charset="0"/>
                <a:ea typeface="+mn-ea"/>
                <a:cs typeface="Arial" pitchFamily="34" charset="0"/>
              </a:rPr>
              <a:t>kolama i u prostorima Centra</a:t>
            </a:r>
          </a:p>
          <a:p>
            <a:pPr marL="0" lvl="1" indent="-342900" algn="just" eaLnBrk="1" hangingPunct="1">
              <a:lnSpc>
                <a:spcPct val="200000"/>
              </a:lnSpc>
              <a:spcBef>
                <a:spcPts val="600"/>
              </a:spcBef>
              <a:buClrTx/>
              <a:buSzTx/>
              <a:buFont typeface="+mj-lt"/>
              <a:buAutoNum type="arabicPeriod"/>
              <a:defRPr/>
            </a:pPr>
            <a:r>
              <a:rPr lang="hr-HR" sz="1600" b="1" kern="1200" dirty="0" smtClean="0">
                <a:effectLst/>
                <a:latin typeface="Arial" pitchFamily="34" charset="0"/>
                <a:ea typeface="+mn-ea"/>
                <a:cs typeface="Arial" pitchFamily="34" charset="0"/>
              </a:rPr>
              <a:t>Radionice</a:t>
            </a:r>
          </a:p>
          <a:p>
            <a:pPr marL="0" lvl="1" indent="-342900" algn="just" eaLnBrk="1" hangingPunct="1">
              <a:lnSpc>
                <a:spcPct val="200000"/>
              </a:lnSpc>
              <a:spcBef>
                <a:spcPts val="600"/>
              </a:spcBef>
              <a:buClrTx/>
              <a:buSzTx/>
              <a:buFont typeface="+mj-lt"/>
              <a:buAutoNum type="arabicPeriod"/>
              <a:defRPr/>
            </a:pPr>
            <a:r>
              <a:rPr lang="hr-HR" sz="1600" b="1" kern="1200" dirty="0" smtClean="0">
                <a:effectLst/>
                <a:latin typeface="Arial" pitchFamily="34" charset="0"/>
                <a:ea typeface="+mn-ea"/>
                <a:cs typeface="Arial" pitchFamily="34" charset="0"/>
              </a:rPr>
              <a:t>Individualna savjetovanja</a:t>
            </a:r>
          </a:p>
          <a:p>
            <a:pPr marL="0" lvl="1" indent="-342900" algn="just" eaLnBrk="1" hangingPunct="1">
              <a:lnSpc>
                <a:spcPct val="200000"/>
              </a:lnSpc>
              <a:spcBef>
                <a:spcPts val="600"/>
              </a:spcBef>
              <a:buClrTx/>
              <a:buSzTx/>
              <a:buFont typeface="+mj-lt"/>
              <a:buAutoNum type="arabicPeriod"/>
              <a:defRPr/>
            </a:pPr>
            <a:r>
              <a:rPr lang="hr-HR" sz="1600" b="1" kern="1200" dirty="0" smtClean="0">
                <a:effectLst/>
                <a:latin typeface="Arial" pitchFamily="34" charset="0"/>
                <a:ea typeface="+mn-ea"/>
                <a:cs typeface="Arial" pitchFamily="34" charset="0"/>
              </a:rPr>
              <a:t>Korištenje e-alata</a:t>
            </a:r>
          </a:p>
          <a:p>
            <a:pPr marL="0" lvl="1" indent="-342900" algn="just" eaLnBrk="1" hangingPunct="1">
              <a:spcBef>
                <a:spcPts val="600"/>
              </a:spcBef>
              <a:buClrTx/>
              <a:buSzTx/>
              <a:buFont typeface="+mj-lt"/>
              <a:buAutoNum type="arabicPeriod"/>
              <a:defRPr/>
            </a:pPr>
            <a:endParaRPr lang="hr-HR" sz="1400" b="1" kern="1200" dirty="0" smtClean="0"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0" lvl="1" indent="-342900" algn="just" eaLnBrk="1" hangingPunct="1">
              <a:spcBef>
                <a:spcPts val="600"/>
              </a:spcBef>
              <a:buClrTx/>
              <a:buSzTx/>
              <a:buFont typeface="+mj-lt"/>
              <a:buAutoNum type="arabicPeriod"/>
              <a:defRPr/>
            </a:pPr>
            <a:endParaRPr lang="hr-HR" sz="1400" kern="1200" dirty="0" smtClean="0"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just">
              <a:buNone/>
            </a:pP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3"/>
          </p:nvPr>
        </p:nvSpPr>
        <p:spPr>
          <a:xfrm>
            <a:off x="1071538" y="620688"/>
            <a:ext cx="7543800" cy="864096"/>
          </a:xfrm>
        </p:spPr>
        <p:txBody>
          <a:bodyPr/>
          <a:lstStyle/>
          <a:p>
            <a:endParaRPr lang="hr-HR" b="1" dirty="0" smtClean="0">
              <a:latin typeface="+mj-lt"/>
            </a:endParaRPr>
          </a:p>
          <a:p>
            <a:endParaRPr lang="hr-HR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r-HR" sz="2000" b="1" dirty="0" smtClean="0"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lang="nn-NO" sz="2000" b="1" dirty="0" smtClean="0">
                <a:effectLst/>
                <a:latin typeface="Arial" pitchFamily="34" charset="0"/>
                <a:cs typeface="Arial" pitchFamily="34" charset="0"/>
              </a:rPr>
              <a:t>ROFESIONALNO USMJERAVANJE UČENIKA OŠ</a:t>
            </a:r>
            <a:r>
              <a:rPr lang="hr-HR" sz="2000" b="1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hr-HR" sz="2000" b="1" dirty="0" smtClean="0">
                <a:effectLst/>
                <a:latin typeface="Arial" pitchFamily="34" charset="0"/>
                <a:cs typeface="Arial" pitchFamily="34" charset="0"/>
              </a:rPr>
              <a:t>U CISOKU</a:t>
            </a:r>
          </a:p>
          <a:p>
            <a:endParaRPr lang="nn-NO" b="1" dirty="0" smtClean="0">
              <a:latin typeface="+mj-lt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F61A62E-A110-420D-8D1A-F57ABF75F8BA}" type="slidenum">
              <a:rPr lang="hr-HR" smtClean="0"/>
              <a:pPr>
                <a:defRPr/>
              </a:pPr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974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2000250"/>
            <a:ext cx="7543800" cy="4095750"/>
          </a:xfrm>
        </p:spPr>
        <p:txBody>
          <a:bodyPr/>
          <a:lstStyle/>
          <a:p>
            <a:pPr algn="just">
              <a:defRPr/>
            </a:pPr>
            <a:r>
              <a:rPr lang="hr-HR" sz="1600" dirty="0" smtClean="0"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lang="vi-VN" sz="1600" dirty="0" smtClean="0">
                <a:effectLst/>
                <a:latin typeface="Arial" pitchFamily="34" charset="0"/>
                <a:cs typeface="Arial" pitchFamily="34" charset="0"/>
              </a:rPr>
              <a:t>osebno </a:t>
            </a:r>
            <a:r>
              <a:rPr lang="vi-VN" sz="1600" dirty="0">
                <a:effectLst/>
                <a:latin typeface="Arial" pitchFamily="34" charset="0"/>
                <a:cs typeface="Arial" pitchFamily="34" charset="0"/>
              </a:rPr>
              <a:t>važno u prijelaznom periodu iz mladosti u odraslu dob – općenito između 15. i 24. godine </a:t>
            </a:r>
            <a:r>
              <a:rPr lang="vi-VN" sz="1600" dirty="0" smtClean="0">
                <a:effectLst/>
                <a:latin typeface="Arial" pitchFamily="34" charset="0"/>
                <a:cs typeface="Arial" pitchFamily="34" charset="0"/>
              </a:rPr>
              <a:t>života</a:t>
            </a:r>
            <a:endParaRPr lang="hr-HR" sz="16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  <a:defRPr/>
            </a:pPr>
            <a:endParaRPr lang="vi-VN" sz="1600" dirty="0">
              <a:effectLst/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vi-VN" sz="1600" dirty="0">
                <a:effectLst/>
                <a:latin typeface="Arial" pitchFamily="34" charset="0"/>
                <a:cs typeface="Arial" pitchFamily="34" charset="0"/>
              </a:rPr>
              <a:t>Profesionalno usmjeravanje učenika završnih razreda osnovne i srednje škole predstavlja tzv. rane intervencije i ima preventivno značenje kao pomoć pri donošenju adekvatnih odluka o izboru obrazovnih programa i </a:t>
            </a:r>
            <a:r>
              <a:rPr lang="vi-VN" sz="1600" dirty="0" smtClean="0">
                <a:effectLst/>
                <a:latin typeface="Arial" pitchFamily="34" charset="0"/>
                <a:cs typeface="Arial" pitchFamily="34" charset="0"/>
              </a:rPr>
              <a:t>zapošljavanja</a:t>
            </a:r>
            <a:r>
              <a:rPr lang="hr-HR" sz="1600" dirty="0" smtClean="0"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  <a:defRPr/>
            </a:pPr>
            <a:endParaRPr lang="hr-HR" sz="1600" dirty="0" smtClean="0">
              <a:effectLst/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hr-HR" sz="1600" b="1" dirty="0" smtClean="0">
                <a:latin typeface="Arial" pitchFamily="34" charset="0"/>
                <a:cs typeface="Arial" pitchFamily="34" charset="0"/>
              </a:rPr>
              <a:t>NEET – </a:t>
            </a:r>
            <a:r>
              <a:rPr lang="hr-HR" sz="1600" dirty="0" err="1" smtClean="0">
                <a:latin typeface="Arial" pitchFamily="34" charset="0"/>
                <a:cs typeface="Arial" pitchFamily="34" charset="0"/>
              </a:rPr>
              <a:t>Not</a:t>
            </a:r>
            <a:r>
              <a:rPr lang="hr-H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1600" dirty="0" err="1">
                <a:latin typeface="Arial" pitchFamily="34" charset="0"/>
                <a:cs typeface="Arial" pitchFamily="34" charset="0"/>
              </a:rPr>
              <a:t>in</a:t>
            </a:r>
            <a:r>
              <a:rPr lang="hr-H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1600" dirty="0" err="1">
                <a:latin typeface="Arial" pitchFamily="34" charset="0"/>
                <a:cs typeface="Arial" pitchFamily="34" charset="0"/>
              </a:rPr>
              <a:t>Education</a:t>
            </a:r>
            <a:r>
              <a:rPr lang="hr-HR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hr-HR" sz="1600" dirty="0" err="1">
                <a:latin typeface="Arial" pitchFamily="34" charset="0"/>
                <a:cs typeface="Arial" pitchFamily="34" charset="0"/>
              </a:rPr>
              <a:t>Employment</a:t>
            </a:r>
            <a:r>
              <a:rPr lang="hr-HR" sz="1600" dirty="0">
                <a:latin typeface="Arial" pitchFamily="34" charset="0"/>
                <a:cs typeface="Arial" pitchFamily="34" charset="0"/>
              </a:rPr>
              <a:t> or </a:t>
            </a:r>
            <a:r>
              <a:rPr lang="hr-HR" sz="1600" dirty="0" err="1">
                <a:latin typeface="Arial" pitchFamily="34" charset="0"/>
                <a:cs typeface="Arial" pitchFamily="34" charset="0"/>
              </a:rPr>
              <a:t>Training</a:t>
            </a:r>
            <a:endParaRPr lang="hr-HR" sz="16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2400"/>
              </a:spcBef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preventivno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djelovanje</a:t>
            </a:r>
            <a:r>
              <a:rPr lang="hr-HR" sz="1600" dirty="0">
                <a:latin typeface="Arial" pitchFamily="34" charset="0"/>
                <a:cs typeface="Arial" pitchFamily="34" charset="0"/>
              </a:rPr>
              <a:t>: aktivnosti pri završetku </a:t>
            </a:r>
            <a:r>
              <a:rPr lang="hr-HR" sz="1600" dirty="0" smtClean="0">
                <a:latin typeface="Arial" pitchFamily="34" charset="0"/>
                <a:cs typeface="Arial" pitchFamily="34" charset="0"/>
              </a:rPr>
              <a:t>školovanja</a:t>
            </a:r>
          </a:p>
          <a:p>
            <a:pPr algn="just">
              <a:spcBef>
                <a:spcPts val="2400"/>
              </a:spcBef>
            </a:pPr>
            <a:r>
              <a:rPr lang="hr-HR" sz="1600" dirty="0" smtClean="0">
                <a:latin typeface="Arial" pitchFamily="34" charset="0"/>
                <a:cs typeface="Arial" pitchFamily="34" charset="0"/>
              </a:rPr>
              <a:t>cilj: spriječiti „drop </a:t>
            </a:r>
            <a:r>
              <a:rPr lang="hr-HR" sz="1600" dirty="0" err="1" smtClean="0">
                <a:latin typeface="Arial" pitchFamily="34" charset="0"/>
                <a:cs typeface="Arial" pitchFamily="34" charset="0"/>
              </a:rPr>
              <a:t>out</a:t>
            </a:r>
            <a:r>
              <a:rPr lang="hr-HR" sz="1600" dirty="0" smtClean="0">
                <a:latin typeface="Arial" pitchFamily="34" charset="0"/>
                <a:cs typeface="Arial" pitchFamily="34" charset="0"/>
              </a:rPr>
              <a:t>”</a:t>
            </a:r>
            <a:endParaRPr lang="hr-HR" sz="16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  <a:defRPr/>
            </a:pPr>
            <a:endParaRPr lang="hr-HR" sz="2000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071563" y="785813"/>
            <a:ext cx="7543800" cy="857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hr-HR" b="1" dirty="0" smtClean="0">
                <a:effectLst/>
                <a:latin typeface="Arial" pitchFamily="34" charset="0"/>
                <a:cs typeface="Arial" pitchFamily="34" charset="0"/>
              </a:rPr>
              <a:t>VAŽNOST PROFESIONALNOG USMJERAVANJA ZA UČENIKE</a:t>
            </a:r>
            <a:endParaRPr lang="hr-HR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F61A62E-A110-420D-8D1A-F57ABF75F8BA}" type="slidenum">
              <a:rPr lang="hr-HR" smtClean="0"/>
              <a:pPr>
                <a:defRPr/>
              </a:pPr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772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hr-HR" b="1" dirty="0" smtClean="0">
                <a:effectLst/>
                <a:latin typeface="Arial" pitchFamily="34" charset="0"/>
                <a:cs typeface="Arial" pitchFamily="34" charset="0"/>
              </a:rPr>
              <a:t>ODGOJNO - OBRAZOVNI SUSTAV U RH</a:t>
            </a:r>
            <a:endParaRPr lang="hr-HR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F61A62E-A110-420D-8D1A-F57ABF75F8BA}" type="slidenum">
              <a:rPr lang="hr-HR" smtClean="0"/>
              <a:pPr>
                <a:defRPr/>
              </a:pPr>
              <a:t>9</a:t>
            </a:fld>
            <a:endParaRPr lang="hr-HR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000" b="1" dirty="0" smtClean="0">
                <a:effectLst/>
                <a:latin typeface="Arial" pitchFamily="34" charset="0"/>
                <a:cs typeface="Arial" pitchFamily="34" charset="0"/>
              </a:rPr>
              <a:t>PROHODNOST SUSTAVA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61862"/>
            <a:ext cx="539115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72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vjetlucanje">
  <a:themeElements>
    <a:clrScheme name="Custom 1">
      <a:dk1>
        <a:srgbClr val="000000"/>
      </a:dk1>
      <a:lt1>
        <a:srgbClr val="E8E8E8"/>
      </a:lt1>
      <a:dk2>
        <a:srgbClr val="000099"/>
      </a:dk2>
      <a:lt2>
        <a:srgbClr val="FFFFFF"/>
      </a:lt2>
      <a:accent1>
        <a:srgbClr val="BFDEE3"/>
      </a:accent1>
      <a:accent2>
        <a:srgbClr val="C0C0C0"/>
      </a:accent2>
      <a:accent3>
        <a:srgbClr val="F2F2F2"/>
      </a:accent3>
      <a:accent4>
        <a:srgbClr val="000000"/>
      </a:accent4>
      <a:accent5>
        <a:srgbClr val="DCECEF"/>
      </a:accent5>
      <a:accent6>
        <a:srgbClr val="AEAEAE"/>
      </a:accent6>
      <a:hlink>
        <a:srgbClr val="D1000E"/>
      </a:hlink>
      <a:folHlink>
        <a:srgbClr val="5E93C9"/>
      </a:folHlink>
    </a:clrScheme>
    <a:fontScheme name="Svjetlucanj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5000"/>
          <a:buFont typeface="Wingdings" pitchFamily="2" charset="2"/>
          <a:buChar char="n"/>
          <a:tabLst/>
          <a:defRPr kumimoji="0" lang="hr-HR" sz="2800" b="0" i="0" u="none" strike="noStrike" cap="none" normalizeH="0" baseline="0" smtClean="0">
            <a:ln>
              <a:noFill/>
            </a:ln>
            <a:solidFill>
              <a:srgbClr val="7C7F87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5000"/>
          <a:buFont typeface="Wingdings" pitchFamily="2" charset="2"/>
          <a:buChar char="n"/>
          <a:tabLst/>
          <a:defRPr kumimoji="0" lang="hr-HR" sz="2800" b="0" i="0" u="none" strike="noStrike" cap="none" normalizeH="0" baseline="0" smtClean="0">
            <a:ln>
              <a:noFill/>
            </a:ln>
            <a:solidFill>
              <a:srgbClr val="7C7F87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vjetlucanje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vjetlucanje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vjetlucanje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vjetlucanje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vjetlucanje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vjetlucanje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vjetlucanje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vjetlucanje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vjetlucanje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vjetlucanje 10">
        <a:dk1>
          <a:srgbClr val="000000"/>
        </a:dk1>
        <a:lt1>
          <a:srgbClr val="E8E8E8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F2F2F2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D1000E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vjetlucanje 11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7C7F87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0727A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vjetlucanje 12">
        <a:dk1>
          <a:srgbClr val="000000"/>
        </a:dk1>
        <a:lt1>
          <a:srgbClr val="FFFFFF"/>
        </a:lt1>
        <a:dk2>
          <a:srgbClr val="000000"/>
        </a:dk2>
        <a:lt2>
          <a:srgbClr val="BCBCBC"/>
        </a:lt2>
        <a:accent1>
          <a:srgbClr val="9999FF"/>
        </a:accent1>
        <a:accent2>
          <a:srgbClr val="D1000E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BD000C"/>
        </a:accent6>
        <a:hlink>
          <a:srgbClr val="666699"/>
        </a:hlink>
        <a:folHlink>
          <a:srgbClr val="7C7F8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5858</TotalTime>
  <Words>2580</Words>
  <Application>Microsoft Office PowerPoint</Application>
  <PresentationFormat>On-screen Show (4:3)</PresentationFormat>
  <Paragraphs>301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Svjetlucanje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Hrvatski zavod za zaposljavanje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aderossi</dc:creator>
  <cp:lastModifiedBy>Mia Trcol</cp:lastModifiedBy>
  <cp:revision>432</cp:revision>
  <cp:lastPrinted>2017-03-24T12:00:57Z</cp:lastPrinted>
  <dcterms:created xsi:type="dcterms:W3CDTF">2008-03-25T13:42:45Z</dcterms:created>
  <dcterms:modified xsi:type="dcterms:W3CDTF">2017-03-24T15:52:43Z</dcterms:modified>
</cp:coreProperties>
</file>