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9" r:id="rId11"/>
    <p:sldId id="310" r:id="rId12"/>
    <p:sldId id="307" r:id="rId13"/>
  </p:sldIdLst>
  <p:sldSz cx="9144000" cy="6858000" type="screen4x3"/>
  <p:notesSz cx="6669088" cy="9926638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A16BE-8F9D-4C12-9507-AC482944D9D2}" type="datetimeFigureOut">
              <a:rPr lang="hr-HR" smtClean="0"/>
              <a:pPr/>
              <a:t>15.9.2014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976A7-C3D1-4638-BD59-0CA0C705DA1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682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703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D81DE-5C8E-4536-BB7B-2F9C73FCA30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reer choce.jpeg"/>
          <p:cNvPicPr>
            <a:picLocks noChangeAspect="1"/>
          </p:cNvPicPr>
          <p:nvPr/>
        </p:nvPicPr>
        <p:blipFill>
          <a:blip r:embed="rId3" cstate="print">
            <a:lum bright="20000"/>
          </a:blip>
          <a:stretch>
            <a:fillRect/>
          </a:stretch>
        </p:blipFill>
        <p:spPr>
          <a:xfrm>
            <a:off x="971600" y="404664"/>
            <a:ext cx="7272808" cy="5795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Odabir karijere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i="1" dirty="0" smtClean="0"/>
              <a:t>Predavanje i radionica: Analiza posla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Preporuke radionica s djecom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Vježba analize posla na jednostavnim i bliskim poslovima s kojima dolaze u susret</a:t>
            </a:r>
          </a:p>
          <a:p>
            <a:r>
              <a:rPr lang="hr-HR" dirty="0" smtClean="0"/>
              <a:t>Početi od niskokvalificiranih poslova (dostavljač </a:t>
            </a:r>
            <a:r>
              <a:rPr lang="hr-HR" dirty="0" err="1" smtClean="0"/>
              <a:t>pizze</a:t>
            </a:r>
            <a:r>
              <a:rPr lang="hr-HR" dirty="0" smtClean="0"/>
              <a:t>, pomoćni radnik u trgovini, </a:t>
            </a:r>
            <a:r>
              <a:rPr lang="hr-HR" dirty="0" err="1" smtClean="0"/>
              <a:t>prezenter</a:t>
            </a:r>
            <a:r>
              <a:rPr lang="hr-HR" dirty="0" smtClean="0"/>
              <a:t>, …..)</a:t>
            </a:r>
          </a:p>
        </p:txBody>
      </p:sp>
      <p:pic>
        <p:nvPicPr>
          <p:cNvPr id="1026" name="Picture 2" descr="C:\Users\Darja\Pictures\anima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869160"/>
            <a:ext cx="2590800" cy="1771650"/>
          </a:xfrm>
          <a:prstGeom prst="rect">
            <a:avLst/>
          </a:prstGeom>
          <a:noFill/>
        </p:spPr>
      </p:pic>
      <p:pic>
        <p:nvPicPr>
          <p:cNvPr id="1027" name="Picture 3" descr="C:\Users\Darja\Pictures\asistent invalid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717032"/>
            <a:ext cx="2466975" cy="1847850"/>
          </a:xfrm>
          <a:prstGeom prst="rect">
            <a:avLst/>
          </a:prstGeom>
          <a:noFill/>
        </p:spPr>
      </p:pic>
      <p:pic>
        <p:nvPicPr>
          <p:cNvPr id="1028" name="Picture 4" descr="C:\Users\Darja\Pictures\asistent prodaj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365104"/>
            <a:ext cx="2943225" cy="1552575"/>
          </a:xfrm>
          <a:prstGeom prst="rect">
            <a:avLst/>
          </a:prstGeom>
          <a:noFill/>
        </p:spPr>
      </p:pic>
      <p:pic>
        <p:nvPicPr>
          <p:cNvPr id="1030" name="Picture 6" descr="C:\Users\Darja\Pictures\dostavljac pizz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933056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Ciljevi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>
              <a:buNone/>
            </a:pPr>
            <a:r>
              <a:rPr lang="hr-HR" dirty="0" smtClean="0"/>
              <a:t>Analizirati zahtjeve i razloge mogućih neuspjeha</a:t>
            </a:r>
          </a:p>
          <a:p>
            <a:pPr lvl="1">
              <a:buNone/>
            </a:pPr>
            <a:r>
              <a:rPr lang="hr-HR" dirty="0" smtClean="0"/>
              <a:t>Analizirati vlastite osobine i sposobnosti za određeni posao</a:t>
            </a:r>
          </a:p>
          <a:p>
            <a:pPr lvl="1">
              <a:buNone/>
            </a:pPr>
            <a:r>
              <a:rPr lang="hr-HR" dirty="0" smtClean="0"/>
              <a:t>Uvježbati predstavljanje u kontekstu zahtjeva posla</a:t>
            </a:r>
          </a:p>
          <a:p>
            <a:pPr lvl="1">
              <a:buNone/>
            </a:pPr>
            <a:r>
              <a:rPr lang="hr-HR" dirty="0" smtClean="0"/>
              <a:t>Analizirati zaradu i planirati troškove</a:t>
            </a:r>
          </a:p>
          <a:p>
            <a:pPr lvl="1">
              <a:buNone/>
            </a:pPr>
            <a:r>
              <a:rPr lang="hr-HR" dirty="0" smtClean="0"/>
              <a:t>Upoznati uspješne modele</a:t>
            </a:r>
          </a:p>
          <a:p>
            <a:endParaRPr lang="hr-HR" dirty="0"/>
          </a:p>
        </p:txBody>
      </p:sp>
      <p:pic>
        <p:nvPicPr>
          <p:cNvPr id="7" name="Content Placeholder 6" descr="C:\Users\Darja\Pictures\dostavljac pizz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60648"/>
            <a:ext cx="2619375" cy="1743075"/>
          </a:xfrm>
          <a:prstGeom prst="rect">
            <a:avLst/>
          </a:prstGeom>
          <a:noFill/>
        </p:spPr>
      </p:pic>
      <p:pic>
        <p:nvPicPr>
          <p:cNvPr id="8" name="Picture 3" descr="C:\Users\Darja\Pictures\asistent invalid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28800"/>
            <a:ext cx="2178943" cy="1632104"/>
          </a:xfrm>
          <a:prstGeom prst="rect">
            <a:avLst/>
          </a:prstGeom>
          <a:noFill/>
        </p:spPr>
      </p:pic>
      <p:pic>
        <p:nvPicPr>
          <p:cNvPr id="9" name="Picture 2" descr="C:\Users\Darja\Pictures\animato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4869160"/>
            <a:ext cx="2590800" cy="1771650"/>
          </a:xfrm>
          <a:prstGeom prst="rect">
            <a:avLst/>
          </a:prstGeom>
          <a:noFill/>
        </p:spPr>
      </p:pic>
      <p:pic>
        <p:nvPicPr>
          <p:cNvPr id="10" name="Picture 4" descr="C:\Users\Darja\Pictures\asistent prodaj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429000"/>
            <a:ext cx="2943225" cy="1552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Rezultati u istraživačkoj fazi (5.-8. </a:t>
            </a:r>
            <a:r>
              <a:rPr lang="hr-HR" dirty="0" err="1" smtClean="0"/>
              <a:t>raz</a:t>
            </a:r>
            <a:r>
              <a:rPr lang="hr-HR" smtClean="0"/>
              <a:t>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Istraživanja mogućnosti osposobljavanja (i zapošljavanja)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Upoznavanja sličnih poslova i zanimanja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Upoznavanje s uspješnim modelom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FF0000"/>
                </a:solidFill>
              </a:rPr>
              <a:t>Analiza posla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Postupak kojim utvrđujemo specifične </a:t>
            </a:r>
            <a:r>
              <a:rPr lang="hr-HR" b="1" dirty="0" smtClean="0">
                <a:solidFill>
                  <a:srgbClr val="FF0000"/>
                </a:solidFill>
              </a:rPr>
              <a:t>zahtjeve</a:t>
            </a:r>
            <a:r>
              <a:rPr lang="hr-HR" dirty="0" smtClean="0"/>
              <a:t> za uspješno obavljanje nekog posla</a:t>
            </a:r>
          </a:p>
          <a:p>
            <a:r>
              <a:rPr lang="hr-HR" dirty="0" smtClean="0"/>
              <a:t>Radi se o strukturiranom </a:t>
            </a:r>
            <a:r>
              <a:rPr lang="hr-HR" dirty="0" smtClean="0">
                <a:solidFill>
                  <a:srgbClr val="00B050"/>
                </a:solidFill>
              </a:rPr>
              <a:t>opisu</a:t>
            </a:r>
            <a:r>
              <a:rPr lang="hr-HR" dirty="0" smtClean="0"/>
              <a:t> nekog posla i zanimanja koji se zasniva na empirijskim podacima i realnoj slici o nekom poslu (ili zanimanju)</a:t>
            </a:r>
          </a:p>
          <a:p>
            <a:r>
              <a:rPr lang="hr-HR" dirty="0" smtClean="0"/>
              <a:t>Omogućuje zaključivanje o potrebnim </a:t>
            </a:r>
            <a:r>
              <a:rPr lang="hr-HR" dirty="0" smtClean="0">
                <a:solidFill>
                  <a:srgbClr val="7030A0"/>
                </a:solidFill>
              </a:rPr>
              <a:t>osobinama</a:t>
            </a:r>
            <a:r>
              <a:rPr lang="hr-HR" dirty="0" smtClean="0"/>
              <a:t> za uspješno obavljanje tog posla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Ciljevi analize posla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Približavanje svijeta rada </a:t>
            </a:r>
          </a:p>
          <a:p>
            <a:pPr lvl="1"/>
            <a:r>
              <a:rPr lang="hr-HR" dirty="0" smtClean="0"/>
              <a:t>(</a:t>
            </a:r>
            <a:r>
              <a:rPr lang="hr-HR" i="1" dirty="0" smtClean="0"/>
              <a:t>djeca su još uvijek egocentrična i teško mijenjaju perspektivu</a:t>
            </a:r>
            <a:r>
              <a:rPr lang="hr-HR" dirty="0" smtClean="0"/>
              <a:t>)</a:t>
            </a:r>
          </a:p>
          <a:p>
            <a:r>
              <a:rPr lang="hr-HR" dirty="0" smtClean="0"/>
              <a:t>Podučavanje o tehnikama upoznavanja sa različitim poslovima i zanimanjima</a:t>
            </a:r>
          </a:p>
          <a:p>
            <a:r>
              <a:rPr lang="hr-HR" dirty="0" smtClean="0"/>
              <a:t>Isticanje rada kao osobne i društvene vrijednosti </a:t>
            </a:r>
          </a:p>
          <a:p>
            <a:pPr lvl="1"/>
            <a:r>
              <a:rPr lang="hr-HR" dirty="0" smtClean="0"/>
              <a:t>(</a:t>
            </a:r>
            <a:r>
              <a:rPr lang="hr-HR" i="1" dirty="0" smtClean="0"/>
              <a:t>nezaposlenost kao jedno od iskustava u radnom vijeku</a:t>
            </a:r>
            <a:r>
              <a:rPr lang="hr-HR" dirty="0" smtClean="0"/>
              <a:t>)</a:t>
            </a:r>
          </a:p>
          <a:p>
            <a:r>
              <a:rPr lang="hr-HR" dirty="0" smtClean="0"/>
              <a:t>Nalaženje pozitivnih,</a:t>
            </a:r>
            <a:r>
              <a:rPr lang="hr-HR" u="sng" dirty="0" smtClean="0"/>
              <a:t> bliskih i realnih </a:t>
            </a:r>
            <a:r>
              <a:rPr lang="hr-HR" dirty="0" smtClean="0"/>
              <a:t>modela uspješnih radnika</a:t>
            </a:r>
          </a:p>
          <a:p>
            <a:r>
              <a:rPr lang="hr-HR" dirty="0" smtClean="0"/>
              <a:t>Osvještavanje vlastitih osobina u terminima radnih kompetencija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Elementi analize posla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Sadržaj i vrsta zadataka </a:t>
            </a:r>
            <a:r>
              <a:rPr lang="hr-HR" dirty="0" smtClean="0">
                <a:solidFill>
                  <a:srgbClr val="FF0000"/>
                </a:solidFill>
              </a:rPr>
              <a:t>(opis poslova)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Fizikalne i druge okolnosti u kojima se posao odvija </a:t>
            </a:r>
            <a:r>
              <a:rPr lang="hr-HR" dirty="0" smtClean="0">
                <a:solidFill>
                  <a:srgbClr val="FF0000"/>
                </a:solidFill>
              </a:rPr>
              <a:t>(uvjeti rada)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Osobine, sposobnosti, znanja i vještine koje su potrebne za uspješno obavljanje </a:t>
            </a:r>
            <a:r>
              <a:rPr lang="hr-HR" dirty="0" smtClean="0">
                <a:solidFill>
                  <a:srgbClr val="FF0000"/>
                </a:solidFill>
              </a:rPr>
              <a:t>(zahtjevi posla)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Osobine i sposobnosti čiji nedostatak je nespojiv s mogućnošću uspješnog obavljanja </a:t>
            </a:r>
            <a:r>
              <a:rPr lang="hr-HR" dirty="0" smtClean="0">
                <a:solidFill>
                  <a:srgbClr val="FF0000"/>
                </a:solidFill>
              </a:rPr>
              <a:t>(kontraindikacije)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Elementi analize posla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Osposobljavanje</a:t>
            </a:r>
          </a:p>
          <a:p>
            <a:pPr marL="914400" lvl="1" indent="-514350">
              <a:buNone/>
            </a:pPr>
            <a:r>
              <a:rPr lang="hr-HR" dirty="0" smtClean="0"/>
              <a:t>	(i mogućnost nadogradnje)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Slični poslovi i zanimanja</a:t>
            </a:r>
          </a:p>
          <a:p>
            <a:pPr marL="914400" lvl="1" indent="-514350">
              <a:buNone/>
            </a:pPr>
            <a:r>
              <a:rPr lang="hr-HR" dirty="0" smtClean="0"/>
              <a:t>	(na horizontalnoj i vertikalnoj dimenziji)</a:t>
            </a:r>
          </a:p>
          <a:p>
            <a:pPr marL="914400" lvl="1" indent="-514350">
              <a:buNone/>
            </a:pPr>
            <a:endParaRPr lang="hr-HR" dirty="0" smtClean="0"/>
          </a:p>
          <a:p>
            <a:pPr marL="914400" lvl="1" indent="-514350"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Opis poslova (=1. nužan korak)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Detaljan opis sadržaja i vrste svih glavnih zadataka koje posao podrazumijeva</a:t>
            </a:r>
          </a:p>
          <a:p>
            <a:pPr lvl="1"/>
            <a:r>
              <a:rPr lang="hr-HR" dirty="0" smtClean="0"/>
              <a:t>Obično vidimo samo jedan istaknuti dio s kojim smo u kontaktu</a:t>
            </a:r>
          </a:p>
          <a:p>
            <a:pPr lvl="1"/>
            <a:r>
              <a:rPr lang="hr-HR" dirty="0" smtClean="0"/>
              <a:t>O poslovima obično govorimo u terminima stereotipa (posljedica potrebe za pojednostavljivanjem svijeta koji nas okružuje)</a:t>
            </a:r>
          </a:p>
          <a:p>
            <a:pPr lvl="1"/>
            <a:r>
              <a:rPr lang="hr-HR" dirty="0" smtClean="0"/>
              <a:t>O mnogim poslovima imamo predrasude (</a:t>
            </a:r>
            <a:r>
              <a:rPr lang="hr-HR" dirty="0" err="1" smtClean="0"/>
              <a:t>npr</a:t>
            </a:r>
            <a:r>
              <a:rPr lang="hr-HR" dirty="0" smtClean="0"/>
              <a:t>. da su dosadni, nekreativni…)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Uvjeti rada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Svaki posao se odvija u nekom kontekstu</a:t>
            </a:r>
          </a:p>
          <a:p>
            <a:r>
              <a:rPr lang="hr-HR" dirty="0" smtClean="0"/>
              <a:t>Kontekst rada igra važnu ulogu pri odabiru zanimanja</a:t>
            </a:r>
          </a:p>
          <a:p>
            <a:pPr lvl="1"/>
            <a:r>
              <a:rPr lang="hr-HR" dirty="0" smtClean="0"/>
              <a:t>Ako nam je mrzak kontekst, neće nam se svidjeti niti sadržaj rada</a:t>
            </a:r>
          </a:p>
          <a:p>
            <a:pPr lvl="1"/>
            <a:r>
              <a:rPr lang="hr-HR" dirty="0" smtClean="0"/>
              <a:t>Djeci nedostaje iskustvo s različitim kontekstima</a:t>
            </a:r>
          </a:p>
          <a:p>
            <a:pPr lvl="2"/>
            <a:r>
              <a:rPr lang="hr-HR" dirty="0" smtClean="0"/>
              <a:t>Pomažu slike!</a:t>
            </a:r>
          </a:p>
          <a:p>
            <a:pPr lvl="2"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Zahtjevi posla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 njima zaključujemo na temelju poznavanja opisa poslova i radnih uvjeta</a:t>
            </a:r>
          </a:p>
          <a:p>
            <a:r>
              <a:rPr lang="hr-HR" dirty="0" smtClean="0"/>
              <a:t>Odnose se na sposobnosti, osobine ličnosti, sustav vrijednosti, mogućnosti (+ znanja i vještine)</a:t>
            </a:r>
          </a:p>
          <a:p>
            <a:r>
              <a:rPr lang="hr-HR" dirty="0" smtClean="0"/>
              <a:t>Poslovi se razlikuju u razini i vrsti zahtjeva, ali i tome da li prioritet stavljaju na </a:t>
            </a:r>
            <a:r>
              <a:rPr lang="hr-HR" dirty="0" smtClean="0">
                <a:solidFill>
                  <a:srgbClr val="00B050"/>
                </a:solidFill>
              </a:rPr>
              <a:t>osobine ličnosti</a:t>
            </a:r>
            <a:r>
              <a:rPr lang="hr-HR" dirty="0" smtClean="0"/>
              <a:t>, </a:t>
            </a:r>
            <a:r>
              <a:rPr lang="hr-HR" dirty="0" smtClean="0">
                <a:solidFill>
                  <a:srgbClr val="0070C0"/>
                </a:solidFill>
              </a:rPr>
              <a:t>sposobnosti</a:t>
            </a:r>
            <a:r>
              <a:rPr lang="hr-HR" dirty="0" smtClean="0"/>
              <a:t> ili </a:t>
            </a: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vrijednosti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Kontraindikacije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Predstavljaju nedostatak osobina koje su ključne za neki posao ili postojanje suprotnih osobina</a:t>
            </a:r>
          </a:p>
          <a:p>
            <a:r>
              <a:rPr lang="hr-HR" dirty="0" smtClean="0"/>
              <a:t>Ne radi se samo o kontraindikacijama u zdravstvenom smislu </a:t>
            </a:r>
            <a:r>
              <a:rPr lang="hr-HR" i="1" dirty="0" smtClean="0"/>
              <a:t>(koje su obično regulirane posebnim zakonima za neka zanimanja)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Words>450</Words>
  <Application>Microsoft Office PowerPoint</Application>
  <PresentationFormat>On-screen Show (4:3)</PresentationFormat>
  <Paragraphs>56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Odabir karijere</vt:lpstr>
      <vt:lpstr>Analiza posla</vt:lpstr>
      <vt:lpstr>Ciljevi analize posla</vt:lpstr>
      <vt:lpstr>Elementi analize posla</vt:lpstr>
      <vt:lpstr>Elementi analize posla</vt:lpstr>
      <vt:lpstr>Opis poslova (=1. nužan korak)</vt:lpstr>
      <vt:lpstr>Uvjeti rada</vt:lpstr>
      <vt:lpstr>Zahtjevi posla</vt:lpstr>
      <vt:lpstr>Kontraindikacije</vt:lpstr>
      <vt:lpstr>Preporuke radionica s djecom</vt:lpstr>
      <vt:lpstr>Ciljevi</vt:lpstr>
      <vt:lpstr>Rezultati u istraživačkoj fazi (5.-8. raz)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Odabir karijere</dc:title>
  <dc:creator>Darja Maslic Sersic</dc:creator>
  <cp:lastModifiedBy>korisnik</cp:lastModifiedBy>
  <cp:revision>87</cp:revision>
  <cp:lastPrinted>2013-11-14T11:48:07Z</cp:lastPrinted>
  <dcterms:created xsi:type="dcterms:W3CDTF">2013-11-13T14:13:42Z</dcterms:created>
  <dcterms:modified xsi:type="dcterms:W3CDTF">2014-09-15T09:42:03Z</dcterms:modified>
</cp:coreProperties>
</file>