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69" r:id="rId3"/>
    <p:sldId id="268" r:id="rId4"/>
    <p:sldId id="270" r:id="rId5"/>
    <p:sldId id="257" r:id="rId6"/>
    <p:sldId id="271" r:id="rId7"/>
    <p:sldId id="272" r:id="rId8"/>
    <p:sldId id="263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9" r:id="rId20"/>
    <p:sldId id="291" r:id="rId21"/>
    <p:sldId id="290" r:id="rId22"/>
    <p:sldId id="292" r:id="rId23"/>
    <p:sldId id="293" r:id="rId24"/>
    <p:sldId id="294" r:id="rId25"/>
    <p:sldId id="295" r:id="rId26"/>
    <p:sldId id="296" r:id="rId27"/>
    <p:sldId id="297" r:id="rId28"/>
    <p:sldId id="298" r:id="rId29"/>
  </p:sldIdLst>
  <p:sldSz cx="9144000" cy="6858000" type="screen4x3"/>
  <p:notesSz cx="6669088" cy="9926638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262465-1661-4CD3-856B-2FE14959B392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368EB2A-2D06-4D53-9D99-378625ED3451}">
      <dgm:prSet phldrT="[Text]" custT="1"/>
      <dgm:spPr/>
      <dgm:t>
        <a:bodyPr/>
        <a:lstStyle/>
        <a:p>
          <a:r>
            <a:rPr lang="hr-HR" sz="1800" dirty="0" smtClean="0"/>
            <a:t>Autoritaran</a:t>
          </a:r>
          <a:endParaRPr lang="en-US" sz="1800" dirty="0"/>
        </a:p>
      </dgm:t>
    </dgm:pt>
    <dgm:pt modelId="{943432E0-640C-4CCA-B70D-84EC4714B2E4}" type="parTrans" cxnId="{EBA87232-BA34-4DFC-B457-E38C4E6B44A5}">
      <dgm:prSet/>
      <dgm:spPr/>
      <dgm:t>
        <a:bodyPr/>
        <a:lstStyle/>
        <a:p>
          <a:endParaRPr lang="en-US"/>
        </a:p>
      </dgm:t>
    </dgm:pt>
    <dgm:pt modelId="{6551B8E6-D1AA-4C34-BB84-25854FDCBAE6}" type="sibTrans" cxnId="{EBA87232-BA34-4DFC-B457-E38C4E6B44A5}">
      <dgm:prSet/>
      <dgm:spPr/>
      <dgm:t>
        <a:bodyPr/>
        <a:lstStyle/>
        <a:p>
          <a:endParaRPr lang="en-US"/>
        </a:p>
      </dgm:t>
    </dgm:pt>
    <dgm:pt modelId="{CA5458AA-33CF-431B-82E0-66D758B9FB3D}">
      <dgm:prSet phldrT="[Text]"/>
      <dgm:spPr/>
      <dgm:t>
        <a:bodyPr/>
        <a:lstStyle/>
        <a:p>
          <a:r>
            <a:rPr lang="hr-HR" dirty="0" smtClean="0"/>
            <a:t>Kontrola + Emocionalnost -</a:t>
          </a:r>
          <a:endParaRPr lang="en-US" dirty="0"/>
        </a:p>
      </dgm:t>
    </dgm:pt>
    <dgm:pt modelId="{081EDBD1-F8E2-487F-BAF8-A8674383B1C0}" type="parTrans" cxnId="{3352DDCB-8B59-49D3-9B30-FD2A6CEC36C7}">
      <dgm:prSet/>
      <dgm:spPr/>
      <dgm:t>
        <a:bodyPr/>
        <a:lstStyle/>
        <a:p>
          <a:endParaRPr lang="en-US"/>
        </a:p>
      </dgm:t>
    </dgm:pt>
    <dgm:pt modelId="{AEC0D3FF-7464-46B2-8C9F-0E26DC053B10}" type="sibTrans" cxnId="{3352DDCB-8B59-49D3-9B30-FD2A6CEC36C7}">
      <dgm:prSet/>
      <dgm:spPr/>
      <dgm:t>
        <a:bodyPr/>
        <a:lstStyle/>
        <a:p>
          <a:endParaRPr lang="en-US"/>
        </a:p>
      </dgm:t>
    </dgm:pt>
    <dgm:pt modelId="{70B45DCE-8714-4126-9874-9DE5A85F0FB5}">
      <dgm:prSet phldrT="[Text]" custT="1"/>
      <dgm:spPr/>
      <dgm:t>
        <a:bodyPr/>
        <a:lstStyle/>
        <a:p>
          <a:r>
            <a:rPr lang="hr-HR" sz="1800" dirty="0" smtClean="0"/>
            <a:t>Autoritativan</a:t>
          </a:r>
          <a:endParaRPr lang="en-US" sz="1800" dirty="0"/>
        </a:p>
      </dgm:t>
    </dgm:pt>
    <dgm:pt modelId="{8C0AC6B5-B9A9-4F2A-B9BA-B806E1290FB9}" type="parTrans" cxnId="{CF572A50-00A1-431C-89E0-0EBE13A70CB1}">
      <dgm:prSet/>
      <dgm:spPr/>
      <dgm:t>
        <a:bodyPr/>
        <a:lstStyle/>
        <a:p>
          <a:endParaRPr lang="en-US"/>
        </a:p>
      </dgm:t>
    </dgm:pt>
    <dgm:pt modelId="{4B449AD9-526D-47A5-BD85-0E01D629297E}" type="sibTrans" cxnId="{CF572A50-00A1-431C-89E0-0EBE13A70CB1}">
      <dgm:prSet/>
      <dgm:spPr/>
      <dgm:t>
        <a:bodyPr/>
        <a:lstStyle/>
        <a:p>
          <a:endParaRPr lang="en-US"/>
        </a:p>
      </dgm:t>
    </dgm:pt>
    <dgm:pt modelId="{A2271D7D-0222-406E-92F3-7F921A8F637D}">
      <dgm:prSet phldrT="[Text]"/>
      <dgm:spPr/>
      <dgm:t>
        <a:bodyPr/>
        <a:lstStyle/>
        <a:p>
          <a:r>
            <a:rPr lang="hr-HR" dirty="0" smtClean="0"/>
            <a:t>Kontrola +</a:t>
          </a:r>
          <a:endParaRPr lang="en-US" dirty="0"/>
        </a:p>
      </dgm:t>
    </dgm:pt>
    <dgm:pt modelId="{1102159B-92FC-47CC-9A12-CA64CB9F3C9C}" type="parTrans" cxnId="{993A451F-340A-4E4C-98F2-59372D6AFCB9}">
      <dgm:prSet/>
      <dgm:spPr/>
      <dgm:t>
        <a:bodyPr/>
        <a:lstStyle/>
        <a:p>
          <a:endParaRPr lang="en-US"/>
        </a:p>
      </dgm:t>
    </dgm:pt>
    <dgm:pt modelId="{16FBC5E5-18E9-410F-A812-4BF443B8E02A}" type="sibTrans" cxnId="{993A451F-340A-4E4C-98F2-59372D6AFCB9}">
      <dgm:prSet/>
      <dgm:spPr/>
      <dgm:t>
        <a:bodyPr/>
        <a:lstStyle/>
        <a:p>
          <a:endParaRPr lang="en-US"/>
        </a:p>
      </dgm:t>
    </dgm:pt>
    <dgm:pt modelId="{FE615BD1-9295-4B50-B30C-FF70EA2004E3}">
      <dgm:prSet phldrT="[Text]" custT="1"/>
      <dgm:spPr/>
      <dgm:t>
        <a:bodyPr/>
        <a:lstStyle/>
        <a:p>
          <a:r>
            <a:rPr lang="hr-HR" sz="2000" dirty="0" smtClean="0"/>
            <a:t>Permisivan</a:t>
          </a:r>
          <a:endParaRPr lang="en-US" sz="2000" dirty="0"/>
        </a:p>
      </dgm:t>
    </dgm:pt>
    <dgm:pt modelId="{4AC5FD75-B6BD-4C3C-9E84-378CF964F541}" type="parTrans" cxnId="{8A0ED0AC-B6C1-4CF7-ADB7-C800CECC2FAB}">
      <dgm:prSet/>
      <dgm:spPr/>
      <dgm:t>
        <a:bodyPr/>
        <a:lstStyle/>
        <a:p>
          <a:endParaRPr lang="en-US"/>
        </a:p>
      </dgm:t>
    </dgm:pt>
    <dgm:pt modelId="{C164347B-900B-40A4-9209-023B3B56BF7D}" type="sibTrans" cxnId="{8A0ED0AC-B6C1-4CF7-ADB7-C800CECC2FAB}">
      <dgm:prSet/>
      <dgm:spPr/>
      <dgm:t>
        <a:bodyPr/>
        <a:lstStyle/>
        <a:p>
          <a:endParaRPr lang="en-US"/>
        </a:p>
      </dgm:t>
    </dgm:pt>
    <dgm:pt modelId="{A60CD6B6-9853-42D9-A930-B5C3C71AD591}">
      <dgm:prSet phldrT="[Text]"/>
      <dgm:spPr/>
      <dgm:t>
        <a:bodyPr/>
        <a:lstStyle/>
        <a:p>
          <a:r>
            <a:rPr lang="hr-HR" dirty="0" smtClean="0"/>
            <a:t>Kontrola -</a:t>
          </a:r>
          <a:endParaRPr lang="en-US" dirty="0"/>
        </a:p>
      </dgm:t>
    </dgm:pt>
    <dgm:pt modelId="{8B437CD7-ED39-40D7-B4E5-71E371B0E924}" type="parTrans" cxnId="{B0A41B32-851A-48C6-8E5F-6AF40855C6EC}">
      <dgm:prSet/>
      <dgm:spPr/>
      <dgm:t>
        <a:bodyPr/>
        <a:lstStyle/>
        <a:p>
          <a:endParaRPr lang="en-US"/>
        </a:p>
      </dgm:t>
    </dgm:pt>
    <dgm:pt modelId="{560D704D-F5F7-4926-8CD8-66EA6255E8A7}" type="sibTrans" cxnId="{B0A41B32-851A-48C6-8E5F-6AF40855C6EC}">
      <dgm:prSet/>
      <dgm:spPr/>
      <dgm:t>
        <a:bodyPr/>
        <a:lstStyle/>
        <a:p>
          <a:endParaRPr lang="en-US"/>
        </a:p>
      </dgm:t>
    </dgm:pt>
    <dgm:pt modelId="{25345400-86A6-4E25-B779-197E558F958B}">
      <dgm:prSet phldrT="[Text]" custT="1"/>
      <dgm:spPr/>
      <dgm:t>
        <a:bodyPr/>
        <a:lstStyle/>
        <a:p>
          <a:r>
            <a:rPr lang="hr-HR" sz="1400" dirty="0" smtClean="0"/>
            <a:t>Indiferentan</a:t>
          </a:r>
        </a:p>
        <a:p>
          <a:r>
            <a:rPr lang="hr-HR" sz="1400" dirty="0" smtClean="0"/>
            <a:t>(zanemarujući)</a:t>
          </a:r>
          <a:endParaRPr lang="en-US" sz="1400" dirty="0"/>
        </a:p>
      </dgm:t>
    </dgm:pt>
    <dgm:pt modelId="{EA4B91CC-E003-426B-AD8E-3FD4D9CBA472}" type="parTrans" cxnId="{5E3C4875-BDB2-408D-862F-9D433DCF1377}">
      <dgm:prSet/>
      <dgm:spPr/>
      <dgm:t>
        <a:bodyPr/>
        <a:lstStyle/>
        <a:p>
          <a:endParaRPr lang="en-US"/>
        </a:p>
      </dgm:t>
    </dgm:pt>
    <dgm:pt modelId="{499B0F9D-DA03-4B91-B111-40AF12DC15BF}" type="sibTrans" cxnId="{5E3C4875-BDB2-408D-862F-9D433DCF1377}">
      <dgm:prSet/>
      <dgm:spPr/>
      <dgm:t>
        <a:bodyPr/>
        <a:lstStyle/>
        <a:p>
          <a:endParaRPr lang="en-US"/>
        </a:p>
      </dgm:t>
    </dgm:pt>
    <dgm:pt modelId="{016E3241-3CFA-49F4-AE81-84391DE6D477}">
      <dgm:prSet phldrT="[Text]"/>
      <dgm:spPr/>
      <dgm:t>
        <a:bodyPr/>
        <a:lstStyle/>
        <a:p>
          <a:r>
            <a:rPr lang="hr-HR" dirty="0" smtClean="0"/>
            <a:t>Kontrola -</a:t>
          </a:r>
          <a:endParaRPr lang="en-US" dirty="0"/>
        </a:p>
      </dgm:t>
    </dgm:pt>
    <dgm:pt modelId="{9A55BFD7-43AB-4037-B75D-298B57BDB303}" type="parTrans" cxnId="{16D732E3-AED3-45B8-ABCE-219182D6DFCC}">
      <dgm:prSet/>
      <dgm:spPr/>
      <dgm:t>
        <a:bodyPr/>
        <a:lstStyle/>
        <a:p>
          <a:endParaRPr lang="en-US"/>
        </a:p>
      </dgm:t>
    </dgm:pt>
    <dgm:pt modelId="{421C1A63-DC9E-4A0F-AA4D-D5F554128C00}" type="sibTrans" cxnId="{16D732E3-AED3-45B8-ABCE-219182D6DFCC}">
      <dgm:prSet/>
      <dgm:spPr/>
      <dgm:t>
        <a:bodyPr/>
        <a:lstStyle/>
        <a:p>
          <a:endParaRPr lang="en-US"/>
        </a:p>
      </dgm:t>
    </dgm:pt>
    <dgm:pt modelId="{18554BD2-E016-4582-A6F1-85817F1E9074}">
      <dgm:prSet phldrT="[Text]"/>
      <dgm:spPr/>
      <dgm:t>
        <a:bodyPr/>
        <a:lstStyle/>
        <a:p>
          <a:r>
            <a:rPr lang="hr-HR" dirty="0" smtClean="0"/>
            <a:t>Emocionalnost +</a:t>
          </a:r>
          <a:endParaRPr lang="en-US" dirty="0"/>
        </a:p>
      </dgm:t>
    </dgm:pt>
    <dgm:pt modelId="{59B3E41F-A931-415D-B2B8-EB0167553329}" type="parTrans" cxnId="{D93D3C23-0826-4D8C-8612-41B58F996CDF}">
      <dgm:prSet/>
      <dgm:spPr/>
      <dgm:t>
        <a:bodyPr/>
        <a:lstStyle/>
        <a:p>
          <a:endParaRPr lang="en-US"/>
        </a:p>
      </dgm:t>
    </dgm:pt>
    <dgm:pt modelId="{E27D5B3A-05F9-4770-A906-AB8C08096F9C}" type="sibTrans" cxnId="{D93D3C23-0826-4D8C-8612-41B58F996CDF}">
      <dgm:prSet/>
      <dgm:spPr/>
      <dgm:t>
        <a:bodyPr/>
        <a:lstStyle/>
        <a:p>
          <a:endParaRPr lang="en-US"/>
        </a:p>
      </dgm:t>
    </dgm:pt>
    <dgm:pt modelId="{1FD401F0-2E30-422E-B609-68D87305A8DC}">
      <dgm:prSet phldrT="[Text]"/>
      <dgm:spPr/>
      <dgm:t>
        <a:bodyPr/>
        <a:lstStyle/>
        <a:p>
          <a:r>
            <a:rPr lang="hr-HR" dirty="0" smtClean="0"/>
            <a:t>Emocionalnost -</a:t>
          </a:r>
          <a:endParaRPr lang="en-US" dirty="0"/>
        </a:p>
      </dgm:t>
    </dgm:pt>
    <dgm:pt modelId="{1919F1DB-184B-4691-A808-06C26B3E6F1B}" type="parTrans" cxnId="{A2E83DEC-B8E6-485F-A715-2A3968DF957D}">
      <dgm:prSet/>
      <dgm:spPr/>
      <dgm:t>
        <a:bodyPr/>
        <a:lstStyle/>
        <a:p>
          <a:endParaRPr lang="en-US"/>
        </a:p>
      </dgm:t>
    </dgm:pt>
    <dgm:pt modelId="{CD75D3E0-A0AB-467C-AE2C-474EB32B3959}" type="sibTrans" cxnId="{A2E83DEC-B8E6-485F-A715-2A3968DF957D}">
      <dgm:prSet/>
      <dgm:spPr/>
      <dgm:t>
        <a:bodyPr/>
        <a:lstStyle/>
        <a:p>
          <a:endParaRPr lang="en-US"/>
        </a:p>
      </dgm:t>
    </dgm:pt>
    <dgm:pt modelId="{4FB6D4BC-6420-4CA0-A245-2C422C727620}">
      <dgm:prSet phldrT="[Text]"/>
      <dgm:spPr/>
      <dgm:t>
        <a:bodyPr/>
        <a:lstStyle/>
        <a:p>
          <a:r>
            <a:rPr lang="hr-HR" dirty="0" smtClean="0"/>
            <a:t>Emocionalnost +</a:t>
          </a:r>
          <a:endParaRPr lang="en-US" dirty="0"/>
        </a:p>
      </dgm:t>
    </dgm:pt>
    <dgm:pt modelId="{CF883050-23B4-4BE6-956A-8C275B04CC26}" type="parTrans" cxnId="{63B5B4F9-3579-4B64-8EF0-0B039F43EFCC}">
      <dgm:prSet/>
      <dgm:spPr/>
      <dgm:t>
        <a:bodyPr/>
        <a:lstStyle/>
        <a:p>
          <a:endParaRPr lang="en-US"/>
        </a:p>
      </dgm:t>
    </dgm:pt>
    <dgm:pt modelId="{F41F6214-FC8B-4500-91CE-87CC9F990C83}" type="sibTrans" cxnId="{63B5B4F9-3579-4B64-8EF0-0B039F43EFCC}">
      <dgm:prSet/>
      <dgm:spPr/>
      <dgm:t>
        <a:bodyPr/>
        <a:lstStyle/>
        <a:p>
          <a:endParaRPr lang="en-US"/>
        </a:p>
      </dgm:t>
    </dgm:pt>
    <dgm:pt modelId="{BADB7B87-65A5-4D41-B747-5CE26BEF4CEB}" type="pres">
      <dgm:prSet presAssocID="{AE262465-1661-4CD3-856B-2FE14959B392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492579-4ECC-48A1-8A06-A2BD5A0557B1}" type="pres">
      <dgm:prSet presAssocID="{AE262465-1661-4CD3-856B-2FE14959B392}" presName="children" presStyleCnt="0"/>
      <dgm:spPr/>
    </dgm:pt>
    <dgm:pt modelId="{3676BF93-5788-424D-BA90-BC41E543DE86}" type="pres">
      <dgm:prSet presAssocID="{AE262465-1661-4CD3-856B-2FE14959B392}" presName="child1group" presStyleCnt="0"/>
      <dgm:spPr/>
    </dgm:pt>
    <dgm:pt modelId="{9AB5EF2E-1B90-4508-B0BB-92BCB03A49FB}" type="pres">
      <dgm:prSet presAssocID="{AE262465-1661-4CD3-856B-2FE14959B392}" presName="child1" presStyleLbl="bgAcc1" presStyleIdx="0" presStyleCnt="4" custScaleX="132085" custLinFactNeighborX="-70" custLinFactNeighborY="1213"/>
      <dgm:spPr/>
      <dgm:t>
        <a:bodyPr/>
        <a:lstStyle/>
        <a:p>
          <a:endParaRPr lang="en-US"/>
        </a:p>
      </dgm:t>
    </dgm:pt>
    <dgm:pt modelId="{D2DF6887-E692-4496-B089-F05C4C71D879}" type="pres">
      <dgm:prSet presAssocID="{AE262465-1661-4CD3-856B-2FE14959B392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22CFA8-B2D1-4AFD-9671-CB1038BCB429}" type="pres">
      <dgm:prSet presAssocID="{AE262465-1661-4CD3-856B-2FE14959B392}" presName="child2group" presStyleCnt="0"/>
      <dgm:spPr/>
    </dgm:pt>
    <dgm:pt modelId="{EDC74E01-8F2A-4E17-AD30-51E5441BE7C4}" type="pres">
      <dgm:prSet presAssocID="{AE262465-1661-4CD3-856B-2FE14959B392}" presName="child2" presStyleLbl="bgAcc1" presStyleIdx="1" presStyleCnt="4" custScaleX="129543"/>
      <dgm:spPr/>
      <dgm:t>
        <a:bodyPr/>
        <a:lstStyle/>
        <a:p>
          <a:endParaRPr lang="en-US"/>
        </a:p>
      </dgm:t>
    </dgm:pt>
    <dgm:pt modelId="{47487C89-9DC0-41CC-900C-528F73B03428}" type="pres">
      <dgm:prSet presAssocID="{AE262465-1661-4CD3-856B-2FE14959B392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54E0DB-5B17-411B-A720-CCD272C5C564}" type="pres">
      <dgm:prSet presAssocID="{AE262465-1661-4CD3-856B-2FE14959B392}" presName="child3group" presStyleCnt="0"/>
      <dgm:spPr/>
    </dgm:pt>
    <dgm:pt modelId="{A6555643-138F-4B38-ABCD-D68E44ACE967}" type="pres">
      <dgm:prSet presAssocID="{AE262465-1661-4CD3-856B-2FE14959B392}" presName="child3" presStyleLbl="bgAcc1" presStyleIdx="2" presStyleCnt="4" custScaleX="115337"/>
      <dgm:spPr/>
      <dgm:t>
        <a:bodyPr/>
        <a:lstStyle/>
        <a:p>
          <a:endParaRPr lang="en-US"/>
        </a:p>
      </dgm:t>
    </dgm:pt>
    <dgm:pt modelId="{6C2A1234-6E36-4C07-A2FC-48158747447C}" type="pres">
      <dgm:prSet presAssocID="{AE262465-1661-4CD3-856B-2FE14959B392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CC90D4-D6E4-47A0-AA11-72F1927365B7}" type="pres">
      <dgm:prSet presAssocID="{AE262465-1661-4CD3-856B-2FE14959B392}" presName="child4group" presStyleCnt="0"/>
      <dgm:spPr/>
    </dgm:pt>
    <dgm:pt modelId="{2A3EF1AD-7882-4DBF-8257-C0D878920BAB}" type="pres">
      <dgm:prSet presAssocID="{AE262465-1661-4CD3-856B-2FE14959B392}" presName="child4" presStyleLbl="bgAcc1" presStyleIdx="3" presStyleCnt="4" custScaleX="110705"/>
      <dgm:spPr/>
      <dgm:t>
        <a:bodyPr/>
        <a:lstStyle/>
        <a:p>
          <a:endParaRPr lang="en-US"/>
        </a:p>
      </dgm:t>
    </dgm:pt>
    <dgm:pt modelId="{38F0B976-1E8F-4CF8-8538-82BA091FD58B}" type="pres">
      <dgm:prSet presAssocID="{AE262465-1661-4CD3-856B-2FE14959B392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8EE3E2-016F-4FFC-BE6B-82E22831EAF3}" type="pres">
      <dgm:prSet presAssocID="{AE262465-1661-4CD3-856B-2FE14959B392}" presName="childPlaceholder" presStyleCnt="0"/>
      <dgm:spPr/>
    </dgm:pt>
    <dgm:pt modelId="{BBB19017-6691-4975-830A-A120D4A2489D}" type="pres">
      <dgm:prSet presAssocID="{AE262465-1661-4CD3-856B-2FE14959B392}" presName="circle" presStyleCnt="0"/>
      <dgm:spPr/>
    </dgm:pt>
    <dgm:pt modelId="{EE6CCF03-19DA-497D-A8AC-C4835767FDD0}" type="pres">
      <dgm:prSet presAssocID="{AE262465-1661-4CD3-856B-2FE14959B392}" presName="quadrant1" presStyleLbl="node1" presStyleIdx="0" presStyleCnt="4" custScaleX="116351" custLinFactNeighborX="-12276" custLinFactNeighborY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BF43B1-4AF0-4CFD-ABF6-5CD360AD9379}" type="pres">
      <dgm:prSet presAssocID="{AE262465-1661-4CD3-856B-2FE14959B392}" presName="quadrant2" presStyleLbl="node1" presStyleIdx="1" presStyleCnt="4" custScaleX="124535" custLinFactNeighborX="5866" custLinFactNeighborY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293D76-437E-41FA-9E75-CCB30F45D59F}" type="pres">
      <dgm:prSet presAssocID="{AE262465-1661-4CD3-856B-2FE14959B392}" presName="quadrant3" presStyleLbl="node1" presStyleIdx="2" presStyleCnt="4" custScaleX="13271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B348EA-01A3-4EA0-A8A7-0D71FC83C570}" type="pres">
      <dgm:prSet presAssocID="{AE262465-1661-4CD3-856B-2FE14959B392}" presName="quadrant4" presStyleLbl="node1" presStyleIdx="3" presStyleCnt="4" custScaleX="116351" custLinFactNeighborX="-12276" custLinFactNeighborY="-230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CB1C3B-2929-43AF-84AD-81139F6A73B4}" type="pres">
      <dgm:prSet presAssocID="{AE262465-1661-4CD3-856B-2FE14959B392}" presName="quadrantPlaceholder" presStyleCnt="0"/>
      <dgm:spPr/>
    </dgm:pt>
    <dgm:pt modelId="{E782D8A1-6DB0-482A-8933-70E7EDF0C538}" type="pres">
      <dgm:prSet presAssocID="{AE262465-1661-4CD3-856B-2FE14959B392}" presName="center1" presStyleLbl="fgShp" presStyleIdx="0" presStyleCnt="2"/>
      <dgm:spPr/>
    </dgm:pt>
    <dgm:pt modelId="{CCDA0929-D2D8-4D9F-8BD3-0752E8F4F2A1}" type="pres">
      <dgm:prSet presAssocID="{AE262465-1661-4CD3-856B-2FE14959B392}" presName="center2" presStyleLbl="fgShp" presStyleIdx="1" presStyleCnt="2"/>
      <dgm:spPr/>
    </dgm:pt>
  </dgm:ptLst>
  <dgm:cxnLst>
    <dgm:cxn modelId="{63B5B4F9-3579-4B64-8EF0-0B039F43EFCC}" srcId="{FE615BD1-9295-4B50-B30C-FF70EA2004E3}" destId="{4FB6D4BC-6420-4CA0-A245-2C422C727620}" srcOrd="1" destOrd="0" parTransId="{CF883050-23B4-4BE6-956A-8C275B04CC26}" sibTransId="{F41F6214-FC8B-4500-91CE-87CC9F990C83}"/>
    <dgm:cxn modelId="{B8F43944-829D-48B0-9158-FDEE19AF022B}" type="presOf" srcId="{1FD401F0-2E30-422E-B609-68D87305A8DC}" destId="{2A3EF1AD-7882-4DBF-8257-C0D878920BAB}" srcOrd="0" destOrd="1" presId="urn:microsoft.com/office/officeart/2005/8/layout/cycle4"/>
    <dgm:cxn modelId="{7B067AF8-06E1-4CCE-9DDE-C43E764855CD}" type="presOf" srcId="{18554BD2-E016-4582-A6F1-85817F1E9074}" destId="{EDC74E01-8F2A-4E17-AD30-51E5441BE7C4}" srcOrd="0" destOrd="1" presId="urn:microsoft.com/office/officeart/2005/8/layout/cycle4"/>
    <dgm:cxn modelId="{6B9B3813-7800-40FD-8AB6-11ED3A13DE34}" type="presOf" srcId="{A2271D7D-0222-406E-92F3-7F921A8F637D}" destId="{47487C89-9DC0-41CC-900C-528F73B03428}" srcOrd="1" destOrd="0" presId="urn:microsoft.com/office/officeart/2005/8/layout/cycle4"/>
    <dgm:cxn modelId="{A6E7579F-4BA2-416B-A881-060253A9383B}" type="presOf" srcId="{25345400-86A6-4E25-B779-197E558F958B}" destId="{51B348EA-01A3-4EA0-A8A7-0D71FC83C570}" srcOrd="0" destOrd="0" presId="urn:microsoft.com/office/officeart/2005/8/layout/cycle4"/>
    <dgm:cxn modelId="{CF572A50-00A1-431C-89E0-0EBE13A70CB1}" srcId="{AE262465-1661-4CD3-856B-2FE14959B392}" destId="{70B45DCE-8714-4126-9874-9DE5A85F0FB5}" srcOrd="1" destOrd="0" parTransId="{8C0AC6B5-B9A9-4F2A-B9BA-B806E1290FB9}" sibTransId="{4B449AD9-526D-47A5-BD85-0E01D629297E}"/>
    <dgm:cxn modelId="{05CE9B79-0B38-4E66-9895-CB70D2CC5889}" type="presOf" srcId="{A60CD6B6-9853-42D9-A930-B5C3C71AD591}" destId="{A6555643-138F-4B38-ABCD-D68E44ACE967}" srcOrd="0" destOrd="0" presId="urn:microsoft.com/office/officeart/2005/8/layout/cycle4"/>
    <dgm:cxn modelId="{9BEA128C-8DB7-4480-98CD-823B3536327A}" type="presOf" srcId="{A60CD6B6-9853-42D9-A930-B5C3C71AD591}" destId="{6C2A1234-6E36-4C07-A2FC-48158747447C}" srcOrd="1" destOrd="0" presId="urn:microsoft.com/office/officeart/2005/8/layout/cycle4"/>
    <dgm:cxn modelId="{A2E83DEC-B8E6-485F-A715-2A3968DF957D}" srcId="{25345400-86A6-4E25-B779-197E558F958B}" destId="{1FD401F0-2E30-422E-B609-68D87305A8DC}" srcOrd="1" destOrd="0" parTransId="{1919F1DB-184B-4691-A808-06C26B3E6F1B}" sibTransId="{CD75D3E0-A0AB-467C-AE2C-474EB32B3959}"/>
    <dgm:cxn modelId="{3BCFB6A1-E28E-4040-AE84-1615438A8502}" type="presOf" srcId="{A2271D7D-0222-406E-92F3-7F921A8F637D}" destId="{EDC74E01-8F2A-4E17-AD30-51E5441BE7C4}" srcOrd="0" destOrd="0" presId="urn:microsoft.com/office/officeart/2005/8/layout/cycle4"/>
    <dgm:cxn modelId="{6675397C-CE7D-4F0B-94E3-262AEE62B54A}" type="presOf" srcId="{1FD401F0-2E30-422E-B609-68D87305A8DC}" destId="{38F0B976-1E8F-4CF8-8538-82BA091FD58B}" srcOrd="1" destOrd="1" presId="urn:microsoft.com/office/officeart/2005/8/layout/cycle4"/>
    <dgm:cxn modelId="{16D732E3-AED3-45B8-ABCE-219182D6DFCC}" srcId="{25345400-86A6-4E25-B779-197E558F958B}" destId="{016E3241-3CFA-49F4-AE81-84391DE6D477}" srcOrd="0" destOrd="0" parTransId="{9A55BFD7-43AB-4037-B75D-298B57BDB303}" sibTransId="{421C1A63-DC9E-4A0F-AA4D-D5F554128C00}"/>
    <dgm:cxn modelId="{D7CA5E67-3ACB-451A-852B-6DCC66BA9104}" type="presOf" srcId="{B368EB2A-2D06-4D53-9D99-378625ED3451}" destId="{EE6CCF03-19DA-497D-A8AC-C4835767FDD0}" srcOrd="0" destOrd="0" presId="urn:microsoft.com/office/officeart/2005/8/layout/cycle4"/>
    <dgm:cxn modelId="{5E3C4875-BDB2-408D-862F-9D433DCF1377}" srcId="{AE262465-1661-4CD3-856B-2FE14959B392}" destId="{25345400-86A6-4E25-B779-197E558F958B}" srcOrd="3" destOrd="0" parTransId="{EA4B91CC-E003-426B-AD8E-3FD4D9CBA472}" sibTransId="{499B0F9D-DA03-4B91-B111-40AF12DC15BF}"/>
    <dgm:cxn modelId="{114B1CB7-9362-4253-B5CD-955A9A95D46C}" type="presOf" srcId="{FE615BD1-9295-4B50-B30C-FF70EA2004E3}" destId="{D0293D76-437E-41FA-9E75-CCB30F45D59F}" srcOrd="0" destOrd="0" presId="urn:microsoft.com/office/officeart/2005/8/layout/cycle4"/>
    <dgm:cxn modelId="{46B2F689-623E-43D5-8B48-CEC0E1BBBDDE}" type="presOf" srcId="{CA5458AA-33CF-431B-82E0-66D758B9FB3D}" destId="{9AB5EF2E-1B90-4508-B0BB-92BCB03A49FB}" srcOrd="0" destOrd="0" presId="urn:microsoft.com/office/officeart/2005/8/layout/cycle4"/>
    <dgm:cxn modelId="{27ECF947-7E82-4B04-A188-2E8522B4DCF6}" type="presOf" srcId="{016E3241-3CFA-49F4-AE81-84391DE6D477}" destId="{38F0B976-1E8F-4CF8-8538-82BA091FD58B}" srcOrd="1" destOrd="0" presId="urn:microsoft.com/office/officeart/2005/8/layout/cycle4"/>
    <dgm:cxn modelId="{993A451F-340A-4E4C-98F2-59372D6AFCB9}" srcId="{70B45DCE-8714-4126-9874-9DE5A85F0FB5}" destId="{A2271D7D-0222-406E-92F3-7F921A8F637D}" srcOrd="0" destOrd="0" parTransId="{1102159B-92FC-47CC-9A12-CA64CB9F3C9C}" sibTransId="{16FBC5E5-18E9-410F-A812-4BF443B8E02A}"/>
    <dgm:cxn modelId="{D93D3C23-0826-4D8C-8612-41B58F996CDF}" srcId="{70B45DCE-8714-4126-9874-9DE5A85F0FB5}" destId="{18554BD2-E016-4582-A6F1-85817F1E9074}" srcOrd="1" destOrd="0" parTransId="{59B3E41F-A931-415D-B2B8-EB0167553329}" sibTransId="{E27D5B3A-05F9-4770-A906-AB8C08096F9C}"/>
    <dgm:cxn modelId="{22903840-6B0C-45DB-B5F2-7B5F0F78956B}" type="presOf" srcId="{18554BD2-E016-4582-A6F1-85817F1E9074}" destId="{47487C89-9DC0-41CC-900C-528F73B03428}" srcOrd="1" destOrd="1" presId="urn:microsoft.com/office/officeart/2005/8/layout/cycle4"/>
    <dgm:cxn modelId="{E60D4492-5B25-437D-94C3-7BBA671C9E1B}" type="presOf" srcId="{AE262465-1661-4CD3-856B-2FE14959B392}" destId="{BADB7B87-65A5-4D41-B747-5CE26BEF4CEB}" srcOrd="0" destOrd="0" presId="urn:microsoft.com/office/officeart/2005/8/layout/cycle4"/>
    <dgm:cxn modelId="{8A0ED0AC-B6C1-4CF7-ADB7-C800CECC2FAB}" srcId="{AE262465-1661-4CD3-856B-2FE14959B392}" destId="{FE615BD1-9295-4B50-B30C-FF70EA2004E3}" srcOrd="2" destOrd="0" parTransId="{4AC5FD75-B6BD-4C3C-9E84-378CF964F541}" sibTransId="{C164347B-900B-40A4-9209-023B3B56BF7D}"/>
    <dgm:cxn modelId="{B0A41B32-851A-48C6-8E5F-6AF40855C6EC}" srcId="{FE615BD1-9295-4B50-B30C-FF70EA2004E3}" destId="{A60CD6B6-9853-42D9-A930-B5C3C71AD591}" srcOrd="0" destOrd="0" parTransId="{8B437CD7-ED39-40D7-B4E5-71E371B0E924}" sibTransId="{560D704D-F5F7-4926-8CD8-66EA6255E8A7}"/>
    <dgm:cxn modelId="{EBA87232-BA34-4DFC-B457-E38C4E6B44A5}" srcId="{AE262465-1661-4CD3-856B-2FE14959B392}" destId="{B368EB2A-2D06-4D53-9D99-378625ED3451}" srcOrd="0" destOrd="0" parTransId="{943432E0-640C-4CCA-B70D-84EC4714B2E4}" sibTransId="{6551B8E6-D1AA-4C34-BB84-25854FDCBAE6}"/>
    <dgm:cxn modelId="{3352DDCB-8B59-49D3-9B30-FD2A6CEC36C7}" srcId="{B368EB2A-2D06-4D53-9D99-378625ED3451}" destId="{CA5458AA-33CF-431B-82E0-66D758B9FB3D}" srcOrd="0" destOrd="0" parTransId="{081EDBD1-F8E2-487F-BAF8-A8674383B1C0}" sibTransId="{AEC0D3FF-7464-46B2-8C9F-0E26DC053B10}"/>
    <dgm:cxn modelId="{CCD2B6E1-8C59-4014-ACEB-949522CF2777}" type="presOf" srcId="{4FB6D4BC-6420-4CA0-A245-2C422C727620}" destId="{A6555643-138F-4B38-ABCD-D68E44ACE967}" srcOrd="0" destOrd="1" presId="urn:microsoft.com/office/officeart/2005/8/layout/cycle4"/>
    <dgm:cxn modelId="{9AE465A4-755C-467F-B81B-B52FC45CE1BD}" type="presOf" srcId="{70B45DCE-8714-4126-9874-9DE5A85F0FB5}" destId="{9DBF43B1-4AF0-4CFD-ABF6-5CD360AD9379}" srcOrd="0" destOrd="0" presId="urn:microsoft.com/office/officeart/2005/8/layout/cycle4"/>
    <dgm:cxn modelId="{BD6F59D2-2D64-41C3-8742-EE76860E4A59}" type="presOf" srcId="{016E3241-3CFA-49F4-AE81-84391DE6D477}" destId="{2A3EF1AD-7882-4DBF-8257-C0D878920BAB}" srcOrd="0" destOrd="0" presId="urn:microsoft.com/office/officeart/2005/8/layout/cycle4"/>
    <dgm:cxn modelId="{576C60E2-BF3B-442C-BAB6-786646F9A86C}" type="presOf" srcId="{4FB6D4BC-6420-4CA0-A245-2C422C727620}" destId="{6C2A1234-6E36-4C07-A2FC-48158747447C}" srcOrd="1" destOrd="1" presId="urn:microsoft.com/office/officeart/2005/8/layout/cycle4"/>
    <dgm:cxn modelId="{D2250A3A-AE9A-4FEE-AC23-2C29ACC36C96}" type="presOf" srcId="{CA5458AA-33CF-431B-82E0-66D758B9FB3D}" destId="{D2DF6887-E692-4496-B089-F05C4C71D879}" srcOrd="1" destOrd="0" presId="urn:microsoft.com/office/officeart/2005/8/layout/cycle4"/>
    <dgm:cxn modelId="{4D346C15-A730-49B8-B56B-06EF815CDDEF}" type="presParOf" srcId="{BADB7B87-65A5-4D41-B747-5CE26BEF4CEB}" destId="{51492579-4ECC-48A1-8A06-A2BD5A0557B1}" srcOrd="0" destOrd="0" presId="urn:microsoft.com/office/officeart/2005/8/layout/cycle4"/>
    <dgm:cxn modelId="{0E731504-F7A6-4916-A260-AD1BD79760FC}" type="presParOf" srcId="{51492579-4ECC-48A1-8A06-A2BD5A0557B1}" destId="{3676BF93-5788-424D-BA90-BC41E543DE86}" srcOrd="0" destOrd="0" presId="urn:microsoft.com/office/officeart/2005/8/layout/cycle4"/>
    <dgm:cxn modelId="{5B8922F4-D9A1-45F2-8E48-D972FED3D2FF}" type="presParOf" srcId="{3676BF93-5788-424D-BA90-BC41E543DE86}" destId="{9AB5EF2E-1B90-4508-B0BB-92BCB03A49FB}" srcOrd="0" destOrd="0" presId="urn:microsoft.com/office/officeart/2005/8/layout/cycle4"/>
    <dgm:cxn modelId="{0C481CEE-4552-496F-B6F7-B7CA1ED50AEA}" type="presParOf" srcId="{3676BF93-5788-424D-BA90-BC41E543DE86}" destId="{D2DF6887-E692-4496-B089-F05C4C71D879}" srcOrd="1" destOrd="0" presId="urn:microsoft.com/office/officeart/2005/8/layout/cycle4"/>
    <dgm:cxn modelId="{9B55BBDF-6C31-4908-BAA6-E09E7206BB19}" type="presParOf" srcId="{51492579-4ECC-48A1-8A06-A2BD5A0557B1}" destId="{3E22CFA8-B2D1-4AFD-9671-CB1038BCB429}" srcOrd="1" destOrd="0" presId="urn:microsoft.com/office/officeart/2005/8/layout/cycle4"/>
    <dgm:cxn modelId="{3A65C0A5-8184-442C-9AC3-6422F339DE77}" type="presParOf" srcId="{3E22CFA8-B2D1-4AFD-9671-CB1038BCB429}" destId="{EDC74E01-8F2A-4E17-AD30-51E5441BE7C4}" srcOrd="0" destOrd="0" presId="urn:microsoft.com/office/officeart/2005/8/layout/cycle4"/>
    <dgm:cxn modelId="{2894B4F9-2AD4-4580-BEE3-24539A7B8321}" type="presParOf" srcId="{3E22CFA8-B2D1-4AFD-9671-CB1038BCB429}" destId="{47487C89-9DC0-41CC-900C-528F73B03428}" srcOrd="1" destOrd="0" presId="urn:microsoft.com/office/officeart/2005/8/layout/cycle4"/>
    <dgm:cxn modelId="{6104358D-A276-4878-B38A-1CF990D7689F}" type="presParOf" srcId="{51492579-4ECC-48A1-8A06-A2BD5A0557B1}" destId="{4C54E0DB-5B17-411B-A720-CCD272C5C564}" srcOrd="2" destOrd="0" presId="urn:microsoft.com/office/officeart/2005/8/layout/cycle4"/>
    <dgm:cxn modelId="{7DBF1CCB-D68F-4B91-910F-7F5C3CD4E223}" type="presParOf" srcId="{4C54E0DB-5B17-411B-A720-CCD272C5C564}" destId="{A6555643-138F-4B38-ABCD-D68E44ACE967}" srcOrd="0" destOrd="0" presId="urn:microsoft.com/office/officeart/2005/8/layout/cycle4"/>
    <dgm:cxn modelId="{8FF0F1D4-61BB-4F35-B0FA-380B77700CA1}" type="presParOf" srcId="{4C54E0DB-5B17-411B-A720-CCD272C5C564}" destId="{6C2A1234-6E36-4C07-A2FC-48158747447C}" srcOrd="1" destOrd="0" presId="urn:microsoft.com/office/officeart/2005/8/layout/cycle4"/>
    <dgm:cxn modelId="{1ADCAD7E-7E32-4CA5-A7B9-41E8B14E86DB}" type="presParOf" srcId="{51492579-4ECC-48A1-8A06-A2BD5A0557B1}" destId="{33CC90D4-D6E4-47A0-AA11-72F1927365B7}" srcOrd="3" destOrd="0" presId="urn:microsoft.com/office/officeart/2005/8/layout/cycle4"/>
    <dgm:cxn modelId="{458475B6-BFDD-4D2C-A4D0-8410E29D46A8}" type="presParOf" srcId="{33CC90D4-D6E4-47A0-AA11-72F1927365B7}" destId="{2A3EF1AD-7882-4DBF-8257-C0D878920BAB}" srcOrd="0" destOrd="0" presId="urn:microsoft.com/office/officeart/2005/8/layout/cycle4"/>
    <dgm:cxn modelId="{2E2FF603-65EC-4FE2-9CE3-28401580E745}" type="presParOf" srcId="{33CC90D4-D6E4-47A0-AA11-72F1927365B7}" destId="{38F0B976-1E8F-4CF8-8538-82BA091FD58B}" srcOrd="1" destOrd="0" presId="urn:microsoft.com/office/officeart/2005/8/layout/cycle4"/>
    <dgm:cxn modelId="{C7264079-C1BB-4BA3-A686-4C53213488FE}" type="presParOf" srcId="{51492579-4ECC-48A1-8A06-A2BD5A0557B1}" destId="{228EE3E2-016F-4FFC-BE6B-82E22831EAF3}" srcOrd="4" destOrd="0" presId="urn:microsoft.com/office/officeart/2005/8/layout/cycle4"/>
    <dgm:cxn modelId="{1C03BF66-7DA9-46A6-85B2-F391634BBDA5}" type="presParOf" srcId="{BADB7B87-65A5-4D41-B747-5CE26BEF4CEB}" destId="{BBB19017-6691-4975-830A-A120D4A2489D}" srcOrd="1" destOrd="0" presId="urn:microsoft.com/office/officeart/2005/8/layout/cycle4"/>
    <dgm:cxn modelId="{C38E1D62-559C-47F6-AAF1-10104BC33B87}" type="presParOf" srcId="{BBB19017-6691-4975-830A-A120D4A2489D}" destId="{EE6CCF03-19DA-497D-A8AC-C4835767FDD0}" srcOrd="0" destOrd="0" presId="urn:microsoft.com/office/officeart/2005/8/layout/cycle4"/>
    <dgm:cxn modelId="{AE20B51A-FA3D-440B-90E1-DDDAE717E6FC}" type="presParOf" srcId="{BBB19017-6691-4975-830A-A120D4A2489D}" destId="{9DBF43B1-4AF0-4CFD-ABF6-5CD360AD9379}" srcOrd="1" destOrd="0" presId="urn:microsoft.com/office/officeart/2005/8/layout/cycle4"/>
    <dgm:cxn modelId="{C43B5442-456B-454D-B06F-EE76255813AF}" type="presParOf" srcId="{BBB19017-6691-4975-830A-A120D4A2489D}" destId="{D0293D76-437E-41FA-9E75-CCB30F45D59F}" srcOrd="2" destOrd="0" presId="urn:microsoft.com/office/officeart/2005/8/layout/cycle4"/>
    <dgm:cxn modelId="{C04DB28B-93C6-46ED-B3BA-C7CCA6618CA3}" type="presParOf" srcId="{BBB19017-6691-4975-830A-A120D4A2489D}" destId="{51B348EA-01A3-4EA0-A8A7-0D71FC83C570}" srcOrd="3" destOrd="0" presId="urn:microsoft.com/office/officeart/2005/8/layout/cycle4"/>
    <dgm:cxn modelId="{45882850-FADE-4AA3-8D99-7DA8C6707C78}" type="presParOf" srcId="{BBB19017-6691-4975-830A-A120D4A2489D}" destId="{05CB1C3B-2929-43AF-84AD-81139F6A73B4}" srcOrd="4" destOrd="0" presId="urn:microsoft.com/office/officeart/2005/8/layout/cycle4"/>
    <dgm:cxn modelId="{35FA6B40-2D37-4690-BDCB-1D8C65B354D3}" type="presParOf" srcId="{BADB7B87-65A5-4D41-B747-5CE26BEF4CEB}" destId="{E782D8A1-6DB0-482A-8933-70E7EDF0C538}" srcOrd="2" destOrd="0" presId="urn:microsoft.com/office/officeart/2005/8/layout/cycle4"/>
    <dgm:cxn modelId="{D970A056-9FEF-4309-A75A-B59F6C4D65C7}" type="presParOf" srcId="{BADB7B87-65A5-4D41-B747-5CE26BEF4CEB}" destId="{CCDA0929-D2D8-4D9F-8BD3-0752E8F4F2A1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555643-138F-4B38-ABCD-D68E44ACE967}">
      <dsp:nvSpPr>
        <dsp:cNvPr id="0" name=""/>
        <dsp:cNvSpPr/>
      </dsp:nvSpPr>
      <dsp:spPr>
        <a:xfrm>
          <a:off x="3540788" y="2763519"/>
          <a:ext cx="2315524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Kontrola -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Emocionalnost +</a:t>
          </a:r>
          <a:endParaRPr lang="en-US" sz="1400" kern="1200" dirty="0"/>
        </a:p>
      </dsp:txBody>
      <dsp:txXfrm>
        <a:off x="4264012" y="3117207"/>
        <a:ext cx="1563732" cy="918226"/>
      </dsp:txXfrm>
    </dsp:sp>
    <dsp:sp modelId="{2A3EF1AD-7882-4DBF-8257-C0D878920BAB}">
      <dsp:nvSpPr>
        <dsp:cNvPr id="0" name=""/>
        <dsp:cNvSpPr/>
      </dsp:nvSpPr>
      <dsp:spPr>
        <a:xfrm>
          <a:off x="311700" y="2763519"/>
          <a:ext cx="2222531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Kontrola -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Emocionalnost -</a:t>
          </a:r>
          <a:endParaRPr lang="en-US" sz="1400" kern="1200" dirty="0"/>
        </a:p>
      </dsp:txBody>
      <dsp:txXfrm>
        <a:off x="340267" y="3117207"/>
        <a:ext cx="1498637" cy="918226"/>
      </dsp:txXfrm>
    </dsp:sp>
    <dsp:sp modelId="{EDC74E01-8F2A-4E17-AD30-51E5441BE7C4}">
      <dsp:nvSpPr>
        <dsp:cNvPr id="0" name=""/>
        <dsp:cNvSpPr/>
      </dsp:nvSpPr>
      <dsp:spPr>
        <a:xfrm>
          <a:off x="3398187" y="0"/>
          <a:ext cx="2600725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Kontrola +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Emocionalnost +</a:t>
          </a:r>
          <a:endParaRPr lang="en-US" sz="1400" kern="1200" dirty="0"/>
        </a:p>
      </dsp:txBody>
      <dsp:txXfrm>
        <a:off x="4206972" y="28567"/>
        <a:ext cx="1763374" cy="918226"/>
      </dsp:txXfrm>
    </dsp:sp>
    <dsp:sp modelId="{9AB5EF2E-1B90-4508-B0BB-92BCB03A49FB}">
      <dsp:nvSpPr>
        <dsp:cNvPr id="0" name=""/>
        <dsp:cNvSpPr/>
      </dsp:nvSpPr>
      <dsp:spPr>
        <a:xfrm>
          <a:off x="95681" y="15774"/>
          <a:ext cx="2651759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400" kern="1200" dirty="0" smtClean="0"/>
            <a:t>Kontrola + Emocionalnost -</a:t>
          </a:r>
          <a:endParaRPr lang="en-US" sz="1400" kern="1200" dirty="0"/>
        </a:p>
      </dsp:txBody>
      <dsp:txXfrm>
        <a:off x="124248" y="44341"/>
        <a:ext cx="1799097" cy="918226"/>
      </dsp:txXfrm>
    </dsp:sp>
    <dsp:sp modelId="{EE6CCF03-19DA-497D-A8AC-C4835767FDD0}">
      <dsp:nvSpPr>
        <dsp:cNvPr id="0" name=""/>
        <dsp:cNvSpPr/>
      </dsp:nvSpPr>
      <dsp:spPr>
        <a:xfrm>
          <a:off x="859644" y="231806"/>
          <a:ext cx="2047442" cy="175971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Autoritaran</a:t>
          </a:r>
          <a:endParaRPr lang="en-US" sz="1800" kern="1200" dirty="0"/>
        </a:p>
      </dsp:txBody>
      <dsp:txXfrm>
        <a:off x="1459326" y="747214"/>
        <a:ext cx="1447760" cy="1244304"/>
      </dsp:txXfrm>
    </dsp:sp>
    <dsp:sp modelId="{9DBF43B1-4AF0-4CFD-ABF6-5CD360AD9379}">
      <dsp:nvSpPr>
        <dsp:cNvPr id="0" name=""/>
        <dsp:cNvSpPr/>
      </dsp:nvSpPr>
      <dsp:spPr>
        <a:xfrm rot="5400000">
          <a:off x="3163748" y="15933"/>
          <a:ext cx="1759712" cy="2191457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Autoritativan</a:t>
          </a:r>
          <a:endParaRPr lang="en-US" sz="1800" kern="1200" dirty="0"/>
        </a:p>
      </dsp:txBody>
      <dsp:txXfrm rot="-5400000">
        <a:off x="2947876" y="747214"/>
        <a:ext cx="1549594" cy="1244304"/>
      </dsp:txXfrm>
    </dsp:sp>
    <dsp:sp modelId="{D0293D76-437E-41FA-9E75-CCB30F45D59F}">
      <dsp:nvSpPr>
        <dsp:cNvPr id="0" name=""/>
        <dsp:cNvSpPr/>
      </dsp:nvSpPr>
      <dsp:spPr>
        <a:xfrm rot="10800000">
          <a:off x="2772643" y="2072640"/>
          <a:ext cx="2335472" cy="175971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Permisivan</a:t>
          </a:r>
          <a:endParaRPr lang="en-US" sz="2000" kern="1200" dirty="0"/>
        </a:p>
      </dsp:txBody>
      <dsp:txXfrm rot="10800000">
        <a:off x="2772643" y="2072640"/>
        <a:ext cx="1651428" cy="1244304"/>
      </dsp:txXfrm>
    </dsp:sp>
    <dsp:sp modelId="{51B348EA-01A3-4EA0-A8A7-0D71FC83C570}">
      <dsp:nvSpPr>
        <dsp:cNvPr id="0" name=""/>
        <dsp:cNvSpPr/>
      </dsp:nvSpPr>
      <dsp:spPr>
        <a:xfrm rot="16200000">
          <a:off x="1003509" y="1888142"/>
          <a:ext cx="1759712" cy="204744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Indiferentan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(zanemarujući)</a:t>
          </a:r>
          <a:endParaRPr lang="en-US" sz="1400" kern="1200" dirty="0"/>
        </a:p>
      </dsp:txBody>
      <dsp:txXfrm rot="5400000">
        <a:off x="1459326" y="2032007"/>
        <a:ext cx="1447760" cy="1244304"/>
      </dsp:txXfrm>
    </dsp:sp>
    <dsp:sp modelId="{E782D8A1-6DB0-482A-8933-70E7EDF0C538}">
      <dsp:nvSpPr>
        <dsp:cNvPr id="0" name=""/>
        <dsp:cNvSpPr/>
      </dsp:nvSpPr>
      <dsp:spPr>
        <a:xfrm>
          <a:off x="2744216" y="1666240"/>
          <a:ext cx="607568" cy="52832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DA0929-D2D8-4D9F-8BD3-0752E8F4F2A1}">
      <dsp:nvSpPr>
        <dsp:cNvPr id="0" name=""/>
        <dsp:cNvSpPr/>
      </dsp:nvSpPr>
      <dsp:spPr>
        <a:xfrm rot="10800000">
          <a:off x="2744216" y="1869440"/>
          <a:ext cx="607568" cy="52832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A16BE-8F9D-4C12-9507-AC482944D9D2}" type="datetimeFigureOut">
              <a:rPr lang="hr-HR" smtClean="0"/>
              <a:t>2.3.2016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D976A7-C3D1-4638-BD59-0CA0C705DA1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6821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976A7-C3D1-4638-BD59-0CA0C705DA14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870369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976A7-C3D1-4638-BD59-0CA0C705DA14}" type="slidenum">
              <a:rPr lang="hr-HR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230049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976A7-C3D1-4638-BD59-0CA0C705DA14}" type="slidenum">
              <a:rPr lang="hr-HR" smtClean="0"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78244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976A7-C3D1-4638-BD59-0CA0C705DA14}" type="slidenum">
              <a:rPr lang="hr-HR" smtClean="0"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52553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976A7-C3D1-4638-BD59-0CA0C705DA14}" type="slidenum">
              <a:rPr lang="hr-HR" smtClean="0"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3724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976A7-C3D1-4638-BD59-0CA0C705DA14}" type="slidenum">
              <a:rPr lang="hr-HR" smtClean="0"/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359907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976A7-C3D1-4638-BD59-0CA0C705DA14}" type="slidenum">
              <a:rPr lang="hr-HR" smtClean="0"/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56209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976A7-C3D1-4638-BD59-0CA0C705DA14}" type="slidenum">
              <a:rPr lang="hr-HR" smtClean="0"/>
              <a:t>16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67559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976A7-C3D1-4638-BD59-0CA0C705DA14}" type="slidenum">
              <a:rPr lang="hr-HR" smtClean="0"/>
              <a:t>17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801011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976A7-C3D1-4638-BD59-0CA0C705DA14}" type="slidenum">
              <a:rPr lang="hr-HR" smtClean="0"/>
              <a:t>18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16042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976A7-C3D1-4638-BD59-0CA0C705DA14}" type="slidenum">
              <a:rPr lang="hr-HR" smtClean="0"/>
              <a:t>19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1057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976A7-C3D1-4638-BD59-0CA0C705DA14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72032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dimenzija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emocionalnosti</a:t>
            </a:r>
            <a:r>
              <a:rPr lang="en-US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emocionalna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toplina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roditeljsko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razumijevanje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odnosno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količina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podrške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ljubavi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ohrabrenja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koju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roditelj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pruža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djetetu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nasuprot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hladnoće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odbijanja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djeteta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dimenzija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kontrole</a:t>
            </a:r>
            <a:r>
              <a:rPr lang="en-US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roditeljski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nadzor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zahtjevi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odnosno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roditeljska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očekivanja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spram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djeteta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koja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mogu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protezati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od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potpune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kontrole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nasuprot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zanemarivanja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djeteta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Kombinacijom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tih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dviju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dimenzija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koje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odražavaju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roditeljske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stavove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prema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djetetu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emocionalnu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klimu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unutar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koje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odvijaju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različiti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roditeljski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postupci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prema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tome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koliko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roditelji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pokazuju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topline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prema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djetetu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koliko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mu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zahtjeva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odnosno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nadzora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postavljaju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roditeljski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stil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odgoja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može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svrstati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četiri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karakteristične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skupine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976A7-C3D1-4638-BD59-0CA0C705DA14}" type="slidenum">
              <a:rPr lang="hr-HR" smtClean="0"/>
              <a:t>20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225182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976A7-C3D1-4638-BD59-0CA0C705DA14}" type="slidenum">
              <a:rPr lang="hr-HR" smtClean="0"/>
              <a:t>21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462676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976A7-C3D1-4638-BD59-0CA0C705DA14}" type="slidenum">
              <a:rPr lang="hr-HR" smtClean="0"/>
              <a:t>22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418477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976A7-C3D1-4638-BD59-0CA0C705DA14}" type="slidenum">
              <a:rPr lang="hr-HR" smtClean="0"/>
              <a:t>23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563254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976A7-C3D1-4638-BD59-0CA0C705DA14}" type="slidenum">
              <a:rPr lang="hr-HR" smtClean="0"/>
              <a:t>24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42981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r-HR" altLang="en-US" smtClean="0"/>
              <a:t>Od 80-ih godina prošlog stoljeća, u SAD-u su provedena brojna istraživanja o utjecaju školske kulture na akademsko postignuće, znanje i ponašanje učenika. Na temelju rezultata, provedene su brojne intervencije, prvenstveno u školama koje pohađa velik dio manjinskog i socijalno isključenog stanovništva. Škole u kojima su provedene intervencije, učinkom su se izjednačile s elitnim školama koje polaze djeca visokog socio-ekonomskog statusa.</a:t>
            </a:r>
          </a:p>
          <a:p>
            <a:r>
              <a:rPr lang="hr-HR" altLang="en-US" smtClean="0"/>
              <a:t>Ista istraživanja provode se i u evropskim zemljama, rezultati su paralelni. Posljednjih 15 godina narasla je svijest o potrebi strateškog upravljanja školama i javnim sektorom, općenito.</a:t>
            </a: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45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1788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60575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7775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4975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32175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9375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F8AF85A-8285-4E65-99FC-4D5017547020}" type="slidenum">
              <a:rPr lang="en-US" altLang="en-US" smtClean="0"/>
              <a:pPr eaLnBrk="1" hangingPunct="1">
                <a:spcBef>
                  <a:spcPct val="0"/>
                </a:spcBef>
              </a:pPr>
              <a:t>25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2A7FAC9-85DA-481C-8465-03ABDC9D19EB}" type="slidenum">
              <a:rPr lang="en-US" altLang="en-US" smtClean="0"/>
              <a:pPr eaLnBrk="1" hangingPunct="1"/>
              <a:t>26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976A7-C3D1-4638-BD59-0CA0C705DA14}" type="slidenum">
              <a:rPr lang="hr-HR" smtClean="0"/>
              <a:t>27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5372473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976A7-C3D1-4638-BD59-0CA0C705DA14}" type="slidenum">
              <a:rPr lang="hr-HR" smtClean="0"/>
              <a:t>28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7987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976A7-C3D1-4638-BD59-0CA0C705DA14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8656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976A7-C3D1-4638-BD59-0CA0C705DA14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2038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976A7-C3D1-4638-BD59-0CA0C705DA14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63805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976A7-C3D1-4638-BD59-0CA0C705DA14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4223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976A7-C3D1-4638-BD59-0CA0C705DA14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1725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976A7-C3D1-4638-BD59-0CA0C705DA14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95580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976A7-C3D1-4638-BD59-0CA0C705DA14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4755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11.2013.</a:t>
            </a: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AZOO: Organizacijska supervizija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81DE-5C8E-4536-BB7B-2F9C73FCA30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11.2013.</a:t>
            </a: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AZOO: Organizacijska supervizija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81DE-5C8E-4536-BB7B-2F9C73FCA30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11.2013.</a:t>
            </a: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AZOO: Organizacijska supervizija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81DE-5C8E-4536-BB7B-2F9C73FCA30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11.2013.</a:t>
            </a: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AZOO: Organizacijska supervizija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81DE-5C8E-4536-BB7B-2F9C73FCA30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11.2013.</a:t>
            </a: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AZOO: Organizacijska supervizija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81DE-5C8E-4536-BB7B-2F9C73FCA30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11.2013.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AZOO: Organizacijska supervizija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81DE-5C8E-4536-BB7B-2F9C73FCA30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11.2013.</a:t>
            </a:r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AZOO: Organizacijska supervizija</a:t>
            </a: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81DE-5C8E-4536-BB7B-2F9C73FCA30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11.2013.</a:t>
            </a: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AZOO: Organizacijska supervizija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81DE-5C8E-4536-BB7B-2F9C73FCA30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11.2013.</a:t>
            </a:r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AZOO: Organizacijska supervizija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81DE-5C8E-4536-BB7B-2F9C73FCA30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11.2013.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AZOO: Organizacijska supervizija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81DE-5C8E-4536-BB7B-2F9C73FCA30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11.2013.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AZOO: Organizacijska supervizija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81DE-5C8E-4536-BB7B-2F9C73FCA30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11.2013.</a:t>
            </a: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 smtClean="0"/>
              <a:t>AZOO: Organizacijska supervizija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D81DE-5C8E-4536-BB7B-2F9C73FCA30E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reer choce.jpeg"/>
          <p:cNvPicPr>
            <a:picLocks noChangeAspect="1"/>
          </p:cNvPicPr>
          <p:nvPr/>
        </p:nvPicPr>
        <p:blipFill>
          <a:blip r:embed="rId3" cstate="print">
            <a:lum bright="20000"/>
          </a:blip>
          <a:stretch>
            <a:fillRect/>
          </a:stretch>
        </p:blipFill>
        <p:spPr>
          <a:xfrm>
            <a:off x="971600" y="404664"/>
            <a:ext cx="7272808" cy="57950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Odabir karijere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i="1" dirty="0" smtClean="0"/>
              <a:t>Radionica: Moja karijera</a:t>
            </a:r>
            <a:endParaRPr lang="hr-H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Djeca koja imaju snažan doživljaj </a:t>
            </a:r>
            <a:r>
              <a:rPr lang="hr-HR" dirty="0" err="1" smtClean="0"/>
              <a:t>samoefikasnosti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Probleme promatraju kao zadatke koje trebaju biti svladani</a:t>
            </a:r>
          </a:p>
          <a:p>
            <a:r>
              <a:rPr lang="hr-HR" dirty="0" smtClean="0"/>
              <a:t>Razvijaju duboku zainteresiranost za aktivnosti u kojima sudjeluju</a:t>
            </a:r>
          </a:p>
          <a:p>
            <a:r>
              <a:rPr lang="hr-HR" dirty="0" smtClean="0"/>
              <a:t>Razvijaju snažan osjećaj odanosti vlastitim interesima i aktivnostima</a:t>
            </a:r>
          </a:p>
          <a:p>
            <a:r>
              <a:rPr lang="hr-HR" dirty="0" smtClean="0"/>
              <a:t>Brzo se oporavljaju nakon neuspjeha ili razočaranja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Djeca koja imaju doživljaj niske </a:t>
            </a:r>
            <a:r>
              <a:rPr lang="hr-HR" dirty="0" err="1" smtClean="0"/>
              <a:t>samoefikasnosti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Izbjegavaju izazovne zadatke</a:t>
            </a:r>
          </a:p>
          <a:p>
            <a:r>
              <a:rPr lang="hr-HR" dirty="0" smtClean="0"/>
              <a:t>Vjeruju da nemaju dovoljno kapaciteta da bi se uspješno nosili s kompliciranim zadacima i situacijama</a:t>
            </a:r>
          </a:p>
          <a:p>
            <a:r>
              <a:rPr lang="hr-HR" dirty="0" smtClean="0"/>
              <a:t>Fokusirana su na doživljene neuspjehe i negativne ishode, razvijaju strah od pogreške</a:t>
            </a:r>
          </a:p>
          <a:p>
            <a:r>
              <a:rPr lang="hr-HR" dirty="0" smtClean="0"/>
              <a:t>Brzo gube vjeru u vlastite sposobnosti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70C0"/>
                </a:solidFill>
              </a:rPr>
              <a:t>Razvoj </a:t>
            </a:r>
            <a:r>
              <a:rPr lang="hr-HR" dirty="0" err="1" smtClean="0">
                <a:solidFill>
                  <a:srgbClr val="0070C0"/>
                </a:solidFill>
              </a:rPr>
              <a:t>samoefikasnosti</a:t>
            </a:r>
            <a:endParaRPr lang="hr-HR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Počinje u ranom djetinjstvu kroz iskustvo s različitim zadacima i situacijama</a:t>
            </a:r>
          </a:p>
          <a:p>
            <a:r>
              <a:rPr lang="hr-HR" b="1" u="sng" dirty="0" smtClean="0"/>
              <a:t>Ključnu ulogu igra škola – posebno osnovna</a:t>
            </a:r>
          </a:p>
          <a:p>
            <a:r>
              <a:rPr lang="hr-HR" dirty="0" smtClean="0"/>
              <a:t>Razvija se i mijenja tijekom cijelog života (ključne su obrazovne institucije i posao)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Izvori doživljaja </a:t>
            </a:r>
            <a:r>
              <a:rPr lang="hr-HR" dirty="0" err="1" smtClean="0"/>
              <a:t>samoefikasnosti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 smtClean="0">
                <a:solidFill>
                  <a:srgbClr val="0070C0"/>
                </a:solidFill>
              </a:rPr>
              <a:t>Vlastito iskustvo uspjeha</a:t>
            </a:r>
          </a:p>
          <a:p>
            <a:pPr lvl="1"/>
            <a:r>
              <a:rPr lang="hr-HR" dirty="0" smtClean="0"/>
              <a:t>Najučinkovitiji način razvoja snažnog doživljaja </a:t>
            </a:r>
            <a:r>
              <a:rPr lang="hr-HR" dirty="0" err="1" smtClean="0"/>
              <a:t>samoefikasnosti</a:t>
            </a:r>
            <a:r>
              <a:rPr lang="hr-HR" dirty="0" smtClean="0"/>
              <a:t> je iskustvo uspješnog savladavanja zadataka</a:t>
            </a:r>
          </a:p>
          <a:p>
            <a:pPr lvl="1"/>
            <a:endParaRPr lang="hr-HR" dirty="0"/>
          </a:p>
          <a:p>
            <a:pPr lvl="1"/>
            <a:endParaRPr lang="hr-HR" dirty="0" smtClean="0"/>
          </a:p>
          <a:p>
            <a:pPr lvl="1"/>
            <a:r>
              <a:rPr lang="hr-HR" dirty="0" smtClean="0"/>
              <a:t>Zato volimo ono u čemu smo dobri.</a:t>
            </a:r>
          </a:p>
          <a:p>
            <a:pPr lvl="1"/>
            <a:r>
              <a:rPr lang="hr-HR" dirty="0" smtClean="0"/>
              <a:t>Zato je nužno pronaći aktivnost u kojoj smo uspješni. (</a:t>
            </a:r>
            <a:r>
              <a:rPr lang="hr-HR" dirty="0" smtClean="0">
                <a:solidFill>
                  <a:schemeClr val="accent1"/>
                </a:solidFill>
              </a:rPr>
              <a:t>Učitelji ne bi smjeli propustiti pozitivnu evaluaciju!</a:t>
            </a:r>
            <a:r>
              <a:rPr lang="hr-HR" dirty="0" smtClean="0"/>
              <a:t>)</a:t>
            </a:r>
            <a:endParaRPr lang="hr-HR" dirty="0"/>
          </a:p>
        </p:txBody>
      </p:sp>
      <p:sp>
        <p:nvSpPr>
          <p:cNvPr id="4" name="Down Arrow 3"/>
          <p:cNvSpPr/>
          <p:nvPr/>
        </p:nvSpPr>
        <p:spPr>
          <a:xfrm>
            <a:off x="3923928" y="3420407"/>
            <a:ext cx="576064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graphics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3212976"/>
            <a:ext cx="2434977" cy="1350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Izvori </a:t>
            </a:r>
            <a:r>
              <a:rPr lang="hr-HR" dirty="0" err="1" smtClean="0"/>
              <a:t>samoefikasnosti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>
                <a:solidFill>
                  <a:srgbClr val="0070C0"/>
                </a:solidFill>
              </a:rPr>
              <a:t>Socijalno učenje </a:t>
            </a:r>
          </a:p>
          <a:p>
            <a:pPr lvl="1"/>
            <a:r>
              <a:rPr lang="hr-HR" dirty="0" smtClean="0"/>
              <a:t>Opažanje drugih ljudi sličnih osobina našima koji su uspjeli zahvaljujući uloženom trudu, povećava vjerovanje da i sami posjedujemo sposobnosti da uspijemo u sličnoj aktivnosti</a:t>
            </a:r>
          </a:p>
          <a:p>
            <a:pPr lvl="1"/>
            <a:endParaRPr lang="hr-HR" dirty="0"/>
          </a:p>
          <a:p>
            <a:pPr lvl="1"/>
            <a:endParaRPr lang="hr-HR" dirty="0" smtClean="0"/>
          </a:p>
          <a:p>
            <a:pPr lvl="1"/>
            <a:r>
              <a:rPr lang="hr-HR" dirty="0" smtClean="0">
                <a:solidFill>
                  <a:schemeClr val="accent1"/>
                </a:solidFill>
              </a:rPr>
              <a:t>Ponuđeni modeli moraju biti slični</a:t>
            </a:r>
            <a:endParaRPr lang="hr-HR" dirty="0">
              <a:solidFill>
                <a:schemeClr val="accent1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3923928" y="4005064"/>
            <a:ext cx="576064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graphics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573016"/>
            <a:ext cx="1887612" cy="151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Izvori </a:t>
            </a:r>
            <a:r>
              <a:rPr lang="hr-HR" dirty="0" err="1" smtClean="0"/>
              <a:t>samoefikasnosti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 smtClean="0">
                <a:solidFill>
                  <a:srgbClr val="0070C0"/>
                </a:solidFill>
              </a:rPr>
              <a:t>Izravni socijalni utjecaj</a:t>
            </a:r>
          </a:p>
          <a:p>
            <a:pPr lvl="1"/>
            <a:r>
              <a:rPr lang="hr-HR" dirty="0" smtClean="0"/>
              <a:t>Drugi ljudi mogu izravno utjecati na naše uvjerenje o vlastitim sposobnostima = verbalno ohrabrivanje pomaže ljudima da prevladaju sumnje i energiju usmjere na zadatak</a:t>
            </a:r>
          </a:p>
          <a:p>
            <a:endParaRPr lang="hr-HR" dirty="0"/>
          </a:p>
          <a:p>
            <a:endParaRPr lang="hr-HR" dirty="0" smtClean="0"/>
          </a:p>
          <a:p>
            <a:pPr lvl="1"/>
            <a:endParaRPr lang="hr-HR" dirty="0" smtClean="0"/>
          </a:p>
          <a:p>
            <a:pPr lvl="1"/>
            <a:r>
              <a:rPr lang="hr-HR" dirty="0" smtClean="0">
                <a:solidFill>
                  <a:schemeClr val="accent1"/>
                </a:solidFill>
              </a:rPr>
              <a:t>Važno je verbalno ohrabrivanje učenika</a:t>
            </a:r>
            <a:endParaRPr lang="hr-HR" dirty="0">
              <a:solidFill>
                <a:schemeClr val="accent1"/>
              </a:solidFill>
            </a:endParaRPr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4" name="Down Arrow 3"/>
          <p:cNvSpPr/>
          <p:nvPr/>
        </p:nvSpPr>
        <p:spPr>
          <a:xfrm>
            <a:off x="3491880" y="3933056"/>
            <a:ext cx="576064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graphics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3429000"/>
            <a:ext cx="2529656" cy="187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Izvori </a:t>
            </a:r>
            <a:r>
              <a:rPr lang="hr-HR" dirty="0" err="1" smtClean="0"/>
              <a:t>samoefikasnosti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dirty="0" smtClean="0">
                <a:solidFill>
                  <a:srgbClr val="0070C0"/>
                </a:solidFill>
              </a:rPr>
              <a:t>Psihofiziološke reakcije</a:t>
            </a:r>
          </a:p>
          <a:p>
            <a:pPr lvl="1"/>
            <a:r>
              <a:rPr lang="hr-HR" dirty="0" smtClean="0"/>
              <a:t>Emocionalne i fiziološke reakcije te razina stresa u nekoj situaciji utječu na doživljaj </a:t>
            </a:r>
            <a:r>
              <a:rPr lang="hr-HR" dirty="0" err="1" smtClean="0"/>
              <a:t>samoefikasnosti</a:t>
            </a:r>
            <a:r>
              <a:rPr lang="hr-HR" dirty="0" smtClean="0"/>
              <a:t> = nije važna samo razina reakcija već i njihova interpretacija</a:t>
            </a:r>
          </a:p>
          <a:p>
            <a:endParaRPr lang="hr-HR" dirty="0"/>
          </a:p>
          <a:p>
            <a:endParaRPr lang="hr-HR" dirty="0" smtClean="0"/>
          </a:p>
          <a:p>
            <a:pPr lvl="1"/>
            <a:endParaRPr lang="hr-HR" dirty="0" smtClean="0"/>
          </a:p>
          <a:p>
            <a:pPr lvl="1"/>
            <a:r>
              <a:rPr lang="hr-HR" dirty="0" smtClean="0">
                <a:solidFill>
                  <a:schemeClr val="accent1"/>
                </a:solidFill>
              </a:rPr>
              <a:t>Važno je učiti kako smanjiti doživljaj stresa i upravljati raspoloženjem</a:t>
            </a:r>
            <a:endParaRPr lang="hr-HR" dirty="0">
              <a:solidFill>
                <a:schemeClr val="accent1"/>
              </a:solidFill>
            </a:endParaRPr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4" name="Down Arrow 3"/>
          <p:cNvSpPr/>
          <p:nvPr/>
        </p:nvSpPr>
        <p:spPr>
          <a:xfrm>
            <a:off x="3491880" y="3933056"/>
            <a:ext cx="576064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graphics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3356992"/>
            <a:ext cx="26098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C00000"/>
                </a:solidFill>
              </a:rPr>
              <a:t>Vrijednosti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Relativno trajni ciljevi koje smatramo važnima u životu</a:t>
            </a:r>
          </a:p>
          <a:p>
            <a:r>
              <a:rPr lang="hr-HR" dirty="0" smtClean="0"/>
              <a:t>Skup vjerovanja, mišljenja i stavova o tome što je ispravno, dobro i poželjno</a:t>
            </a:r>
          </a:p>
          <a:p>
            <a:r>
              <a:rPr lang="hr-HR" dirty="0" smtClean="0"/>
              <a:t>Govore o tome tko smo, dio su identiteta</a:t>
            </a:r>
          </a:p>
          <a:p>
            <a:r>
              <a:rPr lang="hr-HR" dirty="0" smtClean="0"/>
              <a:t>Stječu se socijalizacijskim procesima </a:t>
            </a:r>
          </a:p>
          <a:p>
            <a:r>
              <a:rPr lang="hr-HR" u="sng" dirty="0" smtClean="0"/>
              <a:t>Bitna je relativna važnost = hijerarhija potreba</a:t>
            </a:r>
            <a:r>
              <a:rPr lang="hr-HR" dirty="0" smtClean="0"/>
              <a:t>:</a:t>
            </a:r>
          </a:p>
          <a:p>
            <a:pPr lvl="1"/>
            <a:r>
              <a:rPr lang="hr-HR" dirty="0" smtClean="0"/>
              <a:t>Utilitarne vrijednosti, </a:t>
            </a:r>
            <a:r>
              <a:rPr lang="hr-HR" dirty="0" err="1" smtClean="0"/>
              <a:t>samoaktualizacijske</a:t>
            </a:r>
            <a:r>
              <a:rPr lang="hr-HR" dirty="0" smtClean="0"/>
              <a:t>, socijalne,  individualističke, avanturističke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C00000"/>
                </a:solidFill>
              </a:rPr>
              <a:t>Vrijednosti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Odabir karijere koji je sukladan vlastitoj hijerarhiji vrijednosti osigurava dugoročno zadovoljstvo u radu, manju izloženost stresu, bolju prilagodbu u međuljudskim odnosima, dulji radni vijek</a:t>
            </a:r>
          </a:p>
          <a:p>
            <a:r>
              <a:rPr lang="hr-HR" u="sng" dirty="0" smtClean="0"/>
              <a:t>Pubertet je početak intenzivnog preispitivanja vrijednosti</a:t>
            </a:r>
            <a:r>
              <a:rPr lang="hr-HR" dirty="0" smtClean="0"/>
              <a:t> koje postaju vrlo važne u adolescenciji i važan su faktor odabira karijere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Važni faktori okoline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Roditelji (obitelj)</a:t>
            </a:r>
          </a:p>
          <a:p>
            <a:pPr lvl="1"/>
            <a:r>
              <a:rPr lang="hr-HR" dirty="0" smtClean="0"/>
              <a:t>SES nije sam za sebe snažna odrednica profesionalne zrelosti </a:t>
            </a:r>
          </a:p>
          <a:p>
            <a:pPr lvl="1"/>
            <a:r>
              <a:rPr lang="hr-HR" dirty="0" smtClean="0"/>
              <a:t>Veći utjecaj ima roditeljski stil odgoja: autoritarni, autoritativni, permisivni, indiferentan (zanemarujući)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33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Tri klasične faze planiranja karijere: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b="1" dirty="0" smtClean="0"/>
              <a:t>Razdoblje maštanja</a:t>
            </a:r>
          </a:p>
          <a:p>
            <a:pPr lvl="1"/>
            <a:r>
              <a:rPr lang="hr-HR" dirty="0" smtClean="0"/>
              <a:t>Niži razredi osnovne škole (5. i 6.)</a:t>
            </a:r>
          </a:p>
          <a:p>
            <a:pPr lvl="1"/>
            <a:r>
              <a:rPr lang="hr-HR" dirty="0" smtClean="0"/>
              <a:t>Izbori su konkretni i uzbudljivi (nisu realistični)</a:t>
            </a:r>
          </a:p>
          <a:p>
            <a:pPr lvl="1"/>
            <a:r>
              <a:rPr lang="hr-HR" dirty="0" smtClean="0"/>
              <a:t>Odluke su emocionalne, a ne praktične</a:t>
            </a:r>
          </a:p>
          <a:p>
            <a:r>
              <a:rPr lang="hr-HR" b="1" u="sng" dirty="0" smtClean="0"/>
              <a:t>Razdoblje istraživanja</a:t>
            </a:r>
          </a:p>
          <a:p>
            <a:pPr lvl="1"/>
            <a:r>
              <a:rPr lang="hr-HR" b="1" u="sng" dirty="0" smtClean="0"/>
              <a:t>Javlja se s pubertetom (7. i 8. svakako)</a:t>
            </a:r>
          </a:p>
          <a:p>
            <a:pPr lvl="1"/>
            <a:r>
              <a:rPr lang="hr-HR" dirty="0" smtClean="0"/>
              <a:t>Završetak ovisi o nastavku školovanja (do kraja srednje škole)</a:t>
            </a:r>
          </a:p>
          <a:p>
            <a:pPr lvl="1"/>
            <a:r>
              <a:rPr lang="hr-HR" dirty="0" smtClean="0"/>
              <a:t>Karakterizira ga nešto realističniji pokušaji </a:t>
            </a:r>
            <a:r>
              <a:rPr lang="hr-HR" b="1" u="sng" dirty="0" smtClean="0"/>
              <a:t>usklađivanja interesa, sposobnosti i vrijednosti</a:t>
            </a:r>
          </a:p>
          <a:p>
            <a:r>
              <a:rPr lang="hr-HR" dirty="0" smtClean="0"/>
              <a:t>Realistično razdoblje</a:t>
            </a:r>
          </a:p>
          <a:p>
            <a:pPr lvl="1"/>
            <a:r>
              <a:rPr lang="hr-HR" dirty="0" smtClean="0"/>
              <a:t>Planiranje primjerenog školovanja, analiza prilika na tržištu rada</a:t>
            </a:r>
          </a:p>
          <a:p>
            <a:pPr lvl="1">
              <a:buNone/>
            </a:pPr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3528174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524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Autoritarni 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endParaRPr lang="en-US" dirty="0"/>
          </a:p>
          <a:p>
            <a:r>
              <a:rPr lang="en-US" sz="4500" dirty="0" err="1" smtClean="0"/>
              <a:t>kombinacija</a:t>
            </a:r>
            <a:r>
              <a:rPr lang="en-US" sz="4500" dirty="0" smtClean="0"/>
              <a:t> </a:t>
            </a:r>
            <a:r>
              <a:rPr lang="en-US" sz="4500" dirty="0" err="1"/>
              <a:t>emocionalne</a:t>
            </a:r>
            <a:r>
              <a:rPr lang="en-US" sz="4500" dirty="0"/>
              <a:t> </a:t>
            </a:r>
            <a:r>
              <a:rPr lang="en-US" sz="4500" dirty="0" err="1"/>
              <a:t>hladnoće</a:t>
            </a:r>
            <a:r>
              <a:rPr lang="en-US" sz="4500" dirty="0"/>
              <a:t> </a:t>
            </a:r>
            <a:r>
              <a:rPr lang="en-US" sz="4500" dirty="0" err="1"/>
              <a:t>i</a:t>
            </a:r>
            <a:r>
              <a:rPr lang="en-US" sz="4500" dirty="0"/>
              <a:t> </a:t>
            </a:r>
            <a:r>
              <a:rPr lang="en-US" sz="4500" dirty="0" err="1"/>
              <a:t>čvrste</a:t>
            </a:r>
            <a:r>
              <a:rPr lang="en-US" sz="4500" dirty="0"/>
              <a:t> </a:t>
            </a:r>
            <a:r>
              <a:rPr lang="en-US" sz="4500" dirty="0" err="1"/>
              <a:t>kontrole</a:t>
            </a:r>
            <a:r>
              <a:rPr lang="en-US" sz="4500" dirty="0"/>
              <a:t> </a:t>
            </a:r>
          </a:p>
          <a:p>
            <a:r>
              <a:rPr lang="en-US" sz="4500" dirty="0" err="1" smtClean="0"/>
              <a:t>roditelji</a:t>
            </a:r>
            <a:r>
              <a:rPr lang="en-US" sz="4500" dirty="0" smtClean="0"/>
              <a:t> </a:t>
            </a:r>
            <a:r>
              <a:rPr lang="en-US" sz="4500" dirty="0" err="1"/>
              <a:t>postavljaju</a:t>
            </a:r>
            <a:r>
              <a:rPr lang="en-US" sz="4500" dirty="0"/>
              <a:t> </a:t>
            </a:r>
            <a:r>
              <a:rPr lang="en-US" sz="4500" dirty="0" err="1"/>
              <a:t>velike</a:t>
            </a:r>
            <a:r>
              <a:rPr lang="en-US" sz="4500" dirty="0"/>
              <a:t> </a:t>
            </a:r>
            <a:r>
              <a:rPr lang="en-US" sz="4500" dirty="0" err="1"/>
              <a:t>zahtjeve</a:t>
            </a:r>
            <a:r>
              <a:rPr lang="en-US" sz="4500" dirty="0"/>
              <a:t> </a:t>
            </a:r>
            <a:r>
              <a:rPr lang="en-US" sz="4500" dirty="0" err="1"/>
              <a:t>i</a:t>
            </a:r>
            <a:r>
              <a:rPr lang="en-US" sz="4500" dirty="0"/>
              <a:t> </a:t>
            </a:r>
            <a:r>
              <a:rPr lang="en-US" sz="4500" dirty="0" err="1"/>
              <a:t>provode</a:t>
            </a:r>
            <a:r>
              <a:rPr lang="en-US" sz="4500" dirty="0"/>
              <a:t> </a:t>
            </a:r>
            <a:r>
              <a:rPr lang="en-US" sz="4500" dirty="0" err="1"/>
              <a:t>strog</a:t>
            </a:r>
            <a:r>
              <a:rPr lang="en-US" sz="4500" dirty="0"/>
              <a:t> </a:t>
            </a:r>
            <a:r>
              <a:rPr lang="en-US" sz="4500" dirty="0" err="1"/>
              <a:t>nadzor</a:t>
            </a:r>
            <a:r>
              <a:rPr lang="en-US" sz="4500" dirty="0"/>
              <a:t> </a:t>
            </a:r>
            <a:r>
              <a:rPr lang="en-US" sz="4500" dirty="0" err="1"/>
              <a:t>i</a:t>
            </a:r>
            <a:r>
              <a:rPr lang="en-US" sz="4500" dirty="0"/>
              <a:t> </a:t>
            </a:r>
            <a:r>
              <a:rPr lang="en-US" sz="4500" dirty="0" err="1"/>
              <a:t>kontrolu</a:t>
            </a:r>
            <a:r>
              <a:rPr lang="en-US" sz="4500" dirty="0"/>
              <a:t>, </a:t>
            </a:r>
            <a:r>
              <a:rPr lang="en-US" sz="4500" dirty="0" err="1"/>
              <a:t>ali</a:t>
            </a:r>
            <a:r>
              <a:rPr lang="en-US" sz="4500" dirty="0"/>
              <a:t> ne </a:t>
            </a:r>
            <a:r>
              <a:rPr lang="en-US" sz="4500" dirty="0" err="1"/>
              <a:t>pružaju</a:t>
            </a:r>
            <a:r>
              <a:rPr lang="en-US" sz="4500" dirty="0"/>
              <a:t> </a:t>
            </a:r>
            <a:r>
              <a:rPr lang="en-US" sz="4500" dirty="0" err="1"/>
              <a:t>dovoljno</a:t>
            </a:r>
            <a:r>
              <a:rPr lang="en-US" sz="4500" dirty="0"/>
              <a:t> topline, </a:t>
            </a:r>
            <a:r>
              <a:rPr lang="en-US" sz="4500" dirty="0" err="1"/>
              <a:t>ljubavi</a:t>
            </a:r>
            <a:r>
              <a:rPr lang="en-US" sz="4500" dirty="0"/>
              <a:t> </a:t>
            </a:r>
            <a:r>
              <a:rPr lang="en-US" sz="4500" dirty="0" err="1"/>
              <a:t>i</a:t>
            </a:r>
            <a:r>
              <a:rPr lang="en-US" sz="4500" dirty="0"/>
              <a:t> </a:t>
            </a:r>
            <a:r>
              <a:rPr lang="en-US" sz="4500" dirty="0" err="1"/>
              <a:t>podrške</a:t>
            </a:r>
            <a:r>
              <a:rPr lang="en-US" sz="4500" dirty="0"/>
              <a:t> </a:t>
            </a:r>
          </a:p>
          <a:p>
            <a:r>
              <a:rPr lang="en-US" sz="4500" dirty="0" err="1" smtClean="0"/>
              <a:t>glavni</a:t>
            </a:r>
            <a:r>
              <a:rPr lang="en-US" sz="4500" dirty="0" smtClean="0"/>
              <a:t> </a:t>
            </a:r>
            <a:r>
              <a:rPr lang="en-US" sz="4500" dirty="0" err="1"/>
              <a:t>odgojni</a:t>
            </a:r>
            <a:r>
              <a:rPr lang="en-US" sz="4500" dirty="0"/>
              <a:t> </a:t>
            </a:r>
            <a:r>
              <a:rPr lang="en-US" sz="4500" dirty="0" err="1"/>
              <a:t>ciljevi</a:t>
            </a:r>
            <a:r>
              <a:rPr lang="en-US" sz="4500" dirty="0"/>
              <a:t> </a:t>
            </a:r>
            <a:r>
              <a:rPr lang="en-US" sz="4500" dirty="0" err="1"/>
              <a:t>su</a:t>
            </a:r>
            <a:r>
              <a:rPr lang="en-US" sz="4500" dirty="0"/>
              <a:t> </a:t>
            </a:r>
            <a:r>
              <a:rPr lang="en-US" sz="4500" dirty="0" err="1"/>
              <a:t>učenje</a:t>
            </a:r>
            <a:r>
              <a:rPr lang="en-US" sz="4500" dirty="0"/>
              <a:t> </a:t>
            </a:r>
            <a:r>
              <a:rPr lang="en-US" sz="4500" dirty="0" err="1"/>
              <a:t>samokontrole</a:t>
            </a:r>
            <a:r>
              <a:rPr lang="en-US" sz="4500" dirty="0"/>
              <a:t> (</a:t>
            </a:r>
            <a:r>
              <a:rPr lang="en-US" sz="4500" dirty="0" err="1"/>
              <a:t>vladanja</a:t>
            </a:r>
            <a:r>
              <a:rPr lang="en-US" sz="4500" dirty="0"/>
              <a:t> </a:t>
            </a:r>
            <a:r>
              <a:rPr lang="en-US" sz="4500" dirty="0" err="1"/>
              <a:t>sobom</a:t>
            </a:r>
            <a:r>
              <a:rPr lang="en-US" sz="4500" dirty="0"/>
              <a:t>) </a:t>
            </a:r>
            <a:r>
              <a:rPr lang="en-US" sz="4500" dirty="0" err="1"/>
              <a:t>i</a:t>
            </a:r>
            <a:r>
              <a:rPr lang="en-US" sz="4500" dirty="0"/>
              <a:t> </a:t>
            </a:r>
            <a:r>
              <a:rPr lang="en-US" sz="4500" dirty="0" err="1"/>
              <a:t>poslušnosti</a:t>
            </a:r>
            <a:r>
              <a:rPr lang="en-US" sz="4500" dirty="0"/>
              <a:t> </a:t>
            </a:r>
            <a:r>
              <a:rPr lang="en-US" sz="4500" dirty="0" err="1"/>
              <a:t>autoritetu</a:t>
            </a:r>
            <a:r>
              <a:rPr lang="en-US" sz="4500" dirty="0"/>
              <a:t> </a:t>
            </a:r>
            <a:r>
              <a:rPr lang="en-US" sz="4500" dirty="0" err="1"/>
              <a:t>koji</a:t>
            </a:r>
            <a:r>
              <a:rPr lang="en-US" sz="4500" dirty="0"/>
              <a:t> ne </a:t>
            </a:r>
            <a:r>
              <a:rPr lang="en-US" sz="4500" dirty="0" err="1"/>
              <a:t>objašnjava</a:t>
            </a:r>
            <a:r>
              <a:rPr lang="en-US" sz="4500" dirty="0"/>
              <a:t> </a:t>
            </a:r>
            <a:r>
              <a:rPr lang="en-US" sz="4500" dirty="0" err="1"/>
              <a:t>svoje</a:t>
            </a:r>
            <a:r>
              <a:rPr lang="en-US" sz="4500" dirty="0"/>
              <a:t> </a:t>
            </a:r>
            <a:r>
              <a:rPr lang="en-US" sz="4500" dirty="0" err="1"/>
              <a:t>odluke</a:t>
            </a:r>
            <a:r>
              <a:rPr lang="en-US" sz="4500" dirty="0"/>
              <a:t> </a:t>
            </a:r>
            <a:r>
              <a:rPr lang="en-US" sz="4500" dirty="0" err="1"/>
              <a:t>i</a:t>
            </a:r>
            <a:r>
              <a:rPr lang="en-US" sz="4500" dirty="0"/>
              <a:t> </a:t>
            </a:r>
            <a:r>
              <a:rPr lang="en-US" sz="4500" dirty="0" err="1"/>
              <a:t>postupke</a:t>
            </a:r>
            <a:r>
              <a:rPr lang="en-US" sz="4500" dirty="0"/>
              <a:t> </a:t>
            </a:r>
            <a:r>
              <a:rPr lang="en-US" sz="4500" dirty="0" err="1"/>
              <a:t>i</a:t>
            </a:r>
            <a:r>
              <a:rPr lang="en-US" sz="4500" dirty="0"/>
              <a:t> </a:t>
            </a:r>
            <a:r>
              <a:rPr lang="en-US" sz="4500" dirty="0" err="1"/>
              <a:t>kojeg</a:t>
            </a:r>
            <a:r>
              <a:rPr lang="en-US" sz="4500" dirty="0"/>
              <a:t> ne </a:t>
            </a:r>
            <a:r>
              <a:rPr lang="en-US" sz="4500" dirty="0" err="1"/>
              <a:t>zanima</a:t>
            </a:r>
            <a:r>
              <a:rPr lang="en-US" sz="4500" dirty="0"/>
              <a:t> </a:t>
            </a:r>
            <a:r>
              <a:rPr lang="en-US" sz="4500" dirty="0" err="1"/>
              <a:t>što</a:t>
            </a:r>
            <a:r>
              <a:rPr lang="en-US" sz="4500" dirty="0"/>
              <a:t> </a:t>
            </a:r>
            <a:r>
              <a:rPr lang="en-US" sz="4500" dirty="0" err="1"/>
              <a:t>dijete</a:t>
            </a:r>
            <a:r>
              <a:rPr lang="en-US" sz="4500" dirty="0"/>
              <a:t> </a:t>
            </a:r>
            <a:r>
              <a:rPr lang="en-US" sz="4500" dirty="0" err="1"/>
              <a:t>misli</a:t>
            </a:r>
            <a:r>
              <a:rPr lang="en-US" sz="4500" dirty="0"/>
              <a:t> </a:t>
            </a:r>
            <a:r>
              <a:rPr lang="en-US" sz="4500" dirty="0" err="1"/>
              <a:t>i</a:t>
            </a:r>
            <a:r>
              <a:rPr lang="en-US" sz="4500" dirty="0"/>
              <a:t> </a:t>
            </a:r>
            <a:r>
              <a:rPr lang="en-US" sz="4500" dirty="0" err="1"/>
              <a:t>osjeća</a:t>
            </a:r>
            <a:r>
              <a:rPr lang="en-US" sz="4500" dirty="0"/>
              <a:t> </a:t>
            </a:r>
          </a:p>
          <a:p>
            <a:r>
              <a:rPr lang="en-US" sz="4500" dirty="0" err="1" smtClean="0"/>
              <a:t>roditeljska</a:t>
            </a:r>
            <a:r>
              <a:rPr lang="en-US" sz="4500" dirty="0" smtClean="0"/>
              <a:t> </a:t>
            </a:r>
            <a:r>
              <a:rPr lang="en-US" sz="4500" dirty="0" err="1"/>
              <a:t>uloga</a:t>
            </a:r>
            <a:r>
              <a:rPr lang="en-US" sz="4500" dirty="0"/>
              <a:t> </a:t>
            </a:r>
            <a:r>
              <a:rPr lang="en-US" sz="4500" dirty="0" err="1"/>
              <a:t>usmjerena</a:t>
            </a:r>
            <a:r>
              <a:rPr lang="en-US" sz="4500" dirty="0"/>
              <a:t> je </a:t>
            </a:r>
            <a:r>
              <a:rPr lang="en-US" sz="4500" dirty="0" err="1"/>
              <a:t>na</a:t>
            </a:r>
            <a:r>
              <a:rPr lang="en-US" sz="4500" dirty="0"/>
              <a:t> </a:t>
            </a:r>
            <a:r>
              <a:rPr lang="en-US" sz="4500" dirty="0" err="1"/>
              <a:t>postavljanje</a:t>
            </a:r>
            <a:r>
              <a:rPr lang="en-US" sz="4500" dirty="0"/>
              <a:t> </a:t>
            </a:r>
            <a:r>
              <a:rPr lang="en-US" sz="4500" dirty="0" err="1"/>
              <a:t>granica</a:t>
            </a:r>
            <a:r>
              <a:rPr lang="en-US" sz="4500" dirty="0"/>
              <a:t> </a:t>
            </a:r>
            <a:r>
              <a:rPr lang="en-US" sz="4500" dirty="0" err="1"/>
              <a:t>i</a:t>
            </a:r>
            <a:r>
              <a:rPr lang="en-US" sz="4500" dirty="0"/>
              <a:t> </a:t>
            </a:r>
            <a:r>
              <a:rPr lang="en-US" sz="4500" dirty="0" err="1"/>
              <a:t>pravila</a:t>
            </a:r>
            <a:r>
              <a:rPr lang="en-US" sz="4500" dirty="0"/>
              <a:t> </a:t>
            </a:r>
            <a:r>
              <a:rPr lang="en-US" sz="4500" dirty="0" err="1"/>
              <a:t>čiji</a:t>
            </a:r>
            <a:r>
              <a:rPr lang="en-US" sz="4500" dirty="0"/>
              <a:t> se </a:t>
            </a:r>
            <a:r>
              <a:rPr lang="en-US" sz="4500" dirty="0" err="1"/>
              <a:t>prekršaji</a:t>
            </a:r>
            <a:r>
              <a:rPr lang="en-US" sz="4500" dirty="0"/>
              <a:t> </a:t>
            </a:r>
            <a:r>
              <a:rPr lang="en-US" sz="4500" dirty="0" err="1"/>
              <a:t>kažnjavaju</a:t>
            </a:r>
            <a:r>
              <a:rPr lang="en-US" sz="4500" dirty="0"/>
              <a:t> </a:t>
            </a:r>
          </a:p>
          <a:p>
            <a:r>
              <a:rPr lang="en-US" sz="4500" dirty="0" err="1" smtClean="0"/>
              <a:t>odnos</a:t>
            </a:r>
            <a:r>
              <a:rPr lang="en-US" sz="4500" dirty="0" smtClean="0"/>
              <a:t> </a:t>
            </a:r>
            <a:r>
              <a:rPr lang="en-US" sz="4500" dirty="0" err="1"/>
              <a:t>roditelj</a:t>
            </a:r>
            <a:r>
              <a:rPr lang="en-US" sz="4500" dirty="0"/>
              <a:t> – </a:t>
            </a:r>
            <a:r>
              <a:rPr lang="en-US" sz="4500" dirty="0" err="1"/>
              <a:t>dijete</a:t>
            </a:r>
            <a:r>
              <a:rPr lang="en-US" sz="4500" dirty="0"/>
              <a:t> </a:t>
            </a:r>
            <a:r>
              <a:rPr lang="en-US" sz="4500" dirty="0" err="1"/>
              <a:t>temelji</a:t>
            </a:r>
            <a:r>
              <a:rPr lang="en-US" sz="4500" dirty="0"/>
              <a:t> se </a:t>
            </a:r>
            <a:r>
              <a:rPr lang="en-US" sz="4500" dirty="0" err="1"/>
              <a:t>na</a:t>
            </a:r>
            <a:r>
              <a:rPr lang="en-US" sz="4500" dirty="0"/>
              <a:t> </a:t>
            </a:r>
            <a:r>
              <a:rPr lang="en-US" sz="4500" dirty="0" err="1"/>
              <a:t>odnosima</a:t>
            </a:r>
            <a:r>
              <a:rPr lang="en-US" sz="4500" dirty="0"/>
              <a:t> </a:t>
            </a:r>
            <a:r>
              <a:rPr lang="en-US" sz="4500" dirty="0" err="1" smtClean="0"/>
              <a:t>nadre</a:t>
            </a:r>
            <a:r>
              <a:rPr lang="hr-HR" sz="4500" dirty="0" smtClean="0"/>
              <a:t>đ</a:t>
            </a:r>
            <a:r>
              <a:rPr lang="en-US" sz="4500" dirty="0" err="1" smtClean="0"/>
              <a:t>enosti</a:t>
            </a:r>
            <a:r>
              <a:rPr lang="en-US" sz="4500" dirty="0" smtClean="0"/>
              <a:t> </a:t>
            </a:r>
            <a:r>
              <a:rPr lang="en-US" sz="4500" dirty="0" err="1"/>
              <a:t>i</a:t>
            </a:r>
            <a:r>
              <a:rPr lang="en-US" sz="4500" dirty="0"/>
              <a:t> </a:t>
            </a:r>
            <a:r>
              <a:rPr lang="en-US" sz="4500" dirty="0" err="1" smtClean="0"/>
              <a:t>podre</a:t>
            </a:r>
            <a:r>
              <a:rPr lang="hr-HR" sz="4500" dirty="0" smtClean="0"/>
              <a:t>đ</a:t>
            </a:r>
            <a:r>
              <a:rPr lang="en-US" sz="4500" dirty="0" err="1" smtClean="0"/>
              <a:t>enosti</a:t>
            </a:r>
            <a:r>
              <a:rPr lang="en-US" sz="4500" dirty="0" smtClean="0"/>
              <a:t> </a:t>
            </a:r>
            <a:r>
              <a:rPr lang="en-US" sz="4500" dirty="0" err="1"/>
              <a:t>te</a:t>
            </a:r>
            <a:r>
              <a:rPr lang="en-US" sz="4500" dirty="0"/>
              <a:t> </a:t>
            </a:r>
            <a:r>
              <a:rPr lang="en-US" sz="4500" dirty="0" err="1"/>
              <a:t>odnosu</a:t>
            </a:r>
            <a:r>
              <a:rPr lang="en-US" sz="4500" dirty="0"/>
              <a:t> </a:t>
            </a:r>
            <a:r>
              <a:rPr lang="en-US" sz="4500" dirty="0" err="1"/>
              <a:t>nagrade</a:t>
            </a:r>
            <a:r>
              <a:rPr lang="en-US" sz="4500" dirty="0"/>
              <a:t> </a:t>
            </a:r>
            <a:r>
              <a:rPr lang="en-US" sz="4500" dirty="0" err="1"/>
              <a:t>i</a:t>
            </a:r>
            <a:r>
              <a:rPr lang="en-US" sz="4500" dirty="0"/>
              <a:t> </a:t>
            </a:r>
            <a:r>
              <a:rPr lang="en-US" sz="4500" dirty="0" err="1"/>
              <a:t>kazne</a:t>
            </a:r>
            <a:r>
              <a:rPr lang="en-US" sz="4500" dirty="0"/>
              <a:t> </a:t>
            </a:r>
          </a:p>
          <a:p>
            <a:endParaRPr lang="en-US" sz="4000" dirty="0"/>
          </a:p>
          <a:p>
            <a:r>
              <a:rPr lang="en-US" sz="4500" b="1" dirty="0" err="1" smtClean="0">
                <a:solidFill>
                  <a:schemeClr val="accent1"/>
                </a:solidFill>
              </a:rPr>
              <a:t>razvoj</a:t>
            </a:r>
            <a:r>
              <a:rPr lang="en-US" sz="4500" b="1" dirty="0" smtClean="0">
                <a:solidFill>
                  <a:schemeClr val="accent1"/>
                </a:solidFill>
              </a:rPr>
              <a:t> </a:t>
            </a:r>
            <a:r>
              <a:rPr lang="en-US" sz="4500" b="1" dirty="0" err="1">
                <a:solidFill>
                  <a:schemeClr val="accent1"/>
                </a:solidFill>
              </a:rPr>
              <a:t>osobina</a:t>
            </a:r>
            <a:r>
              <a:rPr lang="en-US" sz="4500" b="1" dirty="0">
                <a:solidFill>
                  <a:schemeClr val="accent1"/>
                </a:solidFill>
              </a:rPr>
              <a:t> </a:t>
            </a:r>
            <a:r>
              <a:rPr lang="en-US" sz="4500" b="1" dirty="0" err="1">
                <a:solidFill>
                  <a:schemeClr val="accent1"/>
                </a:solidFill>
              </a:rPr>
              <a:t>djeteta</a:t>
            </a:r>
            <a:r>
              <a:rPr lang="en-US" sz="4500" b="1" dirty="0">
                <a:solidFill>
                  <a:schemeClr val="accent1"/>
                </a:solidFill>
              </a:rPr>
              <a:t> </a:t>
            </a:r>
            <a:r>
              <a:rPr lang="en-US" sz="4500" b="1" dirty="0" err="1">
                <a:solidFill>
                  <a:schemeClr val="accent1"/>
                </a:solidFill>
              </a:rPr>
              <a:t>autoritarnih</a:t>
            </a:r>
            <a:r>
              <a:rPr lang="en-US" sz="4500" b="1" dirty="0">
                <a:solidFill>
                  <a:schemeClr val="accent1"/>
                </a:solidFill>
              </a:rPr>
              <a:t> </a:t>
            </a:r>
            <a:r>
              <a:rPr lang="en-US" sz="4500" b="1" dirty="0" err="1">
                <a:solidFill>
                  <a:schemeClr val="accent1"/>
                </a:solidFill>
              </a:rPr>
              <a:t>roditelja</a:t>
            </a:r>
            <a:r>
              <a:rPr lang="en-US" sz="4500" b="1" dirty="0">
                <a:solidFill>
                  <a:schemeClr val="accent1"/>
                </a:solidFill>
              </a:rPr>
              <a:t>: </a:t>
            </a:r>
          </a:p>
          <a:p>
            <a:r>
              <a:rPr lang="en-US" sz="4500" dirty="0" err="1">
                <a:solidFill>
                  <a:schemeClr val="accent1"/>
                </a:solidFill>
              </a:rPr>
              <a:t>nesigurnost</a:t>
            </a:r>
            <a:r>
              <a:rPr lang="en-US" sz="4500" dirty="0">
                <a:solidFill>
                  <a:schemeClr val="accent1"/>
                </a:solidFill>
              </a:rPr>
              <a:t> </a:t>
            </a:r>
            <a:r>
              <a:rPr lang="en-US" sz="4500" dirty="0" err="1">
                <a:solidFill>
                  <a:schemeClr val="accent1"/>
                </a:solidFill>
              </a:rPr>
              <a:t>i</a:t>
            </a:r>
            <a:r>
              <a:rPr lang="en-US" sz="4500" dirty="0">
                <a:solidFill>
                  <a:schemeClr val="accent1"/>
                </a:solidFill>
              </a:rPr>
              <a:t> </a:t>
            </a:r>
            <a:r>
              <a:rPr lang="en-US" sz="4500" dirty="0" err="1">
                <a:solidFill>
                  <a:schemeClr val="accent1"/>
                </a:solidFill>
              </a:rPr>
              <a:t>povućenost</a:t>
            </a:r>
            <a:r>
              <a:rPr lang="en-US" sz="4500" dirty="0">
                <a:solidFill>
                  <a:schemeClr val="accent1"/>
                </a:solidFill>
              </a:rPr>
              <a:t> – </a:t>
            </a:r>
            <a:r>
              <a:rPr lang="en-US" sz="4500" dirty="0" err="1">
                <a:solidFill>
                  <a:schemeClr val="accent1"/>
                </a:solidFill>
              </a:rPr>
              <a:t>ili</a:t>
            </a:r>
            <a:r>
              <a:rPr lang="en-US" sz="4500" dirty="0">
                <a:solidFill>
                  <a:schemeClr val="accent1"/>
                </a:solidFill>
              </a:rPr>
              <a:t> – </a:t>
            </a:r>
            <a:r>
              <a:rPr lang="en-US" sz="4500" dirty="0" err="1">
                <a:solidFill>
                  <a:schemeClr val="accent1"/>
                </a:solidFill>
              </a:rPr>
              <a:t>agresivnost</a:t>
            </a:r>
            <a:r>
              <a:rPr lang="en-US" sz="4500" dirty="0">
                <a:solidFill>
                  <a:schemeClr val="accent1"/>
                </a:solidFill>
              </a:rPr>
              <a:t>, </a:t>
            </a:r>
            <a:r>
              <a:rPr lang="en-US" sz="4500" dirty="0" err="1">
                <a:solidFill>
                  <a:schemeClr val="accent1"/>
                </a:solidFill>
              </a:rPr>
              <a:t>ćudljivost</a:t>
            </a:r>
            <a:r>
              <a:rPr lang="en-US" sz="4500" dirty="0">
                <a:solidFill>
                  <a:schemeClr val="accent1"/>
                </a:solidFill>
              </a:rPr>
              <a:t> </a:t>
            </a:r>
            <a:r>
              <a:rPr lang="en-US" sz="4500" dirty="0" err="1">
                <a:solidFill>
                  <a:schemeClr val="accent1"/>
                </a:solidFill>
              </a:rPr>
              <a:t>i</a:t>
            </a:r>
            <a:r>
              <a:rPr lang="en-US" sz="4500" dirty="0">
                <a:solidFill>
                  <a:schemeClr val="accent1"/>
                </a:solidFill>
              </a:rPr>
              <a:t> </a:t>
            </a:r>
            <a:r>
              <a:rPr lang="en-US" sz="4500" dirty="0" err="1">
                <a:solidFill>
                  <a:schemeClr val="accent1"/>
                </a:solidFill>
              </a:rPr>
              <a:t>niski</a:t>
            </a:r>
            <a:r>
              <a:rPr lang="en-US" sz="4500" dirty="0">
                <a:solidFill>
                  <a:schemeClr val="accent1"/>
                </a:solidFill>
              </a:rPr>
              <a:t> </a:t>
            </a:r>
            <a:r>
              <a:rPr lang="en-US" sz="4500" dirty="0" err="1">
                <a:solidFill>
                  <a:schemeClr val="accent1"/>
                </a:solidFill>
              </a:rPr>
              <a:t>prag</a:t>
            </a:r>
            <a:r>
              <a:rPr lang="en-US" sz="4500" dirty="0">
                <a:solidFill>
                  <a:schemeClr val="accent1"/>
                </a:solidFill>
              </a:rPr>
              <a:t> </a:t>
            </a:r>
            <a:r>
              <a:rPr lang="en-US" sz="4500" dirty="0" err="1">
                <a:solidFill>
                  <a:schemeClr val="accent1"/>
                </a:solidFill>
              </a:rPr>
              <a:t>tolerancije</a:t>
            </a:r>
            <a:r>
              <a:rPr lang="en-US" sz="4500" dirty="0">
                <a:solidFill>
                  <a:schemeClr val="accent1"/>
                </a:solidFill>
              </a:rPr>
              <a:t> </a:t>
            </a:r>
            <a:r>
              <a:rPr lang="en-US" sz="4500" dirty="0" err="1">
                <a:solidFill>
                  <a:schemeClr val="accent1"/>
                </a:solidFill>
              </a:rPr>
              <a:t>na</a:t>
            </a:r>
            <a:r>
              <a:rPr lang="en-US" sz="4500" dirty="0">
                <a:solidFill>
                  <a:schemeClr val="accent1"/>
                </a:solidFill>
              </a:rPr>
              <a:t> </a:t>
            </a:r>
            <a:r>
              <a:rPr lang="en-US" sz="4500" dirty="0" err="1">
                <a:solidFill>
                  <a:schemeClr val="accent1"/>
                </a:solidFill>
              </a:rPr>
              <a:t>frustracije</a:t>
            </a:r>
            <a:r>
              <a:rPr lang="en-US" sz="4500" dirty="0">
                <a:solidFill>
                  <a:schemeClr val="accent1"/>
                </a:solidFill>
              </a:rPr>
              <a:t> </a:t>
            </a:r>
          </a:p>
          <a:p>
            <a:r>
              <a:rPr lang="en-US" sz="4500" dirty="0" err="1" smtClean="0">
                <a:solidFill>
                  <a:schemeClr val="accent1"/>
                </a:solidFill>
              </a:rPr>
              <a:t>osjećaji</a:t>
            </a:r>
            <a:r>
              <a:rPr lang="en-US" sz="4500" dirty="0" smtClean="0">
                <a:solidFill>
                  <a:schemeClr val="accent1"/>
                </a:solidFill>
              </a:rPr>
              <a:t> </a:t>
            </a:r>
            <a:r>
              <a:rPr lang="en-US" sz="4500" dirty="0" err="1">
                <a:solidFill>
                  <a:schemeClr val="accent1"/>
                </a:solidFill>
              </a:rPr>
              <a:t>koji</a:t>
            </a:r>
            <a:r>
              <a:rPr lang="en-US" sz="4500" dirty="0">
                <a:solidFill>
                  <a:schemeClr val="accent1"/>
                </a:solidFill>
              </a:rPr>
              <a:t> </a:t>
            </a:r>
            <a:r>
              <a:rPr lang="en-US" sz="4500" dirty="0" err="1">
                <a:solidFill>
                  <a:schemeClr val="accent1"/>
                </a:solidFill>
              </a:rPr>
              <a:t>dominiraju</a:t>
            </a:r>
            <a:r>
              <a:rPr lang="en-US" sz="4500" dirty="0">
                <a:solidFill>
                  <a:schemeClr val="accent1"/>
                </a:solidFill>
              </a:rPr>
              <a:t> </a:t>
            </a:r>
            <a:r>
              <a:rPr lang="en-US" sz="4500" dirty="0" err="1">
                <a:solidFill>
                  <a:schemeClr val="accent1"/>
                </a:solidFill>
              </a:rPr>
              <a:t>djetetom</a:t>
            </a:r>
            <a:r>
              <a:rPr lang="en-US" sz="4500" dirty="0">
                <a:solidFill>
                  <a:schemeClr val="accent1"/>
                </a:solidFill>
              </a:rPr>
              <a:t>: </a:t>
            </a:r>
          </a:p>
          <a:p>
            <a:r>
              <a:rPr lang="en-US" sz="4500" dirty="0" err="1" smtClean="0">
                <a:solidFill>
                  <a:schemeClr val="accent1"/>
                </a:solidFill>
              </a:rPr>
              <a:t>strah</a:t>
            </a:r>
            <a:r>
              <a:rPr lang="en-US" sz="4500" dirty="0">
                <a:solidFill>
                  <a:schemeClr val="accent1"/>
                </a:solidFill>
              </a:rPr>
              <a:t>, </a:t>
            </a:r>
            <a:r>
              <a:rPr lang="en-US" sz="4500" dirty="0" err="1">
                <a:solidFill>
                  <a:schemeClr val="accent1"/>
                </a:solidFill>
              </a:rPr>
              <a:t>nepovjerenje</a:t>
            </a:r>
            <a:r>
              <a:rPr lang="en-US" sz="4500" dirty="0">
                <a:solidFill>
                  <a:schemeClr val="accent1"/>
                </a:solidFill>
              </a:rPr>
              <a:t>, </a:t>
            </a:r>
            <a:r>
              <a:rPr lang="en-US" sz="4500" dirty="0" err="1">
                <a:solidFill>
                  <a:schemeClr val="accent1"/>
                </a:solidFill>
              </a:rPr>
              <a:t>nezadovoljstvo</a:t>
            </a:r>
            <a:r>
              <a:rPr lang="en-US" sz="4500" dirty="0">
                <a:solidFill>
                  <a:schemeClr val="accent1"/>
                </a:solidFill>
              </a:rPr>
              <a:t>, </a:t>
            </a:r>
            <a:r>
              <a:rPr lang="en-US" sz="4500" dirty="0" err="1">
                <a:solidFill>
                  <a:schemeClr val="accent1"/>
                </a:solidFill>
              </a:rPr>
              <a:t>uzrujanost</a:t>
            </a:r>
            <a:r>
              <a:rPr lang="en-US" sz="4500" dirty="0">
                <a:solidFill>
                  <a:schemeClr val="accent1"/>
                </a:solidFill>
              </a:rPr>
              <a:t>, </a:t>
            </a:r>
            <a:r>
              <a:rPr lang="en-US" sz="4500" dirty="0" err="1">
                <a:solidFill>
                  <a:schemeClr val="accent1"/>
                </a:solidFill>
              </a:rPr>
              <a:t>neiskrenost</a:t>
            </a:r>
            <a:r>
              <a:rPr lang="en-US" sz="4500" dirty="0">
                <a:solidFill>
                  <a:schemeClr val="accent1"/>
                </a:solidFill>
              </a:rPr>
              <a:t>, </a:t>
            </a:r>
            <a:r>
              <a:rPr lang="en-US" sz="4500" dirty="0" err="1">
                <a:solidFill>
                  <a:schemeClr val="accent1"/>
                </a:solidFill>
              </a:rPr>
              <a:t>lažno</a:t>
            </a:r>
            <a:r>
              <a:rPr lang="en-US" sz="4500" dirty="0">
                <a:solidFill>
                  <a:schemeClr val="accent1"/>
                </a:solidFill>
              </a:rPr>
              <a:t> </a:t>
            </a:r>
            <a:r>
              <a:rPr lang="en-US" sz="4500" dirty="0" err="1">
                <a:solidFill>
                  <a:schemeClr val="accent1"/>
                </a:solidFill>
              </a:rPr>
              <a:t>poštovanje</a:t>
            </a:r>
            <a:r>
              <a:rPr lang="en-US" sz="4500" dirty="0">
                <a:solidFill>
                  <a:schemeClr val="accent1"/>
                </a:solidFill>
              </a:rPr>
              <a:t>, </a:t>
            </a:r>
            <a:r>
              <a:rPr lang="en-US" sz="4500" dirty="0" err="1">
                <a:solidFill>
                  <a:schemeClr val="accent1"/>
                </a:solidFill>
              </a:rPr>
              <a:t>neuspješnost</a:t>
            </a:r>
            <a:r>
              <a:rPr lang="en-US" sz="4500" dirty="0">
                <a:solidFill>
                  <a:schemeClr val="accent1"/>
                </a:solidFill>
              </a:rPr>
              <a:t> u </a:t>
            </a:r>
            <a:r>
              <a:rPr lang="en-US" sz="4500" dirty="0" err="1">
                <a:solidFill>
                  <a:schemeClr val="accent1"/>
                </a:solidFill>
              </a:rPr>
              <a:t>rješavanju</a:t>
            </a:r>
            <a:r>
              <a:rPr lang="en-US" sz="4500" dirty="0">
                <a:solidFill>
                  <a:schemeClr val="accent1"/>
                </a:solidFill>
              </a:rPr>
              <a:t> </a:t>
            </a:r>
            <a:r>
              <a:rPr lang="en-US" sz="4500" dirty="0" err="1" smtClean="0">
                <a:solidFill>
                  <a:schemeClr val="accent1"/>
                </a:solidFill>
              </a:rPr>
              <a:t>problema</a:t>
            </a:r>
            <a:r>
              <a:rPr lang="en-US" sz="4500" dirty="0" smtClean="0">
                <a:solidFill>
                  <a:schemeClr val="accent1"/>
                </a:solidFill>
              </a:rPr>
              <a:t> </a:t>
            </a:r>
            <a:endParaRPr lang="en-US" sz="4500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6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Autoritativni 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dirty="0"/>
          </a:p>
          <a:p>
            <a:r>
              <a:rPr lang="en-US" dirty="0" err="1" smtClean="0"/>
              <a:t>kombinacija</a:t>
            </a:r>
            <a:r>
              <a:rPr lang="en-US" dirty="0" smtClean="0"/>
              <a:t> </a:t>
            </a:r>
            <a:r>
              <a:rPr lang="en-US" dirty="0" err="1"/>
              <a:t>emocionalne</a:t>
            </a:r>
            <a:r>
              <a:rPr lang="en-US" dirty="0"/>
              <a:t> topline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čvrste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</a:p>
          <a:p>
            <a:r>
              <a:rPr lang="en-US" dirty="0" err="1" smtClean="0"/>
              <a:t>roditelji</a:t>
            </a:r>
            <a:r>
              <a:rPr lang="en-US" dirty="0" smtClean="0"/>
              <a:t> </a:t>
            </a:r>
            <a:r>
              <a:rPr lang="en-US" dirty="0" err="1"/>
              <a:t>postavljaju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zahtjeve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primjereni</a:t>
            </a:r>
            <a:r>
              <a:rPr lang="en-US" dirty="0"/>
              <a:t> </a:t>
            </a:r>
            <a:r>
              <a:rPr lang="en-US" dirty="0" err="1"/>
              <a:t>djetetovoj</a:t>
            </a:r>
            <a:r>
              <a:rPr lang="en-US" dirty="0"/>
              <a:t> </a:t>
            </a:r>
            <a:r>
              <a:rPr lang="en-US" dirty="0" err="1"/>
              <a:t>dobi</a:t>
            </a:r>
            <a:r>
              <a:rPr lang="en-US" dirty="0"/>
              <a:t>, </a:t>
            </a:r>
            <a:r>
              <a:rPr lang="en-US" dirty="0" err="1"/>
              <a:t>postavljaju</a:t>
            </a:r>
            <a:r>
              <a:rPr lang="en-US" dirty="0"/>
              <a:t> </a:t>
            </a:r>
            <a:r>
              <a:rPr lang="en-US" dirty="0" err="1"/>
              <a:t>granice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provode</a:t>
            </a:r>
            <a:r>
              <a:rPr lang="en-US" dirty="0"/>
              <a:t> </a:t>
            </a:r>
            <a:r>
              <a:rPr lang="en-US" dirty="0" err="1"/>
              <a:t>nadzor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pružaju</a:t>
            </a:r>
            <a:r>
              <a:rPr lang="en-US" dirty="0"/>
              <a:t> </a:t>
            </a:r>
            <a:r>
              <a:rPr lang="en-US" dirty="0" err="1"/>
              <a:t>veliku</a:t>
            </a:r>
            <a:r>
              <a:rPr lang="en-US" dirty="0"/>
              <a:t> </a:t>
            </a:r>
            <a:r>
              <a:rPr lang="en-US" dirty="0" err="1"/>
              <a:t>toplinu</a:t>
            </a:r>
            <a:r>
              <a:rPr lang="en-US" dirty="0"/>
              <a:t>, </a:t>
            </a:r>
            <a:r>
              <a:rPr lang="en-US" dirty="0" err="1"/>
              <a:t>ljubav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podršku</a:t>
            </a:r>
            <a:r>
              <a:rPr lang="en-US" dirty="0"/>
              <a:t> </a:t>
            </a:r>
          </a:p>
          <a:p>
            <a:r>
              <a:rPr lang="en-US" dirty="0" err="1" smtClean="0"/>
              <a:t>glavni</a:t>
            </a:r>
            <a:r>
              <a:rPr lang="en-US" dirty="0" smtClean="0"/>
              <a:t> </a:t>
            </a:r>
            <a:r>
              <a:rPr lang="en-US" dirty="0" err="1"/>
              <a:t>odgojni</a:t>
            </a:r>
            <a:r>
              <a:rPr lang="en-US" dirty="0"/>
              <a:t> </a:t>
            </a:r>
            <a:r>
              <a:rPr lang="en-US" dirty="0" err="1"/>
              <a:t>ciljevi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podrška</a:t>
            </a:r>
            <a:r>
              <a:rPr lang="en-US" dirty="0"/>
              <a:t> </a:t>
            </a:r>
            <a:r>
              <a:rPr lang="en-US" dirty="0" err="1"/>
              <a:t>djetetovoj</a:t>
            </a:r>
            <a:r>
              <a:rPr lang="en-US" dirty="0"/>
              <a:t> </a:t>
            </a:r>
            <a:r>
              <a:rPr lang="en-US" dirty="0" err="1"/>
              <a:t>znatiželji</a:t>
            </a:r>
            <a:r>
              <a:rPr lang="en-US" dirty="0"/>
              <a:t>, </a:t>
            </a:r>
            <a:r>
              <a:rPr lang="en-US" dirty="0" err="1"/>
              <a:t>samouvjerenost</a:t>
            </a:r>
            <a:r>
              <a:rPr lang="en-US" dirty="0"/>
              <a:t>, </a:t>
            </a:r>
            <a:r>
              <a:rPr lang="en-US" dirty="0" err="1"/>
              <a:t>kreativnost</a:t>
            </a:r>
            <a:r>
              <a:rPr lang="en-US" dirty="0"/>
              <a:t>, </a:t>
            </a:r>
            <a:r>
              <a:rPr lang="en-US" dirty="0" err="1"/>
              <a:t>sreća</a:t>
            </a:r>
            <a:r>
              <a:rPr lang="en-US" dirty="0"/>
              <a:t>, </a:t>
            </a:r>
            <a:r>
              <a:rPr lang="en-US" dirty="0" err="1"/>
              <a:t>motivacija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nezavisnost</a:t>
            </a:r>
            <a:r>
              <a:rPr lang="en-US" dirty="0"/>
              <a:t> </a:t>
            </a:r>
            <a:r>
              <a:rPr lang="en-US" dirty="0" err="1"/>
              <a:t>osjećaja</a:t>
            </a:r>
            <a:r>
              <a:rPr lang="en-US" dirty="0"/>
              <a:t> </a:t>
            </a:r>
          </a:p>
          <a:p>
            <a:r>
              <a:rPr lang="en-US" dirty="0" err="1" smtClean="0"/>
              <a:t>odnos</a:t>
            </a:r>
            <a:r>
              <a:rPr lang="en-US" dirty="0" smtClean="0"/>
              <a:t> </a:t>
            </a:r>
            <a:r>
              <a:rPr lang="en-US" dirty="0" err="1"/>
              <a:t>roditelj</a:t>
            </a:r>
            <a:r>
              <a:rPr lang="en-US" dirty="0"/>
              <a:t> – </a:t>
            </a:r>
            <a:r>
              <a:rPr lang="en-US" dirty="0" err="1"/>
              <a:t>dijete</a:t>
            </a:r>
            <a:r>
              <a:rPr lang="en-US" dirty="0"/>
              <a:t> </a:t>
            </a:r>
            <a:r>
              <a:rPr lang="en-US" dirty="0" err="1"/>
              <a:t>temelji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odnosima</a:t>
            </a:r>
            <a:r>
              <a:rPr lang="en-US" dirty="0"/>
              <a:t> </a:t>
            </a:r>
            <a:r>
              <a:rPr lang="en-US" dirty="0" err="1"/>
              <a:t>demokratičnosti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podrazumijeva</a:t>
            </a:r>
            <a:r>
              <a:rPr lang="en-US" dirty="0"/>
              <a:t> </a:t>
            </a:r>
            <a:r>
              <a:rPr lang="en-US" dirty="0" err="1"/>
              <a:t>komunikaciju</a:t>
            </a:r>
            <a:r>
              <a:rPr lang="en-US" dirty="0"/>
              <a:t> </a:t>
            </a:r>
            <a:r>
              <a:rPr lang="en-US" dirty="0" err="1" smtClean="0"/>
              <a:t>izme</a:t>
            </a:r>
            <a:r>
              <a:rPr lang="hr-HR" dirty="0" smtClean="0"/>
              <a:t>đ</a:t>
            </a:r>
            <a:r>
              <a:rPr lang="en-US" dirty="0" smtClean="0"/>
              <a:t>u </a:t>
            </a:r>
            <a:r>
              <a:rPr lang="en-US" dirty="0" err="1"/>
              <a:t>roditelja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djeteta</a:t>
            </a:r>
            <a:r>
              <a:rPr lang="en-US" dirty="0"/>
              <a:t>, </a:t>
            </a:r>
            <a:r>
              <a:rPr lang="en-US" dirty="0" err="1"/>
              <a:t>poticanje</a:t>
            </a:r>
            <a:r>
              <a:rPr lang="en-US" dirty="0"/>
              <a:t> </a:t>
            </a:r>
            <a:r>
              <a:rPr lang="en-US" dirty="0" err="1"/>
              <a:t>djeteta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vo</a:t>
            </a:r>
            <a:r>
              <a:rPr lang="hr-HR" dirty="0" smtClean="0"/>
              <a:t>đ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računa</a:t>
            </a:r>
            <a:r>
              <a:rPr lang="en-US" dirty="0"/>
              <a:t> o </a:t>
            </a:r>
            <a:r>
              <a:rPr lang="en-US" dirty="0" err="1"/>
              <a:t>djetetovim</a:t>
            </a:r>
            <a:r>
              <a:rPr lang="en-US" dirty="0"/>
              <a:t> </a:t>
            </a:r>
            <a:r>
              <a:rPr lang="en-US" dirty="0" err="1"/>
              <a:t>osjećajima</a:t>
            </a:r>
            <a:r>
              <a:rPr lang="en-US" dirty="0"/>
              <a:t>, a </a:t>
            </a:r>
            <a:r>
              <a:rPr lang="en-US" dirty="0" err="1"/>
              <a:t>kontrola</a:t>
            </a:r>
            <a:r>
              <a:rPr lang="en-US" dirty="0"/>
              <a:t> je </a:t>
            </a:r>
            <a:r>
              <a:rPr lang="en-US" dirty="0" err="1"/>
              <a:t>usmjerena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djetetova</a:t>
            </a:r>
            <a:r>
              <a:rPr lang="en-US" dirty="0"/>
              <a:t> </a:t>
            </a:r>
            <a:r>
              <a:rPr lang="en-US" dirty="0" err="1"/>
              <a:t>nepoželjna</a:t>
            </a:r>
            <a:r>
              <a:rPr lang="en-US" dirty="0"/>
              <a:t> </a:t>
            </a:r>
            <a:r>
              <a:rPr lang="en-US" dirty="0" err="1"/>
              <a:t>ponašanja</a:t>
            </a:r>
            <a:r>
              <a:rPr lang="en-US" dirty="0"/>
              <a:t> a ne </a:t>
            </a:r>
            <a:r>
              <a:rPr lang="en-US" dirty="0" err="1"/>
              <a:t>djetetovu</a:t>
            </a:r>
            <a:r>
              <a:rPr lang="en-US" dirty="0"/>
              <a:t> </a:t>
            </a:r>
            <a:r>
              <a:rPr lang="hr-HR" dirty="0" smtClean="0"/>
              <a:t>ličnost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  <a:p>
            <a:r>
              <a:rPr lang="en-US" b="1" dirty="0" err="1" smtClean="0">
                <a:solidFill>
                  <a:schemeClr val="accent1"/>
                </a:solidFill>
              </a:rPr>
              <a:t>razvoj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osobina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djeteta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autoritativnih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roditelja</a:t>
            </a:r>
            <a:r>
              <a:rPr lang="en-US" b="1" dirty="0">
                <a:solidFill>
                  <a:schemeClr val="accent1"/>
                </a:solidFill>
              </a:rPr>
              <a:t>: </a:t>
            </a:r>
          </a:p>
          <a:p>
            <a:r>
              <a:rPr lang="en-US" dirty="0" err="1">
                <a:solidFill>
                  <a:schemeClr val="accent1"/>
                </a:solidFill>
              </a:rPr>
              <a:t>samopouzdanje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sigurnost</a:t>
            </a:r>
            <a:r>
              <a:rPr lang="en-US" dirty="0">
                <a:solidFill>
                  <a:schemeClr val="accent1"/>
                </a:solidFill>
              </a:rPr>
              <a:t> u </a:t>
            </a:r>
            <a:r>
              <a:rPr lang="en-US" dirty="0" err="1">
                <a:solidFill>
                  <a:schemeClr val="accent1"/>
                </a:solidFill>
              </a:rPr>
              <a:t>sebe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potreba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za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postignućima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visoki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stupanj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samokontrole</a:t>
            </a:r>
            <a:r>
              <a:rPr lang="en-US" dirty="0">
                <a:solidFill>
                  <a:schemeClr val="accent1"/>
                </a:solidFill>
              </a:rPr>
              <a:t> </a:t>
            </a:r>
          </a:p>
          <a:p>
            <a:r>
              <a:rPr lang="en-US" dirty="0" err="1" smtClean="0">
                <a:solidFill>
                  <a:schemeClr val="accent1"/>
                </a:solidFill>
              </a:rPr>
              <a:t>osjećaji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koji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dominiraju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djetetom</a:t>
            </a:r>
            <a:r>
              <a:rPr lang="en-US" dirty="0">
                <a:solidFill>
                  <a:schemeClr val="accent1"/>
                </a:solidFill>
              </a:rPr>
              <a:t>: </a:t>
            </a:r>
          </a:p>
          <a:p>
            <a:r>
              <a:rPr lang="en-US" dirty="0" err="1">
                <a:solidFill>
                  <a:schemeClr val="accent1"/>
                </a:solidFill>
              </a:rPr>
              <a:t>osjećaj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povjerenja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iskrenosti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poštovanja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zrele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odgovornosti</a:t>
            </a:r>
            <a:r>
              <a:rPr lang="en-US" dirty="0">
                <a:solidFill>
                  <a:schemeClr val="accent1"/>
                </a:solidFill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44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Permisivan (popustljiv) 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dirty="0"/>
          </a:p>
          <a:p>
            <a:r>
              <a:rPr lang="en-US" dirty="0" err="1" smtClean="0"/>
              <a:t>kombinacija</a:t>
            </a:r>
            <a:r>
              <a:rPr lang="en-US" dirty="0" smtClean="0"/>
              <a:t> </a:t>
            </a:r>
            <a:r>
              <a:rPr lang="en-US" dirty="0" err="1"/>
              <a:t>emocionalne</a:t>
            </a:r>
            <a:r>
              <a:rPr lang="en-US" dirty="0"/>
              <a:t> topline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slabe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</a:p>
          <a:p>
            <a:r>
              <a:rPr lang="en-US" dirty="0" err="1" smtClean="0"/>
              <a:t>roditelji</a:t>
            </a:r>
            <a:r>
              <a:rPr lang="en-US" dirty="0" smtClean="0"/>
              <a:t> </a:t>
            </a:r>
            <a:r>
              <a:rPr lang="en-US" dirty="0" err="1"/>
              <a:t>postavljaju</a:t>
            </a:r>
            <a:r>
              <a:rPr lang="en-US" dirty="0"/>
              <a:t> male </a:t>
            </a:r>
            <a:r>
              <a:rPr lang="en-US" dirty="0" err="1"/>
              <a:t>zahtjeve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provode</a:t>
            </a:r>
            <a:r>
              <a:rPr lang="en-US" dirty="0"/>
              <a:t> </a:t>
            </a:r>
            <a:r>
              <a:rPr lang="en-US" dirty="0" err="1"/>
              <a:t>slabu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/>
              <a:t>, </a:t>
            </a:r>
            <a:r>
              <a:rPr lang="en-US" dirty="0" err="1"/>
              <a:t>pružaju</a:t>
            </a:r>
            <a:r>
              <a:rPr lang="en-US" dirty="0"/>
              <a:t> </a:t>
            </a:r>
            <a:r>
              <a:rPr lang="en-US" dirty="0" err="1"/>
              <a:t>veliku</a:t>
            </a:r>
            <a:r>
              <a:rPr lang="en-US" dirty="0"/>
              <a:t> </a:t>
            </a:r>
            <a:r>
              <a:rPr lang="en-US" dirty="0" err="1"/>
              <a:t>toplinu</a:t>
            </a:r>
            <a:r>
              <a:rPr lang="en-US" dirty="0"/>
              <a:t>, </a:t>
            </a:r>
            <a:r>
              <a:rPr lang="en-US" dirty="0" err="1"/>
              <a:t>ljubav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podršku</a:t>
            </a:r>
            <a:r>
              <a:rPr lang="en-US" dirty="0"/>
              <a:t> </a:t>
            </a:r>
          </a:p>
          <a:p>
            <a:r>
              <a:rPr lang="en-US" dirty="0" err="1" smtClean="0"/>
              <a:t>glavni</a:t>
            </a:r>
            <a:r>
              <a:rPr lang="en-US" dirty="0" smtClean="0"/>
              <a:t> </a:t>
            </a:r>
            <a:r>
              <a:rPr lang="en-US" dirty="0" err="1"/>
              <a:t>odgojni</a:t>
            </a:r>
            <a:r>
              <a:rPr lang="en-US" dirty="0"/>
              <a:t> </a:t>
            </a:r>
            <a:r>
              <a:rPr lang="en-US" dirty="0" err="1"/>
              <a:t>ciljevi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zadovoljavanje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djetetovih</a:t>
            </a:r>
            <a:r>
              <a:rPr lang="en-US" dirty="0"/>
              <a:t> </a:t>
            </a:r>
            <a:r>
              <a:rPr lang="en-US" dirty="0" err="1"/>
              <a:t>zahtjeva</a:t>
            </a:r>
            <a:r>
              <a:rPr lang="en-US" dirty="0"/>
              <a:t> (</a:t>
            </a:r>
            <a:r>
              <a:rPr lang="en-US" dirty="0" err="1"/>
              <a:t>želja</a:t>
            </a:r>
            <a:r>
              <a:rPr lang="en-US" dirty="0"/>
              <a:t>) </a:t>
            </a:r>
          </a:p>
          <a:p>
            <a:r>
              <a:rPr lang="en-US" dirty="0" err="1" smtClean="0"/>
              <a:t>odnos</a:t>
            </a:r>
            <a:r>
              <a:rPr lang="en-US" dirty="0" smtClean="0"/>
              <a:t> </a:t>
            </a:r>
            <a:r>
              <a:rPr lang="en-US" dirty="0" err="1"/>
              <a:t>roditelj</a:t>
            </a:r>
            <a:r>
              <a:rPr lang="en-US" dirty="0"/>
              <a:t> – </a:t>
            </a:r>
            <a:r>
              <a:rPr lang="en-US" dirty="0" err="1"/>
              <a:t>dijete</a:t>
            </a:r>
            <a:r>
              <a:rPr lang="en-US" dirty="0"/>
              <a:t> </a:t>
            </a:r>
            <a:r>
              <a:rPr lang="en-US" dirty="0" err="1"/>
              <a:t>temelji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err="1"/>
              <a:t>emocionalnoj</a:t>
            </a:r>
            <a:r>
              <a:rPr lang="en-US" dirty="0"/>
              <a:t> </a:t>
            </a:r>
            <a:r>
              <a:rPr lang="en-US" dirty="0" err="1"/>
              <a:t>osjetljivosti</a:t>
            </a:r>
            <a:r>
              <a:rPr lang="en-US" dirty="0"/>
              <a:t> </a:t>
            </a:r>
            <a:r>
              <a:rPr lang="en-US" dirty="0" err="1"/>
              <a:t>roditelja</a:t>
            </a:r>
            <a:r>
              <a:rPr lang="en-US" dirty="0"/>
              <a:t> </a:t>
            </a:r>
            <a:r>
              <a:rPr lang="en-US" dirty="0" err="1"/>
              <a:t>spram</a:t>
            </a:r>
            <a:r>
              <a:rPr lang="en-US" dirty="0"/>
              <a:t> </a:t>
            </a:r>
            <a:r>
              <a:rPr lang="en-US" dirty="0" err="1"/>
              <a:t>djeteta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prevelikoj</a:t>
            </a:r>
            <a:r>
              <a:rPr lang="en-US" dirty="0"/>
              <a:t> </a:t>
            </a:r>
            <a:r>
              <a:rPr lang="en-US" dirty="0" err="1"/>
              <a:t>slobodi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neovisnosti</a:t>
            </a:r>
            <a:r>
              <a:rPr lang="en-US" dirty="0"/>
              <a:t> </a:t>
            </a:r>
            <a:r>
              <a:rPr lang="en-US" dirty="0" err="1"/>
              <a:t>djeteta</a:t>
            </a:r>
            <a:r>
              <a:rPr lang="en-US" dirty="0"/>
              <a:t> </a:t>
            </a:r>
            <a:r>
              <a:rPr lang="en-US" dirty="0" err="1"/>
              <a:t>bez</a:t>
            </a:r>
            <a:r>
              <a:rPr lang="en-US" dirty="0"/>
              <a:t> </a:t>
            </a:r>
            <a:r>
              <a:rPr lang="en-US" dirty="0" err="1"/>
              <a:t>postavljanja</a:t>
            </a:r>
            <a:r>
              <a:rPr lang="en-US" dirty="0"/>
              <a:t> </a:t>
            </a:r>
            <a:r>
              <a:rPr lang="en-US" dirty="0" err="1"/>
              <a:t>granica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u </a:t>
            </a:r>
            <a:r>
              <a:rPr lang="en-US" dirty="0" err="1"/>
              <a:t>ponašanju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b="1" dirty="0" err="1" smtClean="0">
                <a:solidFill>
                  <a:schemeClr val="accent1"/>
                </a:solidFill>
              </a:rPr>
              <a:t>razvoj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osobina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djeteta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popustljivih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roditelja</a:t>
            </a:r>
            <a:r>
              <a:rPr lang="en-US" b="1" dirty="0">
                <a:solidFill>
                  <a:schemeClr val="accent1"/>
                </a:solidFill>
              </a:rPr>
              <a:t>: </a:t>
            </a:r>
          </a:p>
          <a:p>
            <a:r>
              <a:rPr lang="en-US" dirty="0" err="1">
                <a:solidFill>
                  <a:schemeClr val="accent1"/>
                </a:solidFill>
              </a:rPr>
              <a:t>davanje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prevelike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slobode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stvara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nesigurnost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nesnalaženje</a:t>
            </a:r>
            <a:r>
              <a:rPr lang="en-US" dirty="0">
                <a:solidFill>
                  <a:schemeClr val="accent1"/>
                </a:solidFill>
              </a:rPr>
              <a:t> u </a:t>
            </a:r>
            <a:r>
              <a:rPr lang="en-US" dirty="0" err="1">
                <a:solidFill>
                  <a:schemeClr val="accent1"/>
                </a:solidFill>
              </a:rPr>
              <a:t>granicama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općedruštvenog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prihvatljivog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ponašanja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što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kod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djeteta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potiče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impulzivnost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agresivno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ponašanje</a:t>
            </a:r>
            <a:r>
              <a:rPr lang="en-US" dirty="0">
                <a:solidFill>
                  <a:schemeClr val="accent1"/>
                </a:solidFill>
              </a:rPr>
              <a:t> u </a:t>
            </a:r>
            <a:r>
              <a:rPr lang="en-US" dirty="0" err="1">
                <a:solidFill>
                  <a:schemeClr val="accent1"/>
                </a:solidFill>
              </a:rPr>
              <a:t>susretu</a:t>
            </a:r>
            <a:r>
              <a:rPr lang="en-US" dirty="0">
                <a:solidFill>
                  <a:schemeClr val="accent1"/>
                </a:solidFill>
              </a:rPr>
              <a:t> s </a:t>
            </a:r>
            <a:r>
              <a:rPr lang="en-US" dirty="0" err="1">
                <a:solidFill>
                  <a:schemeClr val="accent1"/>
                </a:solidFill>
              </a:rPr>
              <a:t>ograničenjima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te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pri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neispunjavanju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želja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imaju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slabu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samokontrolu</a:t>
            </a:r>
            <a:r>
              <a:rPr lang="en-US" dirty="0">
                <a:solidFill>
                  <a:schemeClr val="accent1"/>
                </a:solidFill>
              </a:rPr>
              <a:t> </a:t>
            </a:r>
          </a:p>
          <a:p>
            <a:r>
              <a:rPr lang="en-US" dirty="0" err="1" smtClean="0">
                <a:solidFill>
                  <a:schemeClr val="accent1"/>
                </a:solidFill>
              </a:rPr>
              <a:t>osjećaji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koji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dominiraju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djetetom</a:t>
            </a:r>
            <a:r>
              <a:rPr lang="en-US" dirty="0">
                <a:solidFill>
                  <a:schemeClr val="accent1"/>
                </a:solidFill>
              </a:rPr>
              <a:t>: </a:t>
            </a:r>
          </a:p>
          <a:p>
            <a:r>
              <a:rPr lang="en-US" dirty="0" err="1">
                <a:solidFill>
                  <a:schemeClr val="accent1"/>
                </a:solidFill>
              </a:rPr>
              <a:t>uglavno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dobro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raspoploženje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sve</a:t>
            </a:r>
            <a:r>
              <a:rPr lang="en-US" dirty="0">
                <a:solidFill>
                  <a:schemeClr val="accent1"/>
                </a:solidFill>
              </a:rPr>
              <a:t> do </a:t>
            </a:r>
            <a:r>
              <a:rPr lang="en-US" dirty="0" err="1">
                <a:solidFill>
                  <a:schemeClr val="accent1"/>
                </a:solidFill>
              </a:rPr>
              <a:t>trenutka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neispunjavanja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želja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osjećaj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nesigurnosti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nezrelo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reagiranje</a:t>
            </a:r>
            <a:r>
              <a:rPr lang="en-US" dirty="0">
                <a:solidFill>
                  <a:schemeClr val="accent1"/>
                </a:solidFill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38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Indiferentan (zanemarujući) 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dirty="0"/>
          </a:p>
          <a:p>
            <a:r>
              <a:rPr lang="en-US" dirty="0" err="1" smtClean="0"/>
              <a:t>kombinacija</a:t>
            </a:r>
            <a:r>
              <a:rPr lang="en-US" dirty="0" smtClean="0"/>
              <a:t> </a:t>
            </a:r>
            <a:r>
              <a:rPr lang="en-US" dirty="0" err="1"/>
              <a:t>emocionalne</a:t>
            </a:r>
            <a:r>
              <a:rPr lang="en-US" dirty="0"/>
              <a:t> </a:t>
            </a:r>
            <a:r>
              <a:rPr lang="en-US" dirty="0" err="1"/>
              <a:t>hladnoće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slabe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</a:p>
          <a:p>
            <a:r>
              <a:rPr lang="en-US" dirty="0" err="1" smtClean="0"/>
              <a:t>roditelji</a:t>
            </a:r>
            <a:r>
              <a:rPr lang="en-US" dirty="0" smtClean="0"/>
              <a:t> </a:t>
            </a:r>
            <a:r>
              <a:rPr lang="en-US" dirty="0" err="1"/>
              <a:t>postavljaju</a:t>
            </a:r>
            <a:r>
              <a:rPr lang="en-US" dirty="0"/>
              <a:t> male </a:t>
            </a:r>
            <a:r>
              <a:rPr lang="en-US" dirty="0" err="1"/>
              <a:t>zahtjeve</a:t>
            </a:r>
            <a:r>
              <a:rPr lang="en-US" dirty="0"/>
              <a:t>,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topline, </a:t>
            </a:r>
            <a:r>
              <a:rPr lang="en-US" dirty="0" err="1"/>
              <a:t>ljubavi</a:t>
            </a:r>
            <a:r>
              <a:rPr lang="en-US" dirty="0"/>
              <a:t>, </a:t>
            </a:r>
            <a:r>
              <a:rPr lang="en-US" dirty="0" err="1"/>
              <a:t>podrške</a:t>
            </a:r>
            <a:r>
              <a:rPr lang="en-US" dirty="0"/>
              <a:t> </a:t>
            </a:r>
          </a:p>
          <a:p>
            <a:r>
              <a:rPr lang="en-US" dirty="0" err="1" smtClean="0"/>
              <a:t>odgojnih</a:t>
            </a:r>
            <a:r>
              <a:rPr lang="en-US" dirty="0" smtClean="0"/>
              <a:t> </a:t>
            </a:r>
            <a:r>
              <a:rPr lang="en-US" dirty="0" err="1"/>
              <a:t>ciljeva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, </a:t>
            </a:r>
            <a:r>
              <a:rPr lang="en-US" dirty="0" err="1"/>
              <a:t>roditelji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zaokupljeni</a:t>
            </a:r>
            <a:r>
              <a:rPr lang="en-US" dirty="0"/>
              <a:t> </a:t>
            </a:r>
            <a:r>
              <a:rPr lang="en-US" dirty="0" err="1"/>
              <a:t>sami</a:t>
            </a:r>
            <a:r>
              <a:rPr lang="en-US" dirty="0"/>
              <a:t> </a:t>
            </a:r>
            <a:r>
              <a:rPr lang="en-US" dirty="0" err="1"/>
              <a:t>sobom</a:t>
            </a:r>
            <a:r>
              <a:rPr lang="en-US" dirty="0"/>
              <a:t>, </a:t>
            </a:r>
            <a:r>
              <a:rPr lang="en-US" dirty="0" err="1"/>
              <a:t>djecu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emocionalno</a:t>
            </a:r>
            <a:r>
              <a:rPr lang="en-US" dirty="0"/>
              <a:t> </a:t>
            </a:r>
            <a:r>
              <a:rPr lang="en-US" dirty="0" err="1"/>
              <a:t>odbacuju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snage</a:t>
            </a:r>
            <a:r>
              <a:rPr lang="en-US" dirty="0"/>
              <a:t> </a:t>
            </a:r>
            <a:r>
              <a:rPr lang="en-US" dirty="0" err="1"/>
              <a:t>brinuti</a:t>
            </a:r>
            <a:r>
              <a:rPr lang="en-US" dirty="0"/>
              <a:t> se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njih</a:t>
            </a:r>
            <a:r>
              <a:rPr lang="en-US" dirty="0"/>
              <a:t> </a:t>
            </a:r>
          </a:p>
          <a:p>
            <a:r>
              <a:rPr lang="en-US" dirty="0" err="1" smtClean="0"/>
              <a:t>odnos</a:t>
            </a:r>
            <a:r>
              <a:rPr lang="en-US" dirty="0" smtClean="0"/>
              <a:t> </a:t>
            </a:r>
            <a:r>
              <a:rPr lang="en-US" dirty="0" err="1"/>
              <a:t>roditelj</a:t>
            </a:r>
            <a:r>
              <a:rPr lang="en-US" dirty="0"/>
              <a:t> – </a:t>
            </a:r>
            <a:r>
              <a:rPr lang="en-US" dirty="0" err="1"/>
              <a:t>dijete</a:t>
            </a:r>
            <a:r>
              <a:rPr lang="en-US" dirty="0"/>
              <a:t> </a:t>
            </a:r>
            <a:r>
              <a:rPr lang="en-US" dirty="0" err="1"/>
              <a:t>temelji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niskoj</a:t>
            </a:r>
            <a:r>
              <a:rPr lang="en-US" dirty="0"/>
              <a:t> </a:t>
            </a:r>
            <a:r>
              <a:rPr lang="en-US" dirty="0" err="1"/>
              <a:t>razini</a:t>
            </a:r>
            <a:r>
              <a:rPr lang="en-US" dirty="0"/>
              <a:t> </a:t>
            </a:r>
            <a:r>
              <a:rPr lang="en-US" dirty="0" err="1"/>
              <a:t>razumijevanja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dijete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, </a:t>
            </a:r>
            <a:r>
              <a:rPr lang="en-US" dirty="0" err="1" smtClean="0"/>
              <a:t>neprovo</a:t>
            </a:r>
            <a:r>
              <a:rPr lang="hr-HR" dirty="0" smtClean="0"/>
              <a:t>đ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/>
              <a:t>zajedničkog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, </a:t>
            </a:r>
            <a:r>
              <a:rPr lang="en-US" dirty="0" err="1"/>
              <a:t>neiskazivanje</a:t>
            </a:r>
            <a:r>
              <a:rPr lang="en-US" dirty="0"/>
              <a:t> </a:t>
            </a:r>
            <a:r>
              <a:rPr lang="en-US" dirty="0" err="1"/>
              <a:t>roditeljske</a:t>
            </a:r>
            <a:r>
              <a:rPr lang="en-US" dirty="0"/>
              <a:t> </a:t>
            </a:r>
            <a:r>
              <a:rPr lang="en-US" dirty="0" err="1"/>
              <a:t>ljubavi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b="1" dirty="0" err="1" smtClean="0">
                <a:solidFill>
                  <a:schemeClr val="accent1"/>
                </a:solidFill>
              </a:rPr>
              <a:t>razvoj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osobina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djeteta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indiferentnih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err="1">
                <a:solidFill>
                  <a:schemeClr val="accent1"/>
                </a:solidFill>
              </a:rPr>
              <a:t>roditelja</a:t>
            </a:r>
            <a:r>
              <a:rPr lang="en-US" b="1" dirty="0">
                <a:solidFill>
                  <a:schemeClr val="accent1"/>
                </a:solidFill>
              </a:rPr>
              <a:t>: </a:t>
            </a:r>
          </a:p>
          <a:p>
            <a:r>
              <a:rPr lang="en-US" dirty="0" err="1">
                <a:solidFill>
                  <a:schemeClr val="accent1"/>
                </a:solidFill>
              </a:rPr>
              <a:t>neposlušnost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neprijateljstvo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zahtjevnost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neprimjereno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ponašanje</a:t>
            </a:r>
            <a:r>
              <a:rPr lang="en-US" dirty="0">
                <a:solidFill>
                  <a:schemeClr val="accent1"/>
                </a:solidFill>
              </a:rPr>
              <a:t> u </a:t>
            </a:r>
            <a:r>
              <a:rPr lang="en-US" dirty="0" err="1">
                <a:solidFill>
                  <a:schemeClr val="accent1"/>
                </a:solidFill>
              </a:rPr>
              <a:t>igri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socijalnim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kontaktima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nisko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samopoštovanje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problematična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delikventna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ponašanja</a:t>
            </a:r>
            <a:r>
              <a:rPr lang="en-US" dirty="0">
                <a:solidFill>
                  <a:schemeClr val="accent1"/>
                </a:solidFill>
              </a:rPr>
              <a:t> </a:t>
            </a:r>
          </a:p>
          <a:p>
            <a:r>
              <a:rPr lang="en-US" dirty="0" err="1" smtClean="0">
                <a:solidFill>
                  <a:schemeClr val="accent1"/>
                </a:solidFill>
              </a:rPr>
              <a:t>osjećaji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koji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dominiraju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djetetom</a:t>
            </a:r>
            <a:r>
              <a:rPr lang="en-US" dirty="0">
                <a:solidFill>
                  <a:schemeClr val="accent1"/>
                </a:solidFill>
              </a:rPr>
              <a:t>: </a:t>
            </a:r>
          </a:p>
          <a:p>
            <a:r>
              <a:rPr lang="en-US" dirty="0" err="1">
                <a:solidFill>
                  <a:schemeClr val="accent1"/>
                </a:solidFill>
              </a:rPr>
              <a:t>promjenjiva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raspoploženja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osjećaj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nesigurnosti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nekontrole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samog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sebe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nezainteresiranost</a:t>
            </a:r>
            <a:r>
              <a:rPr lang="en-US" dirty="0">
                <a:solidFill>
                  <a:schemeClr val="accent1"/>
                </a:solidFill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14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547813" y="3500438"/>
            <a:ext cx="7340600" cy="2520950"/>
          </a:xfrm>
        </p:spPr>
        <p:txBody>
          <a:bodyPr/>
          <a:lstStyle/>
          <a:p>
            <a:pPr>
              <a:defRPr/>
            </a:pPr>
            <a:r>
              <a:rPr lang="hr-HR" sz="2800" i="1" cap="none" dirty="0" smtClean="0"/>
              <a:t>Kultura neke škole ima daleko snažniji utjecaj na život i znanje učenika od bilo kojeg drugog faktora - prosvjetne politike, ministarstva, programa.</a:t>
            </a:r>
            <a:r>
              <a:rPr lang="hr-HR" sz="2800" i="1" dirty="0" smtClean="0"/>
              <a:t/>
            </a:r>
            <a:br>
              <a:rPr lang="hr-HR" sz="2800" i="1" dirty="0" smtClean="0"/>
            </a:br>
            <a:r>
              <a:rPr lang="hr-HR" sz="2800" i="1" dirty="0" smtClean="0"/>
              <a:t>	</a:t>
            </a:r>
            <a:r>
              <a:rPr lang="hr-HR" sz="2800" i="1" cap="none" dirty="0" smtClean="0"/>
              <a:t>Istraživači s </a:t>
            </a:r>
            <a:r>
              <a:rPr lang="hr-HR" sz="2800" i="1" cap="none" dirty="0" err="1" smtClean="0"/>
              <a:t>Harvarda</a:t>
            </a:r>
            <a:r>
              <a:rPr lang="hr-HR" sz="2800" i="1" cap="none" dirty="0" smtClean="0"/>
              <a:t>, 2008.</a:t>
            </a:r>
            <a:endParaRPr lang="hr-HR" sz="2800" i="1" cap="none" dirty="0"/>
          </a:p>
        </p:txBody>
      </p:sp>
      <p:sp>
        <p:nvSpPr>
          <p:cNvPr id="27651" name="Text Placeholder 7"/>
          <p:cNvSpPr>
            <a:spLocks noGrp="1"/>
          </p:cNvSpPr>
          <p:nvPr>
            <p:ph type="body" idx="1"/>
          </p:nvPr>
        </p:nvSpPr>
        <p:spPr>
          <a:xfrm>
            <a:off x="1619250" y="908050"/>
            <a:ext cx="6946900" cy="1530350"/>
          </a:xfrm>
        </p:spPr>
        <p:txBody>
          <a:bodyPr/>
          <a:lstStyle/>
          <a:p>
            <a:r>
              <a:rPr lang="hr-HR" altLang="en-US" sz="2800" b="1" smtClean="0"/>
              <a:t>Karakteristike pozitivne školske kulture</a:t>
            </a:r>
          </a:p>
        </p:txBody>
      </p:sp>
    </p:spTree>
    <p:extLst>
      <p:ext uri="{BB962C8B-B14F-4D97-AF65-F5344CB8AC3E}">
        <p14:creationId xmlns:p14="http://schemas.microsoft.com/office/powerpoint/2010/main" val="369770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hr-HR" dirty="0" smtClean="0"/>
              <a:t>Obilježja pozitivne školske kulture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hr-HR" dirty="0" smtClean="0"/>
              <a:t>To je puno više od sigurnosti i reda!</a:t>
            </a:r>
          </a:p>
          <a:p>
            <a:pPr>
              <a:defRPr/>
            </a:pPr>
            <a:r>
              <a:rPr lang="hr-HR" dirty="0" smtClean="0"/>
              <a:t>Ključni su </a:t>
            </a:r>
            <a:r>
              <a:rPr lang="hr-HR" b="1" dirty="0" smtClean="0"/>
              <a:t>kombinacija visoke podrške i visokih očekivanja </a:t>
            </a:r>
            <a:r>
              <a:rPr lang="hr-HR" dirty="0" smtClean="0"/>
              <a:t>u oba područja – ponašanju i akademskim postignućima</a:t>
            </a:r>
          </a:p>
          <a:p>
            <a:pPr lvl="1">
              <a:defRPr/>
            </a:pPr>
            <a:r>
              <a:rPr lang="hr-HR" dirty="0" smtClean="0"/>
              <a:t>Poticanje </a:t>
            </a:r>
            <a:r>
              <a:rPr lang="hr-HR" u="sng" dirty="0" smtClean="0">
                <a:solidFill>
                  <a:srgbClr val="7030A0"/>
                </a:solidFill>
              </a:rPr>
              <a:t>doživljaja </a:t>
            </a:r>
            <a:r>
              <a:rPr lang="hr-HR" u="sng" dirty="0" err="1" smtClean="0">
                <a:solidFill>
                  <a:srgbClr val="7030A0"/>
                </a:solidFill>
              </a:rPr>
              <a:t>samoefikasnosti</a:t>
            </a:r>
            <a:r>
              <a:rPr lang="hr-HR" u="sng" dirty="0" smtClean="0">
                <a:solidFill>
                  <a:srgbClr val="7030A0"/>
                </a:solidFill>
              </a:rPr>
              <a:t> </a:t>
            </a:r>
            <a:r>
              <a:rPr lang="hr-HR" dirty="0" smtClean="0"/>
              <a:t>(pohvale, prepoznavanje truda, stalno ohrabrivanje, toleriranje pogrešaka, ohrabrivanje inicijative)</a:t>
            </a:r>
          </a:p>
          <a:p>
            <a:pPr lvl="1">
              <a:defRPr/>
            </a:pPr>
            <a:r>
              <a:rPr lang="hr-HR" dirty="0" smtClean="0"/>
              <a:t>Istovremeno </a:t>
            </a:r>
            <a:r>
              <a:rPr lang="hr-HR" u="sng" dirty="0" smtClean="0">
                <a:solidFill>
                  <a:srgbClr val="7030A0"/>
                </a:solidFill>
              </a:rPr>
              <a:t>traženje izvrsnosti </a:t>
            </a:r>
            <a:r>
              <a:rPr lang="hr-HR" dirty="0" smtClean="0">
                <a:solidFill>
                  <a:srgbClr val="7030A0"/>
                </a:solidFill>
              </a:rPr>
              <a:t>i </a:t>
            </a:r>
            <a:r>
              <a:rPr lang="hr-HR" u="sng" dirty="0" smtClean="0">
                <a:solidFill>
                  <a:srgbClr val="7030A0"/>
                </a:solidFill>
              </a:rPr>
              <a:t>održavanje nade</a:t>
            </a:r>
            <a:r>
              <a:rPr lang="hr-HR" dirty="0" smtClean="0">
                <a:solidFill>
                  <a:srgbClr val="7030A0"/>
                </a:solidFill>
              </a:rPr>
              <a:t> </a:t>
            </a:r>
            <a:r>
              <a:rPr lang="hr-HR" dirty="0" smtClean="0"/>
              <a:t>kod svakog djeteta (postavljanje izazova, omogućavanje doživljaja uspjeha kod svakog djeteta, sprečavanje naučene bespomoćnosti i poticanje doživljaja </a:t>
            </a:r>
            <a:r>
              <a:rPr lang="hr-HR" dirty="0" err="1" smtClean="0"/>
              <a:t>internalne</a:t>
            </a:r>
            <a:r>
              <a:rPr lang="hr-HR" dirty="0" smtClean="0"/>
              <a:t> kontrole)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9886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Zaključak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Autoritativan odgojni stil roditelja</a:t>
            </a:r>
          </a:p>
          <a:p>
            <a:r>
              <a:rPr lang="hr-HR" dirty="0" smtClean="0"/>
              <a:t>Visoke </a:t>
            </a:r>
            <a:r>
              <a:rPr lang="hr-HR" dirty="0" err="1" smtClean="0"/>
              <a:t>socio</a:t>
            </a:r>
            <a:r>
              <a:rPr lang="hr-HR" dirty="0" smtClean="0"/>
              <a:t>-ekonomske mogućnosti</a:t>
            </a:r>
          </a:p>
          <a:p>
            <a:r>
              <a:rPr lang="hr-HR" dirty="0" smtClean="0"/>
              <a:t>Pozitivna školska kultura</a:t>
            </a:r>
          </a:p>
          <a:p>
            <a:endParaRPr lang="hr-HR" dirty="0"/>
          </a:p>
          <a:p>
            <a:pPr marL="0" indent="0" algn="ctr">
              <a:buNone/>
            </a:pPr>
            <a:r>
              <a:rPr lang="hr-HR" b="1" dirty="0" smtClean="0">
                <a:solidFill>
                  <a:srgbClr val="00B050"/>
                </a:solidFill>
              </a:rPr>
              <a:t>SAMOEFIKASNOST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Autoritaran, permisivan ili indiferentan odgojni stil</a:t>
            </a:r>
          </a:p>
          <a:p>
            <a:r>
              <a:rPr lang="hr-HR" dirty="0" smtClean="0"/>
              <a:t>Niske </a:t>
            </a:r>
            <a:r>
              <a:rPr lang="hr-HR" dirty="0" err="1" smtClean="0"/>
              <a:t>socio</a:t>
            </a:r>
            <a:r>
              <a:rPr lang="hr-HR" dirty="0" smtClean="0"/>
              <a:t>-ekonomske mogućnosti</a:t>
            </a:r>
          </a:p>
          <a:p>
            <a:r>
              <a:rPr lang="hr-HR" dirty="0" smtClean="0"/>
              <a:t>Negativna školska kultura</a:t>
            </a:r>
          </a:p>
          <a:p>
            <a:endParaRPr lang="hr-HR" dirty="0"/>
          </a:p>
          <a:p>
            <a:pPr marL="0" indent="0" algn="ctr">
              <a:buNone/>
            </a:pPr>
            <a:r>
              <a:rPr lang="hr-HR" dirty="0" smtClean="0">
                <a:solidFill>
                  <a:srgbClr val="C00000"/>
                </a:solidFill>
              </a:rPr>
              <a:t>NESIGURNOST, NEZRELOST</a:t>
            </a:r>
          </a:p>
        </p:txBody>
      </p:sp>
      <p:pic>
        <p:nvPicPr>
          <p:cNvPr id="1026" name="Picture 2" descr="F:\backpack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7" y="1268760"/>
            <a:ext cx="2016224" cy="1510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:\wings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999" y="1268760"/>
            <a:ext cx="1862857" cy="1395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/>
          <p:cNvCxnSpPr/>
          <p:nvPr/>
        </p:nvCxnSpPr>
        <p:spPr>
          <a:xfrm>
            <a:off x="2195736" y="508518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444209" y="508518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98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Preporuke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b="1" dirty="0" smtClean="0">
                <a:solidFill>
                  <a:schemeClr val="accent1"/>
                </a:solidFill>
              </a:rPr>
              <a:t>Na razini škole:</a:t>
            </a:r>
          </a:p>
          <a:p>
            <a:pPr lvl="1"/>
            <a:r>
              <a:rPr lang="hr-HR" b="1" dirty="0" smtClean="0">
                <a:solidFill>
                  <a:srgbClr val="00B050"/>
                </a:solidFill>
              </a:rPr>
              <a:t>Analizirati doživljaj kulture, poticati pozitivnu kulturu, </a:t>
            </a:r>
            <a:r>
              <a:rPr lang="hr-HR" b="1" u="sng" dirty="0" smtClean="0">
                <a:solidFill>
                  <a:srgbClr val="00B050"/>
                </a:solidFill>
              </a:rPr>
              <a:t>jasno komunicirati norme</a:t>
            </a:r>
          </a:p>
          <a:p>
            <a:r>
              <a:rPr lang="hr-HR" b="1" dirty="0" smtClean="0">
                <a:solidFill>
                  <a:schemeClr val="accent1"/>
                </a:solidFill>
              </a:rPr>
              <a:t>Rad s učiteljima: </a:t>
            </a:r>
          </a:p>
          <a:p>
            <a:pPr lvl="1"/>
            <a:r>
              <a:rPr lang="hr-HR" b="1" u="sng" dirty="0" smtClean="0">
                <a:solidFill>
                  <a:srgbClr val="00B050"/>
                </a:solidFill>
              </a:rPr>
              <a:t>Sve o meni </a:t>
            </a:r>
            <a:r>
              <a:rPr lang="hr-HR" b="1" dirty="0" smtClean="0">
                <a:solidFill>
                  <a:srgbClr val="00B050"/>
                </a:solidFill>
              </a:rPr>
              <a:t>(prezentacija): Predstavljanje drugima kroz cjelokupnu osobnost, prezentacija onoga što želimo, učitelj kao model prvi prezentira</a:t>
            </a:r>
          </a:p>
          <a:p>
            <a:r>
              <a:rPr lang="hr-HR" b="1" dirty="0" smtClean="0">
                <a:solidFill>
                  <a:schemeClr val="accent1"/>
                </a:solidFill>
              </a:rPr>
              <a:t>Rad s djecom:</a:t>
            </a:r>
          </a:p>
          <a:p>
            <a:pPr lvl="1"/>
            <a:r>
              <a:rPr lang="hr-HR" b="1" dirty="0" smtClean="0">
                <a:solidFill>
                  <a:srgbClr val="00B050"/>
                </a:solidFill>
              </a:rPr>
              <a:t>Individualni i grupni rad s </a:t>
            </a:r>
            <a:r>
              <a:rPr lang="hr-HR" b="1" u="sng" dirty="0" smtClean="0">
                <a:solidFill>
                  <a:srgbClr val="00B050"/>
                </a:solidFill>
              </a:rPr>
              <a:t>ciljanim skupinama </a:t>
            </a:r>
            <a:r>
              <a:rPr lang="hr-HR" b="1" dirty="0" smtClean="0">
                <a:solidFill>
                  <a:srgbClr val="00B050"/>
                </a:solidFill>
              </a:rPr>
              <a:t>na poticanju </a:t>
            </a:r>
            <a:r>
              <a:rPr lang="hr-HR" b="1" dirty="0" err="1" smtClean="0">
                <a:solidFill>
                  <a:srgbClr val="00B050"/>
                </a:solidFill>
              </a:rPr>
              <a:t>samoefikasnosti</a:t>
            </a:r>
            <a:r>
              <a:rPr lang="hr-HR" b="1" dirty="0" smtClean="0">
                <a:solidFill>
                  <a:srgbClr val="00B050"/>
                </a:solidFill>
              </a:rPr>
              <a:t>: prepoznajmo jake strane</a:t>
            </a:r>
          </a:p>
          <a:p>
            <a:r>
              <a:rPr lang="hr-HR" b="1" dirty="0" smtClean="0">
                <a:solidFill>
                  <a:schemeClr val="accent1"/>
                </a:solidFill>
              </a:rPr>
              <a:t>Rad s roditeljima:</a:t>
            </a:r>
          </a:p>
          <a:p>
            <a:pPr lvl="1"/>
            <a:r>
              <a:rPr lang="hr-HR" b="1" dirty="0" smtClean="0">
                <a:solidFill>
                  <a:srgbClr val="00B050"/>
                </a:solidFill>
              </a:rPr>
              <a:t>Predstavljanje vlastitog djeteta (</a:t>
            </a:r>
            <a:r>
              <a:rPr lang="hr-HR" b="1" i="1" dirty="0" smtClean="0">
                <a:solidFill>
                  <a:srgbClr val="00B050"/>
                </a:solidFill>
              </a:rPr>
              <a:t>pismo učitelju ili razgovor</a:t>
            </a:r>
            <a:r>
              <a:rPr lang="hr-HR" b="1" dirty="0" smtClean="0">
                <a:solidFill>
                  <a:srgbClr val="00B050"/>
                </a:solidFill>
              </a:rPr>
              <a:t>)</a:t>
            </a:r>
          </a:p>
          <a:p>
            <a:pPr lvl="1"/>
            <a:r>
              <a:rPr lang="hr-HR" b="1" dirty="0" smtClean="0">
                <a:solidFill>
                  <a:srgbClr val="00B050"/>
                </a:solidFill>
              </a:rPr>
              <a:t>Individualno i grupno savjetovanje o uspješnom roditeljstvu </a:t>
            </a:r>
          </a:p>
          <a:p>
            <a:pPr lvl="1"/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62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Tri klasične faze planiranja karijere: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Razdoblje maštanja</a:t>
            </a:r>
          </a:p>
          <a:p>
            <a:r>
              <a:rPr lang="hr-HR" dirty="0" smtClean="0"/>
              <a:t>Razdoblje istraživanja</a:t>
            </a:r>
          </a:p>
          <a:p>
            <a:r>
              <a:rPr lang="hr-HR" dirty="0" smtClean="0"/>
              <a:t>Realistično razdoblje</a:t>
            </a:r>
          </a:p>
        </p:txBody>
      </p:sp>
      <p:sp>
        <p:nvSpPr>
          <p:cNvPr id="4" name="Right Arrow 3"/>
          <p:cNvSpPr/>
          <p:nvPr/>
        </p:nvSpPr>
        <p:spPr>
          <a:xfrm>
            <a:off x="323528" y="4579387"/>
            <a:ext cx="8496944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4869160"/>
            <a:ext cx="1584176" cy="646331"/>
          </a:xfrm>
          <a:prstGeom prst="rect">
            <a:avLst/>
          </a:prstGeom>
          <a:gradFill>
            <a:gsLst>
              <a:gs pos="0">
                <a:schemeClr val="accent4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hr-HR" dirty="0" smtClean="0"/>
              <a:t>Faza maštanja</a:t>
            </a:r>
          </a:p>
          <a:p>
            <a:endParaRPr lang="hr-HR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907704" y="4858823"/>
            <a:ext cx="1872208" cy="646331"/>
          </a:xfrm>
          <a:prstGeom prst="rect">
            <a:avLst/>
          </a:prstGeom>
          <a:gradFill>
            <a:gsLst>
              <a:gs pos="0">
                <a:schemeClr val="accent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hr-HR" dirty="0" smtClean="0"/>
              <a:t>Faza istraživanja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79912" y="4858822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Realistična faza</a:t>
            </a:r>
          </a:p>
          <a:p>
            <a:r>
              <a:rPr lang="hr-HR" dirty="0" smtClean="0"/>
              <a:t> 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115616" y="4365104"/>
            <a:ext cx="0" cy="4937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55576" y="4063791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 smtClean="0"/>
              <a:t>balerina</a:t>
            </a:r>
            <a:endParaRPr lang="en-US" sz="14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051720" y="4217679"/>
            <a:ext cx="0" cy="6342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059832" y="4358240"/>
            <a:ext cx="0" cy="4937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211960" y="4358240"/>
            <a:ext cx="0" cy="4937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5076056" y="4375442"/>
            <a:ext cx="0" cy="4937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5436096" y="4063791"/>
            <a:ext cx="0" cy="8014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776896" y="3943336"/>
            <a:ext cx="0" cy="8829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619672" y="3621764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 smtClean="0"/>
              <a:t>nagrada iz biologije 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2483768" y="3880215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 err="1" smtClean="0"/>
              <a:t>molek</a:t>
            </a:r>
            <a:r>
              <a:rPr lang="hr-HR" sz="1400" dirty="0" smtClean="0"/>
              <a:t>. bio./ </a:t>
            </a:r>
            <a:r>
              <a:rPr lang="hr-HR" sz="1400" dirty="0" err="1" smtClean="0"/>
              <a:t>paleontol</a:t>
            </a:r>
            <a:r>
              <a:rPr lang="hr-HR" sz="1400" dirty="0" smtClean="0"/>
              <a:t>.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3405024" y="3635559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 err="1" smtClean="0"/>
              <a:t>Kem.teh</a:t>
            </a:r>
            <a:r>
              <a:rPr lang="hr-HR" sz="1400" dirty="0" smtClean="0"/>
              <a:t>.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3779912" y="4063791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 err="1" smtClean="0"/>
              <a:t>ind.praksa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4644008" y="4077014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 err="1" smtClean="0"/>
              <a:t>postdipl</a:t>
            </a:r>
            <a:r>
              <a:rPr lang="hr-HR" sz="1400" dirty="0" smtClean="0"/>
              <a:t>.</a:t>
            </a:r>
            <a:endParaRPr 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4824028" y="364095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konzultant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70C0"/>
                </a:solidFill>
              </a:rPr>
              <a:t>Razdoblje istraživanja (5.-8. razred)</a:t>
            </a:r>
            <a:endParaRPr lang="hr-HR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Ciljevi: </a:t>
            </a:r>
          </a:p>
          <a:p>
            <a:pPr lvl="1"/>
            <a:r>
              <a:rPr lang="hr-HR" dirty="0" smtClean="0"/>
              <a:t>osvještavanje sposobnosti, interesa i vrijednosti</a:t>
            </a:r>
          </a:p>
          <a:p>
            <a:pPr lvl="1"/>
            <a:r>
              <a:rPr lang="hr-HR" dirty="0" smtClean="0"/>
              <a:t>upoznavanje sa svijetom rada</a:t>
            </a:r>
          </a:p>
          <a:p>
            <a:pPr lvl="1"/>
            <a:r>
              <a:rPr lang="hr-HR" dirty="0" smtClean="0"/>
              <a:t>razvoj doživljaja </a:t>
            </a:r>
            <a:r>
              <a:rPr lang="hr-HR" dirty="0" err="1" smtClean="0"/>
              <a:t>samoefikasnosti</a:t>
            </a:r>
            <a:r>
              <a:rPr lang="hr-HR" dirty="0" smtClean="0"/>
              <a:t> </a:t>
            </a:r>
          </a:p>
          <a:p>
            <a:pPr lvl="2"/>
            <a:r>
              <a:rPr lang="hr-HR" i="1" dirty="0" smtClean="0"/>
              <a:t>(važna ranija iskustva 1.-4. razred)</a:t>
            </a:r>
            <a:endParaRPr lang="hr-HR" dirty="0" smtClean="0"/>
          </a:p>
          <a:p>
            <a:pPr lvl="1"/>
            <a:endParaRPr lang="hr-HR" dirty="0" smtClean="0"/>
          </a:p>
          <a:p>
            <a:r>
              <a:rPr lang="hr-HR" dirty="0" smtClean="0"/>
              <a:t>Nisu ciljevi: </a:t>
            </a:r>
          </a:p>
          <a:p>
            <a:pPr lvl="1"/>
            <a:r>
              <a:rPr lang="hr-HR" dirty="0" smtClean="0"/>
              <a:t>konačan odabir zanimanja</a:t>
            </a:r>
          </a:p>
          <a:p>
            <a:pPr lvl="1"/>
            <a:r>
              <a:rPr lang="hr-HR" dirty="0" smtClean="0"/>
              <a:t>prestanak istraživanja</a:t>
            </a:r>
          </a:p>
          <a:p>
            <a:pPr lvl="1">
              <a:buNone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Individualne karakteristike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hr-HR" dirty="0"/>
          </a:p>
          <a:p>
            <a:pPr lvl="1">
              <a:buNone/>
            </a:pPr>
            <a:endParaRPr lang="hr-HR" dirty="0" smtClean="0"/>
          </a:p>
          <a:p>
            <a:pPr lvl="1">
              <a:buNone/>
            </a:pPr>
            <a:r>
              <a:rPr lang="hr-HR" dirty="0" smtClean="0"/>
              <a:t>Sposobnosti </a:t>
            </a:r>
          </a:p>
          <a:p>
            <a:pPr lvl="1"/>
            <a:endParaRPr lang="hr-HR" dirty="0" smtClean="0"/>
          </a:p>
          <a:p>
            <a:pPr lvl="1">
              <a:buNone/>
            </a:pPr>
            <a:r>
              <a:rPr lang="hr-HR" dirty="0" smtClean="0"/>
              <a:t>                                           Interesi </a:t>
            </a:r>
          </a:p>
          <a:p>
            <a:pPr lvl="1"/>
            <a:endParaRPr lang="hr-HR" dirty="0" smtClean="0"/>
          </a:p>
          <a:p>
            <a:pPr lvl="1">
              <a:buNone/>
            </a:pPr>
            <a:endParaRPr lang="hr-HR" dirty="0" smtClean="0"/>
          </a:p>
          <a:p>
            <a:pPr lvl="1">
              <a:buNone/>
            </a:pPr>
            <a:r>
              <a:rPr lang="hr-HR" dirty="0" smtClean="0"/>
              <a:t>Vrijednosti </a:t>
            </a:r>
            <a:endParaRPr lang="hr-HR" dirty="0"/>
          </a:p>
        </p:txBody>
      </p:sp>
      <p:sp>
        <p:nvSpPr>
          <p:cNvPr id="4" name="Cloud Callout 3"/>
          <p:cNvSpPr/>
          <p:nvPr/>
        </p:nvSpPr>
        <p:spPr>
          <a:xfrm>
            <a:off x="2267744" y="1268760"/>
            <a:ext cx="3816424" cy="144016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Normativna i </a:t>
            </a:r>
            <a:r>
              <a:rPr lang="hr-HR" dirty="0" err="1" smtClean="0"/>
              <a:t>ipsativna</a:t>
            </a:r>
            <a:r>
              <a:rPr lang="hr-HR" dirty="0" smtClean="0"/>
              <a:t> analiza</a:t>
            </a:r>
            <a:endParaRPr lang="hr-HR" dirty="0"/>
          </a:p>
        </p:txBody>
      </p:sp>
      <p:sp>
        <p:nvSpPr>
          <p:cNvPr id="5" name="Oval Callout 4"/>
          <p:cNvSpPr/>
          <p:nvPr/>
        </p:nvSpPr>
        <p:spPr>
          <a:xfrm>
            <a:off x="5292080" y="2276872"/>
            <a:ext cx="3240360" cy="136815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Povezane su sa sposobnostima (doživljaj </a:t>
            </a:r>
            <a:r>
              <a:rPr lang="hr-HR" dirty="0" err="1" smtClean="0"/>
              <a:t>samoefikasnosti</a:t>
            </a:r>
            <a:r>
              <a:rPr lang="hr-HR" dirty="0" smtClean="0"/>
              <a:t>)</a:t>
            </a:r>
            <a:endParaRPr lang="hr-HR" dirty="0"/>
          </a:p>
        </p:txBody>
      </p:sp>
      <p:sp>
        <p:nvSpPr>
          <p:cNvPr id="6" name="Line Callout 1 5"/>
          <p:cNvSpPr/>
          <p:nvPr/>
        </p:nvSpPr>
        <p:spPr>
          <a:xfrm>
            <a:off x="3779912" y="4509120"/>
            <a:ext cx="2880320" cy="864096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Predviđaju dugoročno zadovoljstvo i uspjeh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Normativna analiza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Ključna za sve postupke selekcije</a:t>
            </a:r>
          </a:p>
          <a:p>
            <a:pPr lvl="1"/>
            <a:r>
              <a:rPr lang="hr-HR" dirty="0" smtClean="0"/>
              <a:t>učenika koji će upisati neku srednju školu</a:t>
            </a:r>
          </a:p>
          <a:p>
            <a:pPr lvl="1"/>
            <a:r>
              <a:rPr lang="hr-HR" dirty="0"/>
              <a:t>s</a:t>
            </a:r>
            <a:r>
              <a:rPr lang="hr-HR" dirty="0" smtClean="0"/>
              <a:t>tudenata koji će upisati neki fakultet</a:t>
            </a:r>
          </a:p>
          <a:p>
            <a:pPr lvl="1"/>
            <a:r>
              <a:rPr lang="hr-HR" dirty="0" smtClean="0"/>
              <a:t>kandidata za posao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Ipsativna</a:t>
            </a:r>
            <a:r>
              <a:rPr lang="hr-HR" dirty="0" smtClean="0"/>
              <a:t> analiza</a:t>
            </a:r>
            <a:endParaRPr lang="hr-HR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Ključna za profesionalnu orijentaciju i poticanje profesionalne zrelosti</a:t>
            </a:r>
          </a:p>
          <a:p>
            <a:r>
              <a:rPr lang="hr-HR" dirty="0" smtClean="0"/>
              <a:t>Učenika ne uspoređujemo s drugima već uspoređujemo njegove vlastite sposobnosti i osobine jedne u odnosu na druge</a:t>
            </a:r>
          </a:p>
          <a:p>
            <a:pPr lvl="1"/>
            <a:r>
              <a:rPr lang="hr-HR" dirty="0" smtClean="0"/>
              <a:t>Cilj je utvrditi istaknute sposobnosti, osobine, interese i vrijednosti</a:t>
            </a:r>
          </a:p>
          <a:p>
            <a:pPr lvl="2"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7030A0"/>
                </a:solidFill>
              </a:rPr>
              <a:t>Interesi </a:t>
            </a:r>
            <a:endParaRPr lang="hr-HR" dirty="0">
              <a:solidFill>
                <a:srgbClr val="7030A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Važno je poznavati izvannastavne aktivnosti (ne samo formalne)</a:t>
            </a:r>
          </a:p>
          <a:p>
            <a:r>
              <a:rPr lang="hr-HR" dirty="0" smtClean="0"/>
              <a:t>Interesi govore i o sposobnostima i osobinama ličnosti</a:t>
            </a:r>
          </a:p>
          <a:p>
            <a:pPr lvl="1"/>
            <a:r>
              <a:rPr lang="hr-HR" dirty="0" smtClean="0"/>
              <a:t>sakupljači minerala vs. članova debatnih klubova</a:t>
            </a:r>
          </a:p>
          <a:p>
            <a:pPr lvl="1"/>
            <a:r>
              <a:rPr lang="hr-HR" dirty="0" smtClean="0"/>
              <a:t>odabir literature, filmovi, igre, način provođenja slobodnog vremena, hobi, usmjerenost prema drugima, usmjerenost prema stvarima…  </a:t>
            </a:r>
          </a:p>
          <a:p>
            <a:r>
              <a:rPr lang="hr-HR" dirty="0" smtClean="0"/>
              <a:t>Interesi su pozitivno povezani sa sposobnostima</a:t>
            </a:r>
          </a:p>
          <a:p>
            <a:pPr lvl="1"/>
            <a:r>
              <a:rPr lang="hr-HR" b="1" dirty="0" smtClean="0">
                <a:solidFill>
                  <a:schemeClr val="accent4"/>
                </a:solidFill>
              </a:rPr>
              <a:t>Volim ono što dobro radim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Povezanost interesa i sposobnosti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Objašnjava je fenomen </a:t>
            </a:r>
            <a:r>
              <a:rPr lang="hr-HR" i="1" dirty="0" err="1" smtClean="0">
                <a:solidFill>
                  <a:srgbClr val="0070C0"/>
                </a:solidFill>
              </a:rPr>
              <a:t>samoefikasnosti</a:t>
            </a:r>
            <a:endParaRPr lang="hr-HR" i="1" dirty="0" smtClean="0">
              <a:solidFill>
                <a:srgbClr val="0070C0"/>
              </a:solidFill>
            </a:endParaRPr>
          </a:p>
          <a:p>
            <a:pPr lvl="1">
              <a:buNone/>
            </a:pPr>
            <a:r>
              <a:rPr lang="hr-HR" i="1" dirty="0" smtClean="0"/>
              <a:t>= uvjerenje u vlastite sposobnosti da ćemo uspjeti u nekoj specifičnoj situaciji</a:t>
            </a:r>
          </a:p>
          <a:p>
            <a:pPr lvl="1">
              <a:buNone/>
            </a:pPr>
            <a:r>
              <a:rPr lang="hr-HR" i="1" dirty="0" smtClean="0"/>
              <a:t>Razlikujemo </a:t>
            </a:r>
            <a:r>
              <a:rPr lang="hr-HR" i="1" dirty="0" smtClean="0">
                <a:solidFill>
                  <a:srgbClr val="0070C0"/>
                </a:solidFill>
              </a:rPr>
              <a:t>generaliziranu </a:t>
            </a:r>
            <a:r>
              <a:rPr lang="hr-HR" i="1" dirty="0" err="1" smtClean="0">
                <a:solidFill>
                  <a:srgbClr val="0070C0"/>
                </a:solidFill>
              </a:rPr>
              <a:t>samoefikasnost</a:t>
            </a:r>
            <a:r>
              <a:rPr lang="hr-HR" i="1" dirty="0" smtClean="0">
                <a:solidFill>
                  <a:srgbClr val="0070C0"/>
                </a:solidFill>
              </a:rPr>
              <a:t> i situacijsku </a:t>
            </a:r>
            <a:r>
              <a:rPr lang="hr-HR" i="1" dirty="0" err="1" smtClean="0">
                <a:solidFill>
                  <a:srgbClr val="0070C0"/>
                </a:solidFill>
              </a:rPr>
              <a:t>samoefikasnost</a:t>
            </a:r>
            <a:endParaRPr lang="hr-HR" i="1" dirty="0" smtClean="0">
              <a:solidFill>
                <a:srgbClr val="0070C0"/>
              </a:solidFill>
            </a:endParaRPr>
          </a:p>
          <a:p>
            <a:pPr lvl="1">
              <a:buNone/>
            </a:pPr>
            <a:r>
              <a:rPr lang="hr-HR" dirty="0" smtClean="0"/>
              <a:t>Glavni psihološki faktor koji određuje kakve ćemo si postaviti ciljeve u životu, zadatke i izazove</a:t>
            </a:r>
          </a:p>
          <a:p>
            <a:pPr lvl="1">
              <a:buNone/>
            </a:pPr>
            <a:r>
              <a:rPr lang="hr-HR" dirty="0" smtClean="0"/>
              <a:t>Stječe se na temelju opažanja i socijalnog iskustva (</a:t>
            </a:r>
            <a:r>
              <a:rPr lang="hr-HR" dirty="0" smtClean="0">
                <a:solidFill>
                  <a:srgbClr val="0070C0"/>
                </a:solidFill>
              </a:rPr>
              <a:t>ključne su povratne informacije koju nam o našem učinku šalje okolina – socijalna komparacija</a:t>
            </a:r>
            <a:r>
              <a:rPr lang="hr-HR" dirty="0" smtClean="0"/>
              <a:t>)</a:t>
            </a:r>
          </a:p>
          <a:p>
            <a:pPr lvl="1">
              <a:buNone/>
            </a:pPr>
            <a:endParaRPr lang="hr-H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</TotalTime>
  <Words>1740</Words>
  <Application>Microsoft Office PowerPoint</Application>
  <PresentationFormat>On-screen Show (4:3)</PresentationFormat>
  <Paragraphs>251</Paragraphs>
  <Slides>28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Odabir karijere</vt:lpstr>
      <vt:lpstr>Tri klasične faze planiranja karijere:</vt:lpstr>
      <vt:lpstr>Tri klasične faze planiranja karijere:</vt:lpstr>
      <vt:lpstr>Razdoblje istraživanja (5.-8. razred)</vt:lpstr>
      <vt:lpstr>Individualne karakteristike</vt:lpstr>
      <vt:lpstr>Normativna analiza</vt:lpstr>
      <vt:lpstr>Ipsativna analiza</vt:lpstr>
      <vt:lpstr>Interesi </vt:lpstr>
      <vt:lpstr>Povezanost interesa i sposobnosti</vt:lpstr>
      <vt:lpstr>Djeca koja imaju snažan doživljaj samoefikasnosti</vt:lpstr>
      <vt:lpstr>Djeca koja imaju doživljaj niske samoefikasnosti</vt:lpstr>
      <vt:lpstr>Razvoj samoefikasnosti</vt:lpstr>
      <vt:lpstr>Izvori doživljaja samoefikasnosti</vt:lpstr>
      <vt:lpstr>Izvori samoefikasnosti</vt:lpstr>
      <vt:lpstr>Izvori samoefikasnosti</vt:lpstr>
      <vt:lpstr>Izvori samoefikasnosti</vt:lpstr>
      <vt:lpstr>Vrijednosti</vt:lpstr>
      <vt:lpstr>Vrijednosti</vt:lpstr>
      <vt:lpstr>Važni faktori okoline</vt:lpstr>
      <vt:lpstr>PowerPoint Presentation</vt:lpstr>
      <vt:lpstr>Autoritarni stil</vt:lpstr>
      <vt:lpstr>Autoritativni stil</vt:lpstr>
      <vt:lpstr>Permisivan (popustljiv) stil</vt:lpstr>
      <vt:lpstr>Indiferentan (zanemarujući) stil</vt:lpstr>
      <vt:lpstr>Kultura neke škole ima daleko snažniji utjecaj na život i znanje učenika od bilo kojeg drugog faktora - prosvjetne politike, ministarstva, programa.  Istraživači s Harvarda, 2008.</vt:lpstr>
      <vt:lpstr>Obilježja pozitivne školske kulture</vt:lpstr>
      <vt:lpstr>Zaključak</vt:lpstr>
      <vt:lpstr>Preporuke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Odabir karijere</dc:title>
  <dc:creator>Darja Maslic Sersic</dc:creator>
  <cp:lastModifiedBy>korisnik</cp:lastModifiedBy>
  <cp:revision>67</cp:revision>
  <cp:lastPrinted>2013-11-14T11:48:07Z</cp:lastPrinted>
  <dcterms:created xsi:type="dcterms:W3CDTF">2013-11-13T14:13:42Z</dcterms:created>
  <dcterms:modified xsi:type="dcterms:W3CDTF">2016-03-02T12:53:43Z</dcterms:modified>
</cp:coreProperties>
</file>