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5" r:id="rId9"/>
    <p:sldId id="266" r:id="rId10"/>
    <p:sldId id="264" r:id="rId11"/>
    <p:sldId id="261" r:id="rId12"/>
    <p:sldId id="267" r:id="rId13"/>
    <p:sldId id="268" r:id="rId14"/>
    <p:sldId id="274" r:id="rId15"/>
    <p:sldId id="269" r:id="rId16"/>
    <p:sldId id="271" r:id="rId17"/>
    <p:sldId id="277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ED8"/>
    <a:srgbClr val="7FCBF1"/>
    <a:srgbClr val="71DAFF"/>
    <a:srgbClr val="FF874B"/>
    <a:srgbClr val="FF9966"/>
    <a:srgbClr val="2297BC"/>
    <a:srgbClr val="00ADEA"/>
    <a:srgbClr val="0099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>
        <p:scale>
          <a:sx n="90" d="100"/>
          <a:sy n="90" d="100"/>
        </p:scale>
        <p:origin x="12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E17F-929A-472A-B4AF-97B87E1D0BAE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6538C-5CE4-40F7-8E51-F648D066C8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518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6538C-5CE4-40F7-8E51-F648D066C8DB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231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Promjena partnera: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ESC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nužan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amandman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ugovora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ugovori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monobeneficiary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moraju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javiti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promjene</a:t>
            </a: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6538C-5CE4-40F7-8E51-F648D066C8D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03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A253-9991-4DA5-ACEE-793B6B4A885D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C01C-0FF8-4880-AB43-59B3167D6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044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A253-9991-4DA5-ACEE-793B6B4A885D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C01C-0FF8-4880-AB43-59B3167D6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373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A253-9991-4DA5-ACEE-793B6B4A885D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C01C-0FF8-4880-AB43-59B3167D6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39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A253-9991-4DA5-ACEE-793B6B4A885D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C01C-0FF8-4880-AB43-59B3167D6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3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A253-9991-4DA5-ACEE-793B6B4A885D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C01C-0FF8-4880-AB43-59B3167D6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8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A253-9991-4DA5-ACEE-793B6B4A885D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C01C-0FF8-4880-AB43-59B3167D6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1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A253-9991-4DA5-ACEE-793B6B4A885D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C01C-0FF8-4880-AB43-59B3167D6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27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A253-9991-4DA5-ACEE-793B6B4A885D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C01C-0FF8-4880-AB43-59B3167D6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03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A253-9991-4DA5-ACEE-793B6B4A885D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C01C-0FF8-4880-AB43-59B3167D6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A253-9991-4DA5-ACEE-793B6B4A885D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C01C-0FF8-4880-AB43-59B3167D6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20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A253-9991-4DA5-ACEE-793B6B4A885D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9C01C-0FF8-4880-AB43-59B3167D6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6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A253-9991-4DA5-ACEE-793B6B4A885D}" type="datetimeFigureOut">
              <a:rPr lang="hr-HR" smtClean="0"/>
              <a:t>24.9.2020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C01C-0FF8-4880-AB43-59B3167D68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2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obilnost.hr/hr/sadrzaj/info-kutak/diseminacija-i-koristenje-rezultata/predlosci-za-preuzimanj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op.h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mobilnost.hr/hr/novosti/postupanje-za-korisnike-programa-erasmus-i-europske-snage-solidarnosti-u-slucaju-vise-sile-u-kontekstu-izbijanja-koronavirus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66020B-7CF4-430C-A652-BCB1046CF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" y="0"/>
            <a:ext cx="91299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B5429F-146F-4FEC-B898-D56B3B28A735}"/>
              </a:ext>
            </a:extLst>
          </p:cNvPr>
          <p:cNvSpPr txBox="1"/>
          <p:nvPr/>
        </p:nvSpPr>
        <p:spPr>
          <a:xfrm>
            <a:off x="4905313" y="781702"/>
            <a:ext cx="381368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hr-HR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Ugovorna pravila</a:t>
            </a:r>
          </a:p>
          <a:p>
            <a:pPr lvl="0" algn="ctr"/>
            <a:endParaRPr lang="hr-HR" sz="2400" b="1" dirty="0">
              <a:solidFill>
                <a:srgbClr val="229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400" b="1" dirty="0">
                <a:solidFill>
                  <a:srgbClr val="28A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POČETNI SASTANAK ZA KORISNIK</a:t>
            </a:r>
            <a:r>
              <a:rPr lang="hr-HR" sz="2400" b="1" dirty="0">
                <a:solidFill>
                  <a:srgbClr val="28AE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ERASMUS+ PROGRAMA</a:t>
            </a:r>
          </a:p>
          <a:p>
            <a:pPr lvl="0" algn="ctr"/>
            <a:endParaRPr lang="hr-H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hr-H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KA2 STRATEŠKA PARTNERSTVA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hr-H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hr-HR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hr-H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rujna 2020.</a:t>
            </a:r>
          </a:p>
        </p:txBody>
      </p:sp>
    </p:spTree>
    <p:extLst>
      <p:ext uri="{BB962C8B-B14F-4D97-AF65-F5344CB8AC3E}">
        <p14:creationId xmlns:p14="http://schemas.microsoft.com/office/powerpoint/2010/main" val="286882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FA13-FE4C-4926-B8A8-E4D0AFE6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54" y="339959"/>
            <a:ext cx="7886700" cy="1325563"/>
          </a:xfrm>
        </p:spPr>
        <p:txBody>
          <a:bodyPr/>
          <a:lstStyle/>
          <a:p>
            <a:pPr algn="r"/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Dodatak Sporazumu </a:t>
            </a:r>
            <a:b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za virtualne mobilnosti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45C55-D2A9-415B-A76B-4F37056A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16105" cy="4692416"/>
          </a:xfrm>
        </p:spPr>
        <p:txBody>
          <a:bodyPr>
            <a:noAutofit/>
          </a:bodyPr>
          <a:lstStyle/>
          <a:p>
            <a:pPr algn="just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Primjenjivo za projekte koji organiziraju virtualne aktivnosti uslijed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pandemije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bolesti COVID-19</a:t>
            </a:r>
          </a:p>
          <a:p>
            <a:pPr algn="just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Izmjene Priloga III. -  članci I.2 i II.2 </a:t>
            </a:r>
          </a:p>
          <a:p>
            <a:pPr algn="just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Potrebno je podnijeti izvješće o virtualnim mobilnostima u skladu s pravilima iz sporazuma o dodjeli bespovratnih sredstava</a:t>
            </a:r>
          </a:p>
          <a:p>
            <a:pPr algn="just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Prilog III. - članak I.2. Obračun i popratna dokumentacija za jedinične doprinose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Prilog III. – članak II.2. Obračun stvarnog troška</a:t>
            </a:r>
          </a:p>
          <a:p>
            <a:pPr lvl="1" algn="just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Potpora za posebne potrebe</a:t>
            </a:r>
          </a:p>
          <a:p>
            <a:pPr lvl="1" algn="just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Izvanredni troškovi povezani s virtualnim aktivnostima</a:t>
            </a:r>
          </a:p>
          <a:p>
            <a:pPr lvl="1" algn="just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8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D3D6-5F2E-4060-9922-EB6226EC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Komunikacija</a:t>
            </a:r>
            <a:r>
              <a:rPr lang="hr-HR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između strana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6368-415E-43B4-BE81-DAC7A560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 komunikacija mora se odvijati </a:t>
            </a:r>
            <a:r>
              <a:rPr lang="hr-H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pisanim putem </a:t>
            </a:r>
          </a:p>
          <a:p>
            <a:pPr marL="0" lvl="0" indent="0" algn="just">
              <a:buNone/>
            </a:pP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(čl. II.3 Općih uvjeta)</a:t>
            </a: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Načelno se dostava vrši na adresu elektroničke pošte naznačene u sporazumu – kontakt podaci korisnika (Posebni uvjeti)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Smatra se da je komunikacija izvršena na dan kada stranka primateljica primi pismeno, osim ako je u Sporazumu utvrđeno da se komunikacija smatra izvršenom na dan slanja pismena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244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D088-89E4-4573-9C9A-A25A637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Vidljivost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9018-9417-4BA2-A649-DDA8056CB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Vidljivost EU financiranja je ugovorna obveza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slučaju nepoštivanja pravila vidljivosti, konačna isplata bespovratnih sredstava može se umanjiti 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Upute i materijali dostupni su na web stranici: </a:t>
            </a:r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https://www.mobilnost.hr/hr/sadrzaj/info-kutak/diseminacija-i-koristenje-rezultata/predlosci-za-preuzimanje/</a:t>
            </a:r>
            <a:endParaRPr lang="hr-H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Obavezno korištenje europskih simbola (zastave EU-a) te puno ime Europske unije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Preporuka:</a:t>
            </a:r>
          </a:p>
          <a:p>
            <a:pPr marL="0" indent="0" algn="just">
              <a:buNone/>
            </a:pPr>
            <a:endParaRPr lang="hr-HR" sz="2400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81EED-A993-4B70-9424-F7BBF9B7D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0" y="5319493"/>
            <a:ext cx="4514063" cy="99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6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0E93-7040-4C69-BB0B-C28DFB1B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64" y="13862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Zaštita osobnih podataka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A722-FFC5-4ED3-A01C-A24A1574A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Mjerodavni propisi: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r-H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Opća uredba o zaštiti osobnih podataka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(GDPR, 2016/679)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r-H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provedbi Opće uredbe o zaštiti osobnih podataka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(NN 42/18)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Uredba o zaštiti podataka europskih institucija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(2018/1725)</a:t>
            </a:r>
          </a:p>
          <a:p>
            <a:pPr marL="800100" lvl="1" indent="-342900" algn="just">
              <a:buFont typeface="Arial"/>
              <a:buChar char="•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 je stupio na snagu 2016. godine, a primjenjuje se od 25. svibnja 2018. godine</a:t>
            </a:r>
          </a:p>
          <a:p>
            <a:pPr algn="just"/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Nadležno tijelo: </a:t>
            </a:r>
            <a:r>
              <a:rPr lang="hr-H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Agencija za zaštitu osobnih podataka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(AZOP) –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www.azop.hr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33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0E93-7040-4C69-BB0B-C28DFB1B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64" y="13862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Zaštita osobnih podataka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A722-FFC5-4ED3-A01C-A24A1574A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just">
              <a:spcBef>
                <a:spcPct val="0"/>
              </a:spcBef>
              <a:spcAft>
                <a:spcPts val="1200"/>
              </a:spcAft>
              <a:buClr>
                <a:srgbClr val="206F88"/>
              </a:buClr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</a:t>
            </a:r>
            <a:r>
              <a:rPr lang="hr-HR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od prikupljanja podataka o sudionicima aktivnosti prikupljati samo </a:t>
            </a:r>
            <a:r>
              <a:rPr lang="hr-HR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nužne podatke </a:t>
            </a:r>
            <a:r>
              <a:rPr lang="hr-HR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uz jasnu naznaku u koju se svrhu podaci prikupljaju (</a:t>
            </a:r>
            <a:r>
              <a:rPr lang="hr-HR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mailing</a:t>
            </a:r>
            <a:r>
              <a:rPr lang="hr-HR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liste - potrebna privola ako nema druge pravne osnove ili slati na generičke e-mail adrese ili pojedinačne </a:t>
            </a:r>
            <a:r>
              <a:rPr lang="hr-HR" sz="28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mailove</a:t>
            </a:r>
            <a:r>
              <a:rPr lang="hr-HR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Clr>
                <a:srgbClr val="206F88"/>
              </a:buClr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</a:t>
            </a:r>
            <a:r>
              <a:rPr lang="hr-HR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od organizacije događaja paziti da se kod prijave na događaj prikupljaju samo nužni podaci i objasni svrha i način obrade podataka koji se prikupljaju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Clr>
                <a:srgbClr val="206F88"/>
              </a:buClr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</a:t>
            </a:r>
            <a:r>
              <a:rPr lang="hr-HR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otografiranje na događajima se također smatra obradom osobnih podataka – </a:t>
            </a:r>
            <a:r>
              <a:rPr lang="hr-HR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privola</a:t>
            </a:r>
            <a:r>
              <a:rPr lang="hr-HR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(prilikom registracije)!</a:t>
            </a:r>
          </a:p>
          <a:p>
            <a:pPr marL="342900" indent="-342900" algn="just">
              <a:spcBef>
                <a:spcPct val="0"/>
              </a:spcBef>
              <a:spcAft>
                <a:spcPts val="1200"/>
              </a:spcAft>
              <a:buClr>
                <a:srgbClr val="206F88"/>
              </a:buClr>
              <a:buFont typeface="Arial" panose="020B0604020202020204" pitchFamily="34" charset="0"/>
              <a:buChar char="•"/>
            </a:pPr>
            <a:endParaRPr lang="hr-HR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961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A3CA-25D2-4ADC-8599-1FB468C6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52" y="121845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Sudjelovanje u aktivnostima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9B13-DF30-46F6-9B1F-9312EFF8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Ukoliko sudjelovanje na projektnim aktivnostima obuhvaća maloljetne osobe, </a:t>
            </a:r>
            <a:r>
              <a:rPr lang="hr-HR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nužna je suglasnost roditelja ili skrbnika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prije sudjelovanja na aktivnosti</a:t>
            </a:r>
          </a:p>
          <a:p>
            <a:pPr lvl="0" algn="just"/>
            <a:endParaRPr lang="hr-H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Preporuča se pribaviti suglasnost u pisanom obliku koja sadrži minimalno ime, prezime i OIB maloljetnika i roditelja/skrbnika, naziv, mjesto odvijanja i trajanje projekta, vlastoručni potpis roditelja/skrbnika</a:t>
            </a:r>
          </a:p>
          <a:p>
            <a:pPr marL="0" indent="0" algn="just">
              <a:buNone/>
            </a:pPr>
            <a:endParaRPr lang="hr-H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979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0260-FAFA-42B2-A261-8CFB5D1E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09" y="339959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Nabava roba, radova i usluga</a:t>
            </a:r>
            <a:endParaRPr lang="hr-HR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3BAA5-1F28-450D-87DB-FC87FD46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87019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„Ako provedba projekta zahtijeva nabavu robe, radova ili usluga (ugovor o provedbi), korisnici moraju ugovor dodijeliti </a:t>
            </a:r>
            <a:r>
              <a:rPr lang="hr-HR" sz="24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ekonomski najpovoljnijoj ponudi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odnosno, </a:t>
            </a:r>
            <a:r>
              <a:rPr lang="hr-HR" sz="24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ponudi koja nudi najbolju vrijednost za novac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ili, ako je primjereno, </a:t>
            </a:r>
            <a:r>
              <a:rPr lang="hr-HR" sz="24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ponudi koja nudi najnižu cijenu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 moraju osigurati da nema sukoba interesa i da se čuva dokumentacija za slučaj revizije.”</a:t>
            </a:r>
          </a:p>
          <a:p>
            <a:pPr marL="0" indent="0" algn="r">
              <a:buNone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Vodič kroz program Erasmus+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5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0260-FAFA-42B2-A261-8CFB5D1E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09" y="339959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Nabava roba, radova i usluga</a:t>
            </a:r>
            <a:endParaRPr lang="hr-HR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3BAA5-1F28-450D-87DB-FC87FD46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9056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Mjerodavni propisi: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javnoj nabavi (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NN120/16)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r-H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podzakonski</a:t>
            </a: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propisi koji uređuju područje javne nabave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vlasti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interni akti kojima se uređuje jednostavna nabava roba, radova i/ili usluga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endParaRPr lang="hr-H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endParaRPr lang="hr-H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 korisnici nisu obveznici Zakona o javnoj nabavi ili nemaju vlastite interne akte:</a:t>
            </a:r>
          </a:p>
          <a:p>
            <a:pPr marL="1200150" lvl="2" indent="-285750">
              <a:buFont typeface="Arial"/>
              <a:buChar char="–"/>
            </a:pPr>
            <a:r>
              <a:rPr lang="hr-H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Nabava do 70.000,00 kuna</a:t>
            </a:r>
          </a:p>
          <a:p>
            <a:pPr marL="1200150" lvl="2" indent="-285750">
              <a:buFont typeface="Arial"/>
              <a:buChar char="–"/>
            </a:pPr>
            <a:r>
              <a:rPr lang="hr-H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Nabava od 70.000,00 do 200.000,00 kuna</a:t>
            </a:r>
          </a:p>
          <a:p>
            <a:pPr marL="1200150" lvl="2" indent="-285750">
              <a:buFont typeface="Arial"/>
              <a:buChar char="–"/>
            </a:pPr>
            <a:r>
              <a:rPr lang="hr-H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Nabava </a:t>
            </a:r>
            <a:r>
              <a:rPr lang="hr-HR" sz="2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200.000,00 kuna</a:t>
            </a:r>
          </a:p>
          <a:p>
            <a:pPr marL="0" indent="0" algn="just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65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E16EA-1D38-48EC-8324-050156FAC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81" y="1187795"/>
            <a:ext cx="3943350" cy="44824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Redovito konzultirati </a:t>
            </a: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Sporazum o dodjeli bespovratnih sredstava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tijekom trajanja projekta!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05759-6FAE-4654-A476-9A4AC5FB8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514" y="868458"/>
            <a:ext cx="2347163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2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CE58-3CB8-4DBB-A205-87FD968E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06" y="25586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Sporazum o dodjeli </a:t>
            </a:r>
            <a:b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bespovratnih sredstava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E31CA-F56B-489A-A29F-81A2779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22" y="1689399"/>
            <a:ext cx="8263156" cy="4777223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Sporazum o dodjeli bespovratnih sredstava </a:t>
            </a:r>
            <a:r>
              <a:rPr lang="hr-HR" sz="2400" b="1" dirty="0">
                <a:solidFill>
                  <a:srgbClr val="FF87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jedinstven je dokument</a:t>
            </a:r>
            <a:r>
              <a:rPr lang="hr-H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čine:</a:t>
            </a:r>
          </a:p>
          <a:p>
            <a:pPr marL="800100" lvl="2" indent="0" algn="just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Posebni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uvjeti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temeljni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sporazuma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Prilog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Opći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uvjeti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Prilog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II.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Opis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projekta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Predviđeni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proračun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Popis ostalih 				korisnika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Prilog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Financijska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ugovorna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pravila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001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Prilog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IV.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Primjenjive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stope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hr-H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Prilog V. </a:t>
            </a:r>
            <a:r>
              <a:rPr lang="hr-H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Punomoć(i) dana(e) koordinatoru od strane ostalih 				korisnika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2400"/>
              </a:spcAft>
            </a:pPr>
            <a:endParaRPr lang="hr-H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64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DA6F-517E-48AA-96C5-716DF5379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rPr>
              <a:t>Posebni uvjeti</a:t>
            </a:r>
            <a:b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D3111-3F07-4558-8E44-D37DD941F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Odredbe Posebnih uvjeta imaju prednost u odnosu na odredbe iz priloga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Odredbe iz Priloga I. imaju prednost u odnosu na odredbe iz drugih priloga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Odredbe iz Priloga III. imaju prednost u odnosu na odredbe iz Priloga II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IV. i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okviru Priloga II., dio „Predviđeni proračun“ ima prednost u odnosu na dio „Opis projekta“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056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1240-7148-453D-BBBC-F2FBA1B1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87" y="381904"/>
            <a:ext cx="7886700" cy="132556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Opće obveze korisnika</a:t>
            </a:r>
            <a:b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128D-67E1-4BE3-B1F4-26A49C405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Odgovara za provedbu projekta u skladu sa Sporazumom</a:t>
            </a:r>
          </a:p>
          <a:p>
            <a:pPr lvl="0" algn="just"/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Odgovoran je za ispunjavanje svih svojih zakonskih obveza u skladu s mjerodavnim pravom EU-a te međunarodnim i </a:t>
            </a:r>
            <a:r>
              <a:rPr lang="hr-H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nacionalnim pravom</a:t>
            </a:r>
          </a:p>
          <a:p>
            <a:pPr lvl="0" algn="just"/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Odmah obavijestiti Agenciju o svim događajima i okolnostima s kojima je upoznat koje bi mogle utjecati na provedbu projekta ili ga odgoditi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431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528B-BEE1-4DAB-AB1A-C2EADD22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31" y="138623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Izmjene Sporazuma</a:t>
            </a:r>
            <a:endParaRPr lang="hr-HR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14A00-0B4E-4CF1-A1CC-DF78239AD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70733" cy="4351338"/>
          </a:xfrm>
        </p:spPr>
        <p:txBody>
          <a:bodyPr/>
          <a:lstStyle/>
          <a:p>
            <a:pPr lvl="0" algn="just"/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 izmjene moraju biti (Opći uvjeti II.13):</a:t>
            </a:r>
          </a:p>
          <a:p>
            <a:pPr lvl="1" algn="just">
              <a:buFontTx/>
              <a:buChar char="-"/>
            </a:pP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opravdane</a:t>
            </a:r>
          </a:p>
          <a:p>
            <a:pPr lvl="1" algn="just">
              <a:buFontTx/>
              <a:buChar char="-"/>
            </a:pP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potkrijepljene odgovarajućom dokumentacijom</a:t>
            </a:r>
          </a:p>
          <a:p>
            <a:pPr lvl="1" algn="just">
              <a:buFontTx/>
              <a:buChar char="-"/>
            </a:pP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pravodobno poslane drugoj strani, a najkasnije </a:t>
            </a:r>
            <a:r>
              <a:rPr lang="hr-H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mjesec dana </a:t>
            </a: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 isteka roka provedbe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hr-H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hr-H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/>
              <a:buChar char="•"/>
            </a:pP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Najčešće izmjene koje zahtijevaju dodatak sporazumu:</a:t>
            </a:r>
          </a:p>
          <a:p>
            <a:pPr lvl="1" algn="just">
              <a:buFontTx/>
              <a:buChar char="-"/>
            </a:pP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promjena IBAN-a</a:t>
            </a:r>
          </a:p>
          <a:p>
            <a:pPr lvl="1" algn="just">
              <a:buFontTx/>
              <a:buChar char="-"/>
            </a:pP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promjena trajanja projekta</a:t>
            </a:r>
          </a:p>
          <a:p>
            <a:pPr lvl="1" algn="just">
              <a:buFontTx/>
              <a:buChar char="-"/>
            </a:pP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promjena partnera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780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528B-BEE1-4DAB-AB1A-C2EADD22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75" y="21412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Izmjene Sporazuma</a:t>
            </a:r>
            <a:endParaRPr lang="hr-HR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14A00-0B4E-4CF1-A1CC-DF78239AD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83724"/>
            <a:ext cx="7886700" cy="4850439"/>
          </a:xfrm>
        </p:spPr>
        <p:txBody>
          <a:bodyPr/>
          <a:lstStyle/>
          <a:p>
            <a:pPr lvl="0" algn="just"/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 i situacije koje je potrebno javiti Agenciji, ali ne zahtijevaju izmjenu Sporazuma:</a:t>
            </a:r>
          </a:p>
          <a:p>
            <a:pPr lvl="1" algn="just">
              <a:lnSpc>
                <a:spcPct val="80000"/>
              </a:lnSpc>
              <a:buFontTx/>
              <a:buChar char="-"/>
            </a:pPr>
            <a:r>
              <a:rPr lang="hr-H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administrativna pogreška ukoliko ne utječe u bitnome na ugovor</a:t>
            </a:r>
          </a:p>
          <a:p>
            <a:pPr lvl="1" algn="just">
              <a:lnSpc>
                <a:spcPct val="80000"/>
              </a:lnSpc>
              <a:buFontTx/>
              <a:buChar char="-"/>
            </a:pPr>
            <a:r>
              <a:rPr lang="hr-H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promjena adrese korisnika</a:t>
            </a:r>
          </a:p>
          <a:p>
            <a:pPr lvl="1" algn="just">
              <a:lnSpc>
                <a:spcPct val="80000"/>
              </a:lnSpc>
              <a:buFontTx/>
              <a:buChar char="-"/>
            </a:pPr>
            <a:r>
              <a:rPr lang="hr-H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promjena zakonskog zastupnika korisnika</a:t>
            </a:r>
          </a:p>
          <a:p>
            <a:pPr lvl="1" algn="just">
              <a:lnSpc>
                <a:spcPct val="80000"/>
              </a:lnSpc>
              <a:buFontTx/>
              <a:buChar char="-"/>
            </a:pPr>
            <a:r>
              <a:rPr lang="hr-H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manje promjene u aktivnostima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80000"/>
              </a:lnSpc>
              <a:buNone/>
            </a:pPr>
            <a:endParaRPr lang="en-US" sz="1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90000"/>
              </a:lnSpc>
              <a:buFont typeface="Arial"/>
              <a:buChar char="•"/>
            </a:pPr>
            <a:r>
              <a:rPr lang="hr-H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tim slučajevima Agencija će službenim dopisom obavijestiti korisnika da su izmjene primljene na znanje te se prihvaćaju bez potrebe za izmjenom ugovora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686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DEEA-9C43-4D5C-858E-0019A5DA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291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Viša sila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E9C0E-C80D-415F-92F9-430D3DCA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4854"/>
            <a:ext cx="7886700" cy="4667249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hr-HR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(Opći uvjeti) </a:t>
            </a:r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viša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hr-HR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nepredvidiva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iznimna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situacija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događaj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izvan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stranaka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sprječava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ispune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obveze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Sporazumom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čemu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ta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situacija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događaj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pripisati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njihovoj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pogrešci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nemaru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pogrešci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nemaru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podugovaratelja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povezanih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subjekata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trećih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primaju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financijsku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potporu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takvu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situaciju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događaj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izbjeći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unatoč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postupanju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dužnom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pažnjom</a:t>
            </a:r>
            <a:endParaRPr lang="hr-HR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Sljedeće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situacije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smatrati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višom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silom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sporovi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štrajkovi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financijske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poteškoće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neizvršenje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usluge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greške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opremi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materijalu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kašnjenja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njihovoj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raspoloživosti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izravna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posljedica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relevantnog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slučaja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900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DEEA-9C43-4D5C-858E-0019A5DA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01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Viša sila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E9C0E-C80D-415F-92F9-430D3DCA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96" y="1431179"/>
            <a:ext cx="7886700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ČLANAK II.15. – VIŠA SILA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II.15.1.	Stranka suočena s višom silom mora </a:t>
            </a:r>
            <a:r>
              <a:rPr lang="hr-H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odlaganja dostaviti službenu obavijest drugoj stranci </a:t>
            </a:r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prirodi, vjerojatnom trajanju i mogućim posljedicama više sile.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II.15.2.	Stranke moraju poduzeti potrebne mjere kako bi ograničile štetu zbog više sile. One moraju poduzeti sve što je u njihovoj moći kako bi što prije nastavile s provedbom djelovanja.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II.15.3.	</a:t>
            </a:r>
            <a:r>
              <a:rPr lang="hr-H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smatra se da stranka suočena s višom silom krši svoje obveze iz Sporazuma ako je u ispunjavanju tih obveza sprječava viša sila.</a:t>
            </a:r>
          </a:p>
          <a:p>
            <a:pPr lvl="0"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764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DEEA-9C43-4D5C-858E-0019A5DA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1237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hr-HR" sz="36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Viša sila</a:t>
            </a:r>
            <a:endParaRPr lang="hr-H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E9C0E-C80D-415F-92F9-430D3DCA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0326"/>
            <a:ext cx="7886700" cy="4992547"/>
          </a:xfrm>
        </p:spPr>
        <p:txBody>
          <a:bodyPr>
            <a:normAutofit/>
          </a:bodyPr>
          <a:lstStyle/>
          <a:p>
            <a:pPr lvl="0" algn="just"/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Mogućnosti predviđene sporazumom u slučaju više sile:</a:t>
            </a:r>
          </a:p>
          <a:p>
            <a:pPr lvl="1" algn="just">
              <a:buFontTx/>
              <a:buChar char="-"/>
            </a:pP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Članak II.13 (Opći uvjeti) </a:t>
            </a:r>
            <a:r>
              <a:rPr lang="hr-H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Izmjene sporazuma</a:t>
            </a:r>
          </a:p>
          <a:p>
            <a:pPr lvl="1" algn="just">
              <a:buFontTx/>
              <a:buChar char="-"/>
            </a:pP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Članak II.16 (Opći uvjeti) </a:t>
            </a:r>
            <a:r>
              <a:rPr lang="hr-H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Suspenzija provedbe djelovanja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(tj. projekta)</a:t>
            </a:r>
          </a:p>
          <a:p>
            <a:pPr lvl="1" algn="just">
              <a:buFontTx/>
              <a:buChar char="-"/>
            </a:pP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Članak II.17 (Opći uvjeti) </a:t>
            </a:r>
            <a:r>
              <a:rPr lang="hr-H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Raskid sporazuma</a:t>
            </a:r>
          </a:p>
          <a:p>
            <a:pPr lvl="1" algn="just"/>
            <a:endParaRPr lang="hr-HR" sz="24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hr-HR" sz="24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sz="2400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https://www.mobilnost.hr/hr/novosti/postupanje-za-korisnike-programa-erasmus-i-europske-snage-solidarnosti-u-slucaju-vise-sile-u-kontekstu-izbijanja-koronavirusa/</a:t>
            </a:r>
            <a:endParaRPr lang="hr-HR" sz="2400" dirty="0">
              <a:solidFill>
                <a:srgbClr val="4BA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r-HR" sz="2400" dirty="0">
              <a:solidFill>
                <a:schemeClr val="tx1"/>
              </a:solidFill>
            </a:endParaRPr>
          </a:p>
          <a:p>
            <a:pPr lvl="0"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5272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1210</Words>
  <Application>Microsoft Office PowerPoint</Application>
  <PresentationFormat>On-screen Show (4:3)</PresentationFormat>
  <Paragraphs>122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Sporazum o dodjeli  bespovratnih sredstava</vt:lpstr>
      <vt:lpstr>Posebni uvjeti </vt:lpstr>
      <vt:lpstr>Opće obveze korisnika </vt:lpstr>
      <vt:lpstr>Izmjene Sporazuma</vt:lpstr>
      <vt:lpstr>Izmjene Sporazuma</vt:lpstr>
      <vt:lpstr>Viša sila</vt:lpstr>
      <vt:lpstr>Viša sila</vt:lpstr>
      <vt:lpstr>Viša sila</vt:lpstr>
      <vt:lpstr>Dodatak Sporazumu  za virtualne mobilnosti</vt:lpstr>
      <vt:lpstr>Komunikacija između strana</vt:lpstr>
      <vt:lpstr>Vidljivost</vt:lpstr>
      <vt:lpstr>Zaštita osobnih podataka</vt:lpstr>
      <vt:lpstr>Zaštita osobnih podataka</vt:lpstr>
      <vt:lpstr>Sudjelovanje u aktivnostima</vt:lpstr>
      <vt:lpstr>Nabava roba, radova i usluga</vt:lpstr>
      <vt:lpstr>Nabava roba, radova i usluga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Tena Kampić</dc:creator>
  <cp:lastModifiedBy>Manda Japunčić</cp:lastModifiedBy>
  <cp:revision>33</cp:revision>
  <dcterms:created xsi:type="dcterms:W3CDTF">2020-09-14T07:38:25Z</dcterms:created>
  <dcterms:modified xsi:type="dcterms:W3CDTF">2020-09-24T11:39:10Z</dcterms:modified>
</cp:coreProperties>
</file>