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40"/>
  </p:notesMasterIdLst>
  <p:handoutMasterIdLst>
    <p:handoutMasterId r:id="rId41"/>
  </p:handoutMasterIdLst>
  <p:sldIdLst>
    <p:sldId id="614" r:id="rId2"/>
    <p:sldId id="262" r:id="rId3"/>
    <p:sldId id="263" r:id="rId4"/>
    <p:sldId id="268" r:id="rId5"/>
    <p:sldId id="265" r:id="rId6"/>
    <p:sldId id="309" r:id="rId7"/>
    <p:sldId id="310" r:id="rId8"/>
    <p:sldId id="323" r:id="rId9"/>
    <p:sldId id="324" r:id="rId10"/>
    <p:sldId id="316" r:id="rId11"/>
    <p:sldId id="328" r:id="rId12"/>
    <p:sldId id="329" r:id="rId13"/>
    <p:sldId id="280" r:id="rId14"/>
    <p:sldId id="330" r:id="rId15"/>
    <p:sldId id="276" r:id="rId16"/>
    <p:sldId id="331" r:id="rId17"/>
    <p:sldId id="282" r:id="rId18"/>
    <p:sldId id="332" r:id="rId19"/>
    <p:sldId id="333" r:id="rId20"/>
    <p:sldId id="334" r:id="rId21"/>
    <p:sldId id="288" r:id="rId22"/>
    <p:sldId id="289" r:id="rId23"/>
    <p:sldId id="321" r:id="rId24"/>
    <p:sldId id="931" r:id="rId25"/>
    <p:sldId id="935" r:id="rId26"/>
    <p:sldId id="933" r:id="rId27"/>
    <p:sldId id="266" r:id="rId28"/>
    <p:sldId id="936" r:id="rId29"/>
    <p:sldId id="267" r:id="rId30"/>
    <p:sldId id="938" r:id="rId31"/>
    <p:sldId id="613" r:id="rId32"/>
    <p:sldId id="300" r:id="rId33"/>
    <p:sldId id="302" r:id="rId34"/>
    <p:sldId id="303" r:id="rId35"/>
    <p:sldId id="308" r:id="rId36"/>
    <p:sldId id="326" r:id="rId37"/>
    <p:sldId id="312" r:id="rId38"/>
    <p:sldId id="314" r:id="rId39"/>
  </p:sldIdLst>
  <p:sldSz cx="9144000" cy="6858000" type="screen4x3"/>
  <p:notesSz cx="6735763" cy="9866313"/>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Zadana sekcija" id="{9F0F4240-AFA1-4463-AD56-7727EC0C92DB}">
          <p14:sldIdLst>
            <p14:sldId id="614"/>
            <p14:sldId id="262"/>
            <p14:sldId id="263"/>
            <p14:sldId id="268"/>
            <p14:sldId id="265"/>
            <p14:sldId id="309"/>
            <p14:sldId id="310"/>
            <p14:sldId id="323"/>
            <p14:sldId id="324"/>
            <p14:sldId id="316"/>
            <p14:sldId id="328"/>
            <p14:sldId id="329"/>
            <p14:sldId id="280"/>
            <p14:sldId id="330"/>
            <p14:sldId id="276"/>
            <p14:sldId id="331"/>
            <p14:sldId id="282"/>
            <p14:sldId id="332"/>
            <p14:sldId id="333"/>
            <p14:sldId id="334"/>
            <p14:sldId id="288"/>
            <p14:sldId id="289"/>
            <p14:sldId id="321"/>
            <p14:sldId id="931"/>
            <p14:sldId id="935"/>
            <p14:sldId id="933"/>
            <p14:sldId id="266"/>
            <p14:sldId id="936"/>
            <p14:sldId id="267"/>
            <p14:sldId id="938"/>
          </p14:sldIdLst>
        </p14:section>
        <p14:section name="Sekcija bez naslova" id="{B206CAAB-F93C-4919-B533-E2EA6FA0ECCD}">
          <p14:sldIdLst>
            <p14:sldId id="613"/>
            <p14:sldId id="300"/>
            <p14:sldId id="302"/>
            <p14:sldId id="303"/>
            <p14:sldId id="308"/>
            <p14:sldId id="326"/>
            <p14:sldId id="312"/>
            <p14:sldId id="314"/>
          </p14:sldIdLst>
        </p14:section>
        <p14:section name="Untitled Section" id="{C2DF4256-B0A1-40B0-94C9-6A01DB750DFB}">
          <p14:sldIdLst/>
        </p14:section>
        <p14:section name="Sekcija bez naslova" id="{068F221F-859E-4216-A38A-46E5BC128993}">
          <p14:sldIdLst/>
        </p14:section>
      </p14:sectionLst>
    </p:ex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Danijela Jagušt Šumljak" initials="DJŠ" lastIdx="4" clrIdx="0">
    <p:extLst>
      <p:ext uri="{19B8F6BF-5375-455C-9EA6-DF929625EA0E}">
        <p15:presenceInfo xmlns:p15="http://schemas.microsoft.com/office/powerpoint/2012/main" userId="S::danijela.jagust.sumljak@mobilnost.hr::752fa87e-52da-4222-97cd-c51137bd8dad"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0F4555"/>
    <a:srgbClr val="206F8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5758FB7-9AC5-4552-8A53-C91805E547FA}" styleName="Themed Style 1 - Accent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2743" autoAdjust="0"/>
  </p:normalViewPr>
  <p:slideViewPr>
    <p:cSldViewPr snapToObjects="1">
      <p:cViewPr varScale="1">
        <p:scale>
          <a:sx n="105" d="100"/>
          <a:sy n="105" d="100"/>
        </p:scale>
        <p:origin x="1794" y="102"/>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commentAuthors" Target="commentAuthor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notesMaster" Target="notesMasters/notesMaster1.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s>
</file>

<file path=ppt/diagrams/colors1.xml><?xml version="1.0" encoding="utf-8"?>
<dgm:colorsDef xmlns:dgm="http://schemas.openxmlformats.org/drawingml/2006/diagram" xmlns:a="http://schemas.openxmlformats.org/drawingml/2006/main" uniqueId="urn:microsoft.com/office/officeart/2005/8/colors/accent5_2">
  <dgm:title val=""/>
  <dgm:desc val=""/>
  <dgm:catLst>
    <dgm:cat type="accent5" pri="11200"/>
  </dgm:catLst>
  <dgm:styleLbl name="node0">
    <dgm:fillClrLst meth="repeat">
      <a:schemeClr val="accent5"/>
    </dgm:fillClrLst>
    <dgm:linClrLst meth="repeat">
      <a:schemeClr val="lt1"/>
    </dgm:linClrLst>
    <dgm:effectClrLst/>
    <dgm:txLinClrLst/>
    <dgm:txFillClrLst/>
    <dgm:txEffectClrLst/>
  </dgm:styleLbl>
  <dgm:styleLbl name="node1">
    <dgm:fillClrLst meth="repeat">
      <a:schemeClr val="accent5"/>
    </dgm:fillClrLst>
    <dgm:linClrLst meth="repeat">
      <a:schemeClr val="lt1"/>
    </dgm:linClrLst>
    <dgm:effectClrLst/>
    <dgm:txLinClrLst/>
    <dgm:txFillClrLst/>
    <dgm:txEffectClrLst/>
  </dgm:styleLbl>
  <dgm:styleLbl name="alignNode1">
    <dgm:fillClrLst meth="repeat">
      <a:schemeClr val="accent5"/>
    </dgm:fillClrLst>
    <dgm:linClrLst meth="repeat">
      <a:schemeClr val="accent5"/>
    </dgm:linClrLst>
    <dgm:effectClrLst/>
    <dgm:txLinClrLst/>
    <dgm:txFillClrLst/>
    <dgm:txEffectClrLst/>
  </dgm:styleLbl>
  <dgm:styleLbl name="lnNode1">
    <dgm:fillClrLst meth="repeat">
      <a:schemeClr val="accent5"/>
    </dgm:fillClrLst>
    <dgm:linClrLst meth="repeat">
      <a:schemeClr val="lt1"/>
    </dgm:linClrLst>
    <dgm:effectClrLst/>
    <dgm:txLinClrLst/>
    <dgm:txFillClrLst/>
    <dgm:txEffectClrLst/>
  </dgm:styleLbl>
  <dgm:styleLbl name="vennNode1">
    <dgm:fillClrLst meth="repeat">
      <a:schemeClr val="accent5">
        <a:alpha val="50000"/>
      </a:schemeClr>
    </dgm:fillClrLst>
    <dgm:linClrLst meth="repeat">
      <a:schemeClr val="lt1"/>
    </dgm:linClrLst>
    <dgm:effectClrLst/>
    <dgm:txLinClrLst/>
    <dgm:txFillClrLst/>
    <dgm:txEffectClrLst/>
  </dgm:styleLbl>
  <dgm:styleLbl name="node2">
    <dgm:fillClrLst meth="repeat">
      <a:schemeClr val="accent5"/>
    </dgm:fillClrLst>
    <dgm:linClrLst meth="repeat">
      <a:schemeClr val="lt1"/>
    </dgm:linClrLst>
    <dgm:effectClrLst/>
    <dgm:txLinClrLst/>
    <dgm:txFillClrLst/>
    <dgm:txEffectClrLst/>
  </dgm:styleLbl>
  <dgm:styleLbl name="node3">
    <dgm:fillClrLst meth="repeat">
      <a:schemeClr val="accent5"/>
    </dgm:fillClrLst>
    <dgm:linClrLst meth="repeat">
      <a:schemeClr val="lt1"/>
    </dgm:linClrLst>
    <dgm:effectClrLst/>
    <dgm:txLinClrLst/>
    <dgm:txFillClrLst/>
    <dgm:txEffectClrLst/>
  </dgm:styleLbl>
  <dgm:styleLbl name="node4">
    <dgm:fillClrLst meth="repeat">
      <a:schemeClr val="accent5"/>
    </dgm:fillClrLst>
    <dgm:linClrLst meth="repeat">
      <a:schemeClr val="lt1"/>
    </dgm:linClrLst>
    <dgm:effectClrLst/>
    <dgm:txLinClrLst/>
    <dgm:txFillClrLst/>
    <dgm:txEffectClrLst/>
  </dgm:styleLbl>
  <dgm:styleLbl name="fg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5">
        <a:tint val="60000"/>
      </a:schemeClr>
    </dgm:fillClrLst>
    <dgm:linClrLst meth="repeat">
      <a:schemeClr val="accent5">
        <a:tint val="60000"/>
      </a:schemeClr>
    </dgm:linClrLst>
    <dgm:effectClrLst/>
    <dgm:txLinClrLst/>
    <dgm:txFillClrLst/>
    <dgm:txEffectClrLst/>
  </dgm:styleLbl>
  <dgm:styleLbl name="fgSibTrans2D1">
    <dgm:fillClrLst meth="repeat">
      <a:schemeClr val="accent5">
        <a:tint val="60000"/>
      </a:schemeClr>
    </dgm:fillClrLst>
    <dgm:linClrLst meth="repeat">
      <a:schemeClr val="accent5">
        <a:tint val="60000"/>
      </a:schemeClr>
    </dgm:linClrLst>
    <dgm:effectClrLst/>
    <dgm:txLinClrLst/>
    <dgm:txFillClrLst/>
    <dgm:txEffectClrLst/>
  </dgm:styleLbl>
  <dgm:styleLbl name="bgSibTrans2D1">
    <dgm:fillClrLst meth="repeat">
      <a:schemeClr val="accent5">
        <a:tint val="60000"/>
      </a:schemeClr>
    </dgm:fillClrLst>
    <dgm:linClrLst meth="repeat">
      <a:schemeClr val="accent5">
        <a:tint val="60000"/>
      </a:schemeClr>
    </dgm:linClrLst>
    <dgm:effectClrLst/>
    <dgm:txLinClrLst/>
    <dgm:txFillClrLst/>
    <dgm:txEffectClrLst/>
  </dgm:styleLbl>
  <dgm:styleLbl name="sibTrans1D1">
    <dgm:fillClrLst meth="repeat">
      <a:schemeClr val="accent5"/>
    </dgm:fillClrLst>
    <dgm:linClrLst meth="repeat">
      <a:schemeClr val="accent5"/>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dgm:linClrLst>
    <dgm:effectClrLst/>
    <dgm:txLinClrLst/>
    <dgm:txFillClrLst/>
    <dgm:txEffectClrLst/>
  </dgm:styleLbl>
  <dgm:styleLbl name="asst1">
    <dgm:fillClrLst meth="repeat">
      <a:schemeClr val="accent5"/>
    </dgm:fillClrLst>
    <dgm:linClrLst meth="repeat">
      <a:schemeClr val="lt1"/>
    </dgm:linClrLst>
    <dgm:effectClrLst/>
    <dgm:txLinClrLst/>
    <dgm:txFillClrLst/>
    <dgm:txEffectClrLst/>
  </dgm:styleLbl>
  <dgm:styleLbl name="asst2">
    <dgm:fillClrLst meth="repeat">
      <a:schemeClr val="accent5"/>
    </dgm:fillClrLst>
    <dgm:linClrLst meth="repeat">
      <a:schemeClr val="lt1"/>
    </dgm:linClrLst>
    <dgm:effectClrLst/>
    <dgm:txLinClrLst/>
    <dgm:txFillClrLst/>
    <dgm:txEffectClrLst/>
  </dgm:styleLbl>
  <dgm:styleLbl name="asst3">
    <dgm:fillClrLst meth="repeat">
      <a:schemeClr val="accent5"/>
    </dgm:fillClrLst>
    <dgm:linClrLst meth="repeat">
      <a:schemeClr val="lt1"/>
    </dgm:linClrLst>
    <dgm:effectClrLst/>
    <dgm:txLinClrLst/>
    <dgm:txFillClrLst/>
    <dgm:txEffectClrLst/>
  </dgm:styleLbl>
  <dgm:styleLbl name="asst4">
    <dgm:fillClrLst meth="repeat">
      <a:schemeClr val="accent5"/>
    </dgm:fillClrLst>
    <dgm:linClrLst meth="repeat">
      <a:schemeClr val="lt1"/>
    </dgm:linClrLst>
    <dgm:effectClrLst/>
    <dgm:txLinClrLst/>
    <dgm:txFillClrLst/>
    <dgm:txEffectClrLst/>
  </dgm:styleLbl>
  <dgm:styleLbl name="parChTrans2D1">
    <dgm:fillClrLst meth="repeat">
      <a:schemeClr val="accent5">
        <a:tint val="60000"/>
      </a:schemeClr>
    </dgm:fillClrLst>
    <dgm:linClrLst meth="repeat">
      <a:schemeClr val="accent5">
        <a:tint val="60000"/>
      </a:schemeClr>
    </dgm:linClrLst>
    <dgm:effectClrLst/>
    <dgm:txLinClrLst/>
    <dgm:txFillClrLst meth="repeat">
      <a:schemeClr val="lt1"/>
    </dgm:txFillClrLst>
    <dgm:txEffectClrLst/>
  </dgm:styleLbl>
  <dgm:styleLbl name="parChTrans2D2">
    <dgm:fillClrLst meth="repeat">
      <a:schemeClr val="accent5"/>
    </dgm:fillClrLst>
    <dgm:linClrLst meth="repeat">
      <a:schemeClr val="accent5"/>
    </dgm:linClrLst>
    <dgm:effectClrLst/>
    <dgm:txLinClrLst/>
    <dgm:txFillClrLst meth="repeat">
      <a:schemeClr val="lt1"/>
    </dgm:txFillClrLst>
    <dgm:txEffectClrLst/>
  </dgm:styleLbl>
  <dgm:styleLbl name="parChTrans2D3">
    <dgm:fillClrLst meth="repeat">
      <a:schemeClr val="accent5"/>
    </dgm:fillClrLst>
    <dgm:linClrLst meth="repeat">
      <a:schemeClr val="accent5"/>
    </dgm:linClrLst>
    <dgm:effectClrLst/>
    <dgm:txLinClrLst/>
    <dgm:txFillClrLst meth="repeat">
      <a:schemeClr val="lt1"/>
    </dgm:txFillClrLst>
    <dgm:txEffectClrLst/>
  </dgm:styleLbl>
  <dgm:styleLbl name="parChTrans2D4">
    <dgm:fillClrLst meth="repeat">
      <a:schemeClr val="accent5"/>
    </dgm:fillClrLst>
    <dgm:linClrLst meth="repeat">
      <a:schemeClr val="accent5"/>
    </dgm:linClrLst>
    <dgm:effectClrLst/>
    <dgm:txLinClrLst/>
    <dgm:txFillClrLst meth="repeat">
      <a:schemeClr val="lt1"/>
    </dgm:txFillClrLst>
    <dgm:txEffectClrLst/>
  </dgm:styleLbl>
  <dgm:styleLbl name="parChTrans1D1">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2">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3">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parChTrans1D4">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solidFgAcc1">
    <dgm:fillClrLst meth="repeat">
      <a:schemeClr val="lt1"/>
    </dgm:fillClrLst>
    <dgm:linClrLst meth="repeat">
      <a:schemeClr val="accent5"/>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f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align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b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accent5"/>
    </dgm:linClrLst>
    <dgm:effectClrLst/>
    <dgm:txLinClrLst/>
    <dgm:txFillClrLst meth="repeat">
      <a:schemeClr val="dk1"/>
    </dgm:txFillClrLst>
    <dgm:txEffectClrLst/>
  </dgm:styleLbl>
  <dgm:styleLbl name="dkBgShp">
    <dgm:fillClrLst meth="repeat">
      <a:schemeClr val="accent5">
        <a:shade val="80000"/>
      </a:schemeClr>
    </dgm:fillClrLst>
    <dgm:linClrLst meth="repeat">
      <a:schemeClr val="accent5"/>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5_2">
  <dgm:title val=""/>
  <dgm:desc val=""/>
  <dgm:catLst>
    <dgm:cat type="accent5" pri="11200"/>
  </dgm:catLst>
  <dgm:styleLbl name="node0">
    <dgm:fillClrLst meth="repeat">
      <a:schemeClr val="accent5"/>
    </dgm:fillClrLst>
    <dgm:linClrLst meth="repeat">
      <a:schemeClr val="lt1"/>
    </dgm:linClrLst>
    <dgm:effectClrLst/>
    <dgm:txLinClrLst/>
    <dgm:txFillClrLst/>
    <dgm:txEffectClrLst/>
  </dgm:styleLbl>
  <dgm:styleLbl name="node1">
    <dgm:fillClrLst meth="repeat">
      <a:schemeClr val="accent5"/>
    </dgm:fillClrLst>
    <dgm:linClrLst meth="repeat">
      <a:schemeClr val="lt1"/>
    </dgm:linClrLst>
    <dgm:effectClrLst/>
    <dgm:txLinClrLst/>
    <dgm:txFillClrLst/>
    <dgm:txEffectClrLst/>
  </dgm:styleLbl>
  <dgm:styleLbl name="alignNode1">
    <dgm:fillClrLst meth="repeat">
      <a:schemeClr val="accent5"/>
    </dgm:fillClrLst>
    <dgm:linClrLst meth="repeat">
      <a:schemeClr val="accent5"/>
    </dgm:linClrLst>
    <dgm:effectClrLst/>
    <dgm:txLinClrLst/>
    <dgm:txFillClrLst/>
    <dgm:txEffectClrLst/>
  </dgm:styleLbl>
  <dgm:styleLbl name="lnNode1">
    <dgm:fillClrLst meth="repeat">
      <a:schemeClr val="accent5"/>
    </dgm:fillClrLst>
    <dgm:linClrLst meth="repeat">
      <a:schemeClr val="lt1"/>
    </dgm:linClrLst>
    <dgm:effectClrLst/>
    <dgm:txLinClrLst/>
    <dgm:txFillClrLst/>
    <dgm:txEffectClrLst/>
  </dgm:styleLbl>
  <dgm:styleLbl name="vennNode1">
    <dgm:fillClrLst meth="repeat">
      <a:schemeClr val="accent5">
        <a:alpha val="50000"/>
      </a:schemeClr>
    </dgm:fillClrLst>
    <dgm:linClrLst meth="repeat">
      <a:schemeClr val="lt1"/>
    </dgm:linClrLst>
    <dgm:effectClrLst/>
    <dgm:txLinClrLst/>
    <dgm:txFillClrLst/>
    <dgm:txEffectClrLst/>
  </dgm:styleLbl>
  <dgm:styleLbl name="node2">
    <dgm:fillClrLst meth="repeat">
      <a:schemeClr val="accent5"/>
    </dgm:fillClrLst>
    <dgm:linClrLst meth="repeat">
      <a:schemeClr val="lt1"/>
    </dgm:linClrLst>
    <dgm:effectClrLst/>
    <dgm:txLinClrLst/>
    <dgm:txFillClrLst/>
    <dgm:txEffectClrLst/>
  </dgm:styleLbl>
  <dgm:styleLbl name="node3">
    <dgm:fillClrLst meth="repeat">
      <a:schemeClr val="accent5"/>
    </dgm:fillClrLst>
    <dgm:linClrLst meth="repeat">
      <a:schemeClr val="lt1"/>
    </dgm:linClrLst>
    <dgm:effectClrLst/>
    <dgm:txLinClrLst/>
    <dgm:txFillClrLst/>
    <dgm:txEffectClrLst/>
  </dgm:styleLbl>
  <dgm:styleLbl name="node4">
    <dgm:fillClrLst meth="repeat">
      <a:schemeClr val="accent5"/>
    </dgm:fillClrLst>
    <dgm:linClrLst meth="repeat">
      <a:schemeClr val="lt1"/>
    </dgm:linClrLst>
    <dgm:effectClrLst/>
    <dgm:txLinClrLst/>
    <dgm:txFillClrLst/>
    <dgm:txEffectClrLst/>
  </dgm:styleLbl>
  <dgm:styleLbl name="fg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5">
        <a:tint val="60000"/>
      </a:schemeClr>
    </dgm:fillClrLst>
    <dgm:linClrLst meth="repeat">
      <a:schemeClr val="accent5">
        <a:tint val="60000"/>
      </a:schemeClr>
    </dgm:linClrLst>
    <dgm:effectClrLst/>
    <dgm:txLinClrLst/>
    <dgm:txFillClrLst/>
    <dgm:txEffectClrLst/>
  </dgm:styleLbl>
  <dgm:styleLbl name="fgSibTrans2D1">
    <dgm:fillClrLst meth="repeat">
      <a:schemeClr val="accent5">
        <a:tint val="60000"/>
      </a:schemeClr>
    </dgm:fillClrLst>
    <dgm:linClrLst meth="repeat">
      <a:schemeClr val="accent5">
        <a:tint val="60000"/>
      </a:schemeClr>
    </dgm:linClrLst>
    <dgm:effectClrLst/>
    <dgm:txLinClrLst/>
    <dgm:txFillClrLst/>
    <dgm:txEffectClrLst/>
  </dgm:styleLbl>
  <dgm:styleLbl name="bgSibTrans2D1">
    <dgm:fillClrLst meth="repeat">
      <a:schemeClr val="accent5">
        <a:tint val="60000"/>
      </a:schemeClr>
    </dgm:fillClrLst>
    <dgm:linClrLst meth="repeat">
      <a:schemeClr val="accent5">
        <a:tint val="60000"/>
      </a:schemeClr>
    </dgm:linClrLst>
    <dgm:effectClrLst/>
    <dgm:txLinClrLst/>
    <dgm:txFillClrLst/>
    <dgm:txEffectClrLst/>
  </dgm:styleLbl>
  <dgm:styleLbl name="sibTrans1D1">
    <dgm:fillClrLst meth="repeat">
      <a:schemeClr val="accent5"/>
    </dgm:fillClrLst>
    <dgm:linClrLst meth="repeat">
      <a:schemeClr val="accent5"/>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dgm:linClrLst>
    <dgm:effectClrLst/>
    <dgm:txLinClrLst/>
    <dgm:txFillClrLst/>
    <dgm:txEffectClrLst/>
  </dgm:styleLbl>
  <dgm:styleLbl name="asst1">
    <dgm:fillClrLst meth="repeat">
      <a:schemeClr val="accent5"/>
    </dgm:fillClrLst>
    <dgm:linClrLst meth="repeat">
      <a:schemeClr val="lt1"/>
    </dgm:linClrLst>
    <dgm:effectClrLst/>
    <dgm:txLinClrLst/>
    <dgm:txFillClrLst/>
    <dgm:txEffectClrLst/>
  </dgm:styleLbl>
  <dgm:styleLbl name="asst2">
    <dgm:fillClrLst meth="repeat">
      <a:schemeClr val="accent5"/>
    </dgm:fillClrLst>
    <dgm:linClrLst meth="repeat">
      <a:schemeClr val="lt1"/>
    </dgm:linClrLst>
    <dgm:effectClrLst/>
    <dgm:txLinClrLst/>
    <dgm:txFillClrLst/>
    <dgm:txEffectClrLst/>
  </dgm:styleLbl>
  <dgm:styleLbl name="asst3">
    <dgm:fillClrLst meth="repeat">
      <a:schemeClr val="accent5"/>
    </dgm:fillClrLst>
    <dgm:linClrLst meth="repeat">
      <a:schemeClr val="lt1"/>
    </dgm:linClrLst>
    <dgm:effectClrLst/>
    <dgm:txLinClrLst/>
    <dgm:txFillClrLst/>
    <dgm:txEffectClrLst/>
  </dgm:styleLbl>
  <dgm:styleLbl name="asst4">
    <dgm:fillClrLst meth="repeat">
      <a:schemeClr val="accent5"/>
    </dgm:fillClrLst>
    <dgm:linClrLst meth="repeat">
      <a:schemeClr val="lt1"/>
    </dgm:linClrLst>
    <dgm:effectClrLst/>
    <dgm:txLinClrLst/>
    <dgm:txFillClrLst/>
    <dgm:txEffectClrLst/>
  </dgm:styleLbl>
  <dgm:styleLbl name="parChTrans2D1">
    <dgm:fillClrLst meth="repeat">
      <a:schemeClr val="accent5">
        <a:tint val="60000"/>
      </a:schemeClr>
    </dgm:fillClrLst>
    <dgm:linClrLst meth="repeat">
      <a:schemeClr val="accent5">
        <a:tint val="60000"/>
      </a:schemeClr>
    </dgm:linClrLst>
    <dgm:effectClrLst/>
    <dgm:txLinClrLst/>
    <dgm:txFillClrLst meth="repeat">
      <a:schemeClr val="lt1"/>
    </dgm:txFillClrLst>
    <dgm:txEffectClrLst/>
  </dgm:styleLbl>
  <dgm:styleLbl name="parChTrans2D2">
    <dgm:fillClrLst meth="repeat">
      <a:schemeClr val="accent5"/>
    </dgm:fillClrLst>
    <dgm:linClrLst meth="repeat">
      <a:schemeClr val="accent5"/>
    </dgm:linClrLst>
    <dgm:effectClrLst/>
    <dgm:txLinClrLst/>
    <dgm:txFillClrLst meth="repeat">
      <a:schemeClr val="lt1"/>
    </dgm:txFillClrLst>
    <dgm:txEffectClrLst/>
  </dgm:styleLbl>
  <dgm:styleLbl name="parChTrans2D3">
    <dgm:fillClrLst meth="repeat">
      <a:schemeClr val="accent5"/>
    </dgm:fillClrLst>
    <dgm:linClrLst meth="repeat">
      <a:schemeClr val="accent5"/>
    </dgm:linClrLst>
    <dgm:effectClrLst/>
    <dgm:txLinClrLst/>
    <dgm:txFillClrLst meth="repeat">
      <a:schemeClr val="lt1"/>
    </dgm:txFillClrLst>
    <dgm:txEffectClrLst/>
  </dgm:styleLbl>
  <dgm:styleLbl name="parChTrans2D4">
    <dgm:fillClrLst meth="repeat">
      <a:schemeClr val="accent5"/>
    </dgm:fillClrLst>
    <dgm:linClrLst meth="repeat">
      <a:schemeClr val="accent5"/>
    </dgm:linClrLst>
    <dgm:effectClrLst/>
    <dgm:txLinClrLst/>
    <dgm:txFillClrLst meth="repeat">
      <a:schemeClr val="lt1"/>
    </dgm:txFillClrLst>
    <dgm:txEffectClrLst/>
  </dgm:styleLbl>
  <dgm:styleLbl name="parChTrans1D1">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2">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3">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parChTrans1D4">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solidFgAcc1">
    <dgm:fillClrLst meth="repeat">
      <a:schemeClr val="lt1"/>
    </dgm:fillClrLst>
    <dgm:linClrLst meth="repeat">
      <a:schemeClr val="accent5"/>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f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align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b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accent5"/>
    </dgm:linClrLst>
    <dgm:effectClrLst/>
    <dgm:txLinClrLst/>
    <dgm:txFillClrLst meth="repeat">
      <a:schemeClr val="dk1"/>
    </dgm:txFillClrLst>
    <dgm:txEffectClrLst/>
  </dgm:styleLbl>
  <dgm:styleLbl name="dkBgShp">
    <dgm:fillClrLst meth="repeat">
      <a:schemeClr val="accent5">
        <a:shade val="80000"/>
      </a:schemeClr>
    </dgm:fillClrLst>
    <dgm:linClrLst meth="repeat">
      <a:schemeClr val="accent5"/>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5_2">
  <dgm:title val=""/>
  <dgm:desc val=""/>
  <dgm:catLst>
    <dgm:cat type="accent5" pri="11200"/>
  </dgm:catLst>
  <dgm:styleLbl name="node0">
    <dgm:fillClrLst meth="repeat">
      <a:schemeClr val="accent5"/>
    </dgm:fillClrLst>
    <dgm:linClrLst meth="repeat">
      <a:schemeClr val="lt1"/>
    </dgm:linClrLst>
    <dgm:effectClrLst/>
    <dgm:txLinClrLst/>
    <dgm:txFillClrLst/>
    <dgm:txEffectClrLst/>
  </dgm:styleLbl>
  <dgm:styleLbl name="node1">
    <dgm:fillClrLst meth="repeat">
      <a:schemeClr val="accent5"/>
    </dgm:fillClrLst>
    <dgm:linClrLst meth="repeat">
      <a:schemeClr val="lt1"/>
    </dgm:linClrLst>
    <dgm:effectClrLst/>
    <dgm:txLinClrLst/>
    <dgm:txFillClrLst/>
    <dgm:txEffectClrLst/>
  </dgm:styleLbl>
  <dgm:styleLbl name="alignNode1">
    <dgm:fillClrLst meth="repeat">
      <a:schemeClr val="accent5"/>
    </dgm:fillClrLst>
    <dgm:linClrLst meth="repeat">
      <a:schemeClr val="accent5"/>
    </dgm:linClrLst>
    <dgm:effectClrLst/>
    <dgm:txLinClrLst/>
    <dgm:txFillClrLst/>
    <dgm:txEffectClrLst/>
  </dgm:styleLbl>
  <dgm:styleLbl name="lnNode1">
    <dgm:fillClrLst meth="repeat">
      <a:schemeClr val="accent5"/>
    </dgm:fillClrLst>
    <dgm:linClrLst meth="repeat">
      <a:schemeClr val="lt1"/>
    </dgm:linClrLst>
    <dgm:effectClrLst/>
    <dgm:txLinClrLst/>
    <dgm:txFillClrLst/>
    <dgm:txEffectClrLst/>
  </dgm:styleLbl>
  <dgm:styleLbl name="vennNode1">
    <dgm:fillClrLst meth="repeat">
      <a:schemeClr val="accent5">
        <a:alpha val="50000"/>
      </a:schemeClr>
    </dgm:fillClrLst>
    <dgm:linClrLst meth="repeat">
      <a:schemeClr val="lt1"/>
    </dgm:linClrLst>
    <dgm:effectClrLst/>
    <dgm:txLinClrLst/>
    <dgm:txFillClrLst/>
    <dgm:txEffectClrLst/>
  </dgm:styleLbl>
  <dgm:styleLbl name="node2">
    <dgm:fillClrLst meth="repeat">
      <a:schemeClr val="accent5"/>
    </dgm:fillClrLst>
    <dgm:linClrLst meth="repeat">
      <a:schemeClr val="lt1"/>
    </dgm:linClrLst>
    <dgm:effectClrLst/>
    <dgm:txLinClrLst/>
    <dgm:txFillClrLst/>
    <dgm:txEffectClrLst/>
  </dgm:styleLbl>
  <dgm:styleLbl name="node3">
    <dgm:fillClrLst meth="repeat">
      <a:schemeClr val="accent5"/>
    </dgm:fillClrLst>
    <dgm:linClrLst meth="repeat">
      <a:schemeClr val="lt1"/>
    </dgm:linClrLst>
    <dgm:effectClrLst/>
    <dgm:txLinClrLst/>
    <dgm:txFillClrLst/>
    <dgm:txEffectClrLst/>
  </dgm:styleLbl>
  <dgm:styleLbl name="node4">
    <dgm:fillClrLst meth="repeat">
      <a:schemeClr val="accent5"/>
    </dgm:fillClrLst>
    <dgm:linClrLst meth="repeat">
      <a:schemeClr val="lt1"/>
    </dgm:linClrLst>
    <dgm:effectClrLst/>
    <dgm:txLinClrLst/>
    <dgm:txFillClrLst/>
    <dgm:txEffectClrLst/>
  </dgm:styleLbl>
  <dgm:styleLbl name="fg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5">
        <a:tint val="60000"/>
      </a:schemeClr>
    </dgm:fillClrLst>
    <dgm:linClrLst meth="repeat">
      <a:schemeClr val="accent5">
        <a:tint val="60000"/>
      </a:schemeClr>
    </dgm:linClrLst>
    <dgm:effectClrLst/>
    <dgm:txLinClrLst/>
    <dgm:txFillClrLst/>
    <dgm:txEffectClrLst/>
  </dgm:styleLbl>
  <dgm:styleLbl name="fgSibTrans2D1">
    <dgm:fillClrLst meth="repeat">
      <a:schemeClr val="accent5">
        <a:tint val="60000"/>
      </a:schemeClr>
    </dgm:fillClrLst>
    <dgm:linClrLst meth="repeat">
      <a:schemeClr val="accent5">
        <a:tint val="60000"/>
      </a:schemeClr>
    </dgm:linClrLst>
    <dgm:effectClrLst/>
    <dgm:txLinClrLst/>
    <dgm:txFillClrLst/>
    <dgm:txEffectClrLst/>
  </dgm:styleLbl>
  <dgm:styleLbl name="bgSibTrans2D1">
    <dgm:fillClrLst meth="repeat">
      <a:schemeClr val="accent5">
        <a:tint val="60000"/>
      </a:schemeClr>
    </dgm:fillClrLst>
    <dgm:linClrLst meth="repeat">
      <a:schemeClr val="accent5">
        <a:tint val="60000"/>
      </a:schemeClr>
    </dgm:linClrLst>
    <dgm:effectClrLst/>
    <dgm:txLinClrLst/>
    <dgm:txFillClrLst/>
    <dgm:txEffectClrLst/>
  </dgm:styleLbl>
  <dgm:styleLbl name="sibTrans1D1">
    <dgm:fillClrLst meth="repeat">
      <a:schemeClr val="accent5"/>
    </dgm:fillClrLst>
    <dgm:linClrLst meth="repeat">
      <a:schemeClr val="accent5"/>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dgm:linClrLst>
    <dgm:effectClrLst/>
    <dgm:txLinClrLst/>
    <dgm:txFillClrLst/>
    <dgm:txEffectClrLst/>
  </dgm:styleLbl>
  <dgm:styleLbl name="asst1">
    <dgm:fillClrLst meth="repeat">
      <a:schemeClr val="accent5"/>
    </dgm:fillClrLst>
    <dgm:linClrLst meth="repeat">
      <a:schemeClr val="lt1"/>
    </dgm:linClrLst>
    <dgm:effectClrLst/>
    <dgm:txLinClrLst/>
    <dgm:txFillClrLst/>
    <dgm:txEffectClrLst/>
  </dgm:styleLbl>
  <dgm:styleLbl name="asst2">
    <dgm:fillClrLst meth="repeat">
      <a:schemeClr val="accent5"/>
    </dgm:fillClrLst>
    <dgm:linClrLst meth="repeat">
      <a:schemeClr val="lt1"/>
    </dgm:linClrLst>
    <dgm:effectClrLst/>
    <dgm:txLinClrLst/>
    <dgm:txFillClrLst/>
    <dgm:txEffectClrLst/>
  </dgm:styleLbl>
  <dgm:styleLbl name="asst3">
    <dgm:fillClrLst meth="repeat">
      <a:schemeClr val="accent5"/>
    </dgm:fillClrLst>
    <dgm:linClrLst meth="repeat">
      <a:schemeClr val="lt1"/>
    </dgm:linClrLst>
    <dgm:effectClrLst/>
    <dgm:txLinClrLst/>
    <dgm:txFillClrLst/>
    <dgm:txEffectClrLst/>
  </dgm:styleLbl>
  <dgm:styleLbl name="asst4">
    <dgm:fillClrLst meth="repeat">
      <a:schemeClr val="accent5"/>
    </dgm:fillClrLst>
    <dgm:linClrLst meth="repeat">
      <a:schemeClr val="lt1"/>
    </dgm:linClrLst>
    <dgm:effectClrLst/>
    <dgm:txLinClrLst/>
    <dgm:txFillClrLst/>
    <dgm:txEffectClrLst/>
  </dgm:styleLbl>
  <dgm:styleLbl name="parChTrans2D1">
    <dgm:fillClrLst meth="repeat">
      <a:schemeClr val="accent5">
        <a:tint val="60000"/>
      </a:schemeClr>
    </dgm:fillClrLst>
    <dgm:linClrLst meth="repeat">
      <a:schemeClr val="accent5">
        <a:tint val="60000"/>
      </a:schemeClr>
    </dgm:linClrLst>
    <dgm:effectClrLst/>
    <dgm:txLinClrLst/>
    <dgm:txFillClrLst meth="repeat">
      <a:schemeClr val="lt1"/>
    </dgm:txFillClrLst>
    <dgm:txEffectClrLst/>
  </dgm:styleLbl>
  <dgm:styleLbl name="parChTrans2D2">
    <dgm:fillClrLst meth="repeat">
      <a:schemeClr val="accent5"/>
    </dgm:fillClrLst>
    <dgm:linClrLst meth="repeat">
      <a:schemeClr val="accent5"/>
    </dgm:linClrLst>
    <dgm:effectClrLst/>
    <dgm:txLinClrLst/>
    <dgm:txFillClrLst meth="repeat">
      <a:schemeClr val="lt1"/>
    </dgm:txFillClrLst>
    <dgm:txEffectClrLst/>
  </dgm:styleLbl>
  <dgm:styleLbl name="parChTrans2D3">
    <dgm:fillClrLst meth="repeat">
      <a:schemeClr val="accent5"/>
    </dgm:fillClrLst>
    <dgm:linClrLst meth="repeat">
      <a:schemeClr val="accent5"/>
    </dgm:linClrLst>
    <dgm:effectClrLst/>
    <dgm:txLinClrLst/>
    <dgm:txFillClrLst meth="repeat">
      <a:schemeClr val="lt1"/>
    </dgm:txFillClrLst>
    <dgm:txEffectClrLst/>
  </dgm:styleLbl>
  <dgm:styleLbl name="parChTrans2D4">
    <dgm:fillClrLst meth="repeat">
      <a:schemeClr val="accent5"/>
    </dgm:fillClrLst>
    <dgm:linClrLst meth="repeat">
      <a:schemeClr val="accent5"/>
    </dgm:linClrLst>
    <dgm:effectClrLst/>
    <dgm:txLinClrLst/>
    <dgm:txFillClrLst meth="repeat">
      <a:schemeClr val="lt1"/>
    </dgm:txFillClrLst>
    <dgm:txEffectClrLst/>
  </dgm:styleLbl>
  <dgm:styleLbl name="parChTrans1D1">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2">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3">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parChTrans1D4">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solidFgAcc1">
    <dgm:fillClrLst meth="repeat">
      <a:schemeClr val="lt1"/>
    </dgm:fillClrLst>
    <dgm:linClrLst meth="repeat">
      <a:schemeClr val="accent5"/>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f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align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b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accent5"/>
    </dgm:linClrLst>
    <dgm:effectClrLst/>
    <dgm:txLinClrLst/>
    <dgm:txFillClrLst meth="repeat">
      <a:schemeClr val="dk1"/>
    </dgm:txFillClrLst>
    <dgm:txEffectClrLst/>
  </dgm:styleLbl>
  <dgm:styleLbl name="dkBgShp">
    <dgm:fillClrLst meth="repeat">
      <a:schemeClr val="accent5">
        <a:shade val="80000"/>
      </a:schemeClr>
    </dgm:fillClrLst>
    <dgm:linClrLst meth="repeat">
      <a:schemeClr val="accent5"/>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5_2">
  <dgm:title val=""/>
  <dgm:desc val=""/>
  <dgm:catLst>
    <dgm:cat type="accent5" pri="11200"/>
  </dgm:catLst>
  <dgm:styleLbl name="node0">
    <dgm:fillClrLst meth="repeat">
      <a:schemeClr val="accent5"/>
    </dgm:fillClrLst>
    <dgm:linClrLst meth="repeat">
      <a:schemeClr val="lt1"/>
    </dgm:linClrLst>
    <dgm:effectClrLst/>
    <dgm:txLinClrLst/>
    <dgm:txFillClrLst/>
    <dgm:txEffectClrLst/>
  </dgm:styleLbl>
  <dgm:styleLbl name="node1">
    <dgm:fillClrLst meth="repeat">
      <a:schemeClr val="accent5"/>
    </dgm:fillClrLst>
    <dgm:linClrLst meth="repeat">
      <a:schemeClr val="lt1"/>
    </dgm:linClrLst>
    <dgm:effectClrLst/>
    <dgm:txLinClrLst/>
    <dgm:txFillClrLst/>
    <dgm:txEffectClrLst/>
  </dgm:styleLbl>
  <dgm:styleLbl name="alignNode1">
    <dgm:fillClrLst meth="repeat">
      <a:schemeClr val="accent5"/>
    </dgm:fillClrLst>
    <dgm:linClrLst meth="repeat">
      <a:schemeClr val="accent5"/>
    </dgm:linClrLst>
    <dgm:effectClrLst/>
    <dgm:txLinClrLst/>
    <dgm:txFillClrLst/>
    <dgm:txEffectClrLst/>
  </dgm:styleLbl>
  <dgm:styleLbl name="lnNode1">
    <dgm:fillClrLst meth="repeat">
      <a:schemeClr val="accent5"/>
    </dgm:fillClrLst>
    <dgm:linClrLst meth="repeat">
      <a:schemeClr val="lt1"/>
    </dgm:linClrLst>
    <dgm:effectClrLst/>
    <dgm:txLinClrLst/>
    <dgm:txFillClrLst/>
    <dgm:txEffectClrLst/>
  </dgm:styleLbl>
  <dgm:styleLbl name="vennNode1">
    <dgm:fillClrLst meth="repeat">
      <a:schemeClr val="accent5">
        <a:alpha val="50000"/>
      </a:schemeClr>
    </dgm:fillClrLst>
    <dgm:linClrLst meth="repeat">
      <a:schemeClr val="lt1"/>
    </dgm:linClrLst>
    <dgm:effectClrLst/>
    <dgm:txLinClrLst/>
    <dgm:txFillClrLst/>
    <dgm:txEffectClrLst/>
  </dgm:styleLbl>
  <dgm:styleLbl name="node2">
    <dgm:fillClrLst meth="repeat">
      <a:schemeClr val="accent5"/>
    </dgm:fillClrLst>
    <dgm:linClrLst meth="repeat">
      <a:schemeClr val="lt1"/>
    </dgm:linClrLst>
    <dgm:effectClrLst/>
    <dgm:txLinClrLst/>
    <dgm:txFillClrLst/>
    <dgm:txEffectClrLst/>
  </dgm:styleLbl>
  <dgm:styleLbl name="node3">
    <dgm:fillClrLst meth="repeat">
      <a:schemeClr val="accent5"/>
    </dgm:fillClrLst>
    <dgm:linClrLst meth="repeat">
      <a:schemeClr val="lt1"/>
    </dgm:linClrLst>
    <dgm:effectClrLst/>
    <dgm:txLinClrLst/>
    <dgm:txFillClrLst/>
    <dgm:txEffectClrLst/>
  </dgm:styleLbl>
  <dgm:styleLbl name="node4">
    <dgm:fillClrLst meth="repeat">
      <a:schemeClr val="accent5"/>
    </dgm:fillClrLst>
    <dgm:linClrLst meth="repeat">
      <a:schemeClr val="lt1"/>
    </dgm:linClrLst>
    <dgm:effectClrLst/>
    <dgm:txLinClrLst/>
    <dgm:txFillClrLst/>
    <dgm:txEffectClrLst/>
  </dgm:styleLbl>
  <dgm:styleLbl name="fg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5">
        <a:tint val="60000"/>
      </a:schemeClr>
    </dgm:fillClrLst>
    <dgm:linClrLst meth="repeat">
      <a:schemeClr val="accent5">
        <a:tint val="60000"/>
      </a:schemeClr>
    </dgm:linClrLst>
    <dgm:effectClrLst/>
    <dgm:txLinClrLst/>
    <dgm:txFillClrLst/>
    <dgm:txEffectClrLst/>
  </dgm:styleLbl>
  <dgm:styleLbl name="fgSibTrans2D1">
    <dgm:fillClrLst meth="repeat">
      <a:schemeClr val="accent5">
        <a:tint val="60000"/>
      </a:schemeClr>
    </dgm:fillClrLst>
    <dgm:linClrLst meth="repeat">
      <a:schemeClr val="accent5">
        <a:tint val="60000"/>
      </a:schemeClr>
    </dgm:linClrLst>
    <dgm:effectClrLst/>
    <dgm:txLinClrLst/>
    <dgm:txFillClrLst/>
    <dgm:txEffectClrLst/>
  </dgm:styleLbl>
  <dgm:styleLbl name="bgSibTrans2D1">
    <dgm:fillClrLst meth="repeat">
      <a:schemeClr val="accent5">
        <a:tint val="60000"/>
      </a:schemeClr>
    </dgm:fillClrLst>
    <dgm:linClrLst meth="repeat">
      <a:schemeClr val="accent5">
        <a:tint val="60000"/>
      </a:schemeClr>
    </dgm:linClrLst>
    <dgm:effectClrLst/>
    <dgm:txLinClrLst/>
    <dgm:txFillClrLst/>
    <dgm:txEffectClrLst/>
  </dgm:styleLbl>
  <dgm:styleLbl name="sibTrans1D1">
    <dgm:fillClrLst meth="repeat">
      <a:schemeClr val="accent5"/>
    </dgm:fillClrLst>
    <dgm:linClrLst meth="repeat">
      <a:schemeClr val="accent5"/>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dgm:linClrLst>
    <dgm:effectClrLst/>
    <dgm:txLinClrLst/>
    <dgm:txFillClrLst/>
    <dgm:txEffectClrLst/>
  </dgm:styleLbl>
  <dgm:styleLbl name="asst1">
    <dgm:fillClrLst meth="repeat">
      <a:schemeClr val="accent5"/>
    </dgm:fillClrLst>
    <dgm:linClrLst meth="repeat">
      <a:schemeClr val="lt1"/>
    </dgm:linClrLst>
    <dgm:effectClrLst/>
    <dgm:txLinClrLst/>
    <dgm:txFillClrLst/>
    <dgm:txEffectClrLst/>
  </dgm:styleLbl>
  <dgm:styleLbl name="asst2">
    <dgm:fillClrLst meth="repeat">
      <a:schemeClr val="accent5"/>
    </dgm:fillClrLst>
    <dgm:linClrLst meth="repeat">
      <a:schemeClr val="lt1"/>
    </dgm:linClrLst>
    <dgm:effectClrLst/>
    <dgm:txLinClrLst/>
    <dgm:txFillClrLst/>
    <dgm:txEffectClrLst/>
  </dgm:styleLbl>
  <dgm:styleLbl name="asst3">
    <dgm:fillClrLst meth="repeat">
      <a:schemeClr val="accent5"/>
    </dgm:fillClrLst>
    <dgm:linClrLst meth="repeat">
      <a:schemeClr val="lt1"/>
    </dgm:linClrLst>
    <dgm:effectClrLst/>
    <dgm:txLinClrLst/>
    <dgm:txFillClrLst/>
    <dgm:txEffectClrLst/>
  </dgm:styleLbl>
  <dgm:styleLbl name="asst4">
    <dgm:fillClrLst meth="repeat">
      <a:schemeClr val="accent5"/>
    </dgm:fillClrLst>
    <dgm:linClrLst meth="repeat">
      <a:schemeClr val="lt1"/>
    </dgm:linClrLst>
    <dgm:effectClrLst/>
    <dgm:txLinClrLst/>
    <dgm:txFillClrLst/>
    <dgm:txEffectClrLst/>
  </dgm:styleLbl>
  <dgm:styleLbl name="parChTrans2D1">
    <dgm:fillClrLst meth="repeat">
      <a:schemeClr val="accent5">
        <a:tint val="60000"/>
      </a:schemeClr>
    </dgm:fillClrLst>
    <dgm:linClrLst meth="repeat">
      <a:schemeClr val="accent5">
        <a:tint val="60000"/>
      </a:schemeClr>
    </dgm:linClrLst>
    <dgm:effectClrLst/>
    <dgm:txLinClrLst/>
    <dgm:txFillClrLst meth="repeat">
      <a:schemeClr val="lt1"/>
    </dgm:txFillClrLst>
    <dgm:txEffectClrLst/>
  </dgm:styleLbl>
  <dgm:styleLbl name="parChTrans2D2">
    <dgm:fillClrLst meth="repeat">
      <a:schemeClr val="accent5"/>
    </dgm:fillClrLst>
    <dgm:linClrLst meth="repeat">
      <a:schemeClr val="accent5"/>
    </dgm:linClrLst>
    <dgm:effectClrLst/>
    <dgm:txLinClrLst/>
    <dgm:txFillClrLst meth="repeat">
      <a:schemeClr val="lt1"/>
    </dgm:txFillClrLst>
    <dgm:txEffectClrLst/>
  </dgm:styleLbl>
  <dgm:styleLbl name="parChTrans2D3">
    <dgm:fillClrLst meth="repeat">
      <a:schemeClr val="accent5"/>
    </dgm:fillClrLst>
    <dgm:linClrLst meth="repeat">
      <a:schemeClr val="accent5"/>
    </dgm:linClrLst>
    <dgm:effectClrLst/>
    <dgm:txLinClrLst/>
    <dgm:txFillClrLst meth="repeat">
      <a:schemeClr val="lt1"/>
    </dgm:txFillClrLst>
    <dgm:txEffectClrLst/>
  </dgm:styleLbl>
  <dgm:styleLbl name="parChTrans2D4">
    <dgm:fillClrLst meth="repeat">
      <a:schemeClr val="accent5"/>
    </dgm:fillClrLst>
    <dgm:linClrLst meth="repeat">
      <a:schemeClr val="accent5"/>
    </dgm:linClrLst>
    <dgm:effectClrLst/>
    <dgm:txLinClrLst/>
    <dgm:txFillClrLst meth="repeat">
      <a:schemeClr val="lt1"/>
    </dgm:txFillClrLst>
    <dgm:txEffectClrLst/>
  </dgm:styleLbl>
  <dgm:styleLbl name="parChTrans1D1">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2">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3">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parChTrans1D4">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solidFgAcc1">
    <dgm:fillClrLst meth="repeat">
      <a:schemeClr val="lt1"/>
    </dgm:fillClrLst>
    <dgm:linClrLst meth="repeat">
      <a:schemeClr val="accent5"/>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f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align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b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accent5"/>
    </dgm:linClrLst>
    <dgm:effectClrLst/>
    <dgm:txLinClrLst/>
    <dgm:txFillClrLst meth="repeat">
      <a:schemeClr val="dk1"/>
    </dgm:txFillClrLst>
    <dgm:txEffectClrLst/>
  </dgm:styleLbl>
  <dgm:styleLbl name="dkBgShp">
    <dgm:fillClrLst meth="repeat">
      <a:schemeClr val="accent5">
        <a:shade val="80000"/>
      </a:schemeClr>
    </dgm:fillClrLst>
    <dgm:linClrLst meth="repeat">
      <a:schemeClr val="accent5"/>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37C9801-2FB5-4A62-BF73-0A27430FB144}" type="doc">
      <dgm:prSet loTypeId="urn:microsoft.com/office/officeart/2005/8/layout/list1" loCatId="list" qsTypeId="urn:microsoft.com/office/officeart/2005/8/quickstyle/simple1" qsCatId="simple" csTypeId="urn:microsoft.com/office/officeart/2005/8/colors/accent5_2" csCatId="accent5" phldr="1"/>
      <dgm:spPr/>
      <dgm:t>
        <a:bodyPr/>
        <a:lstStyle/>
        <a:p>
          <a:endParaRPr lang="en-US"/>
        </a:p>
      </dgm:t>
    </dgm:pt>
    <dgm:pt modelId="{3292D490-C1BC-47A1-A586-3ADFF48A3D07}">
      <dgm:prSet phldrT="[Text]" custT="1"/>
      <dgm:spPr/>
      <dgm:t>
        <a:bodyPr/>
        <a:lstStyle/>
        <a:p>
          <a:r>
            <a:rPr lang="hr-HR" sz="1600" b="1" dirty="0">
              <a:latin typeface="Calibri (Body)"/>
            </a:rPr>
            <a:t>i</a:t>
          </a:r>
          <a:r>
            <a:rPr lang="vi-VN" sz="1600" b="1" dirty="0">
              <a:latin typeface="Calibri (Body)"/>
            </a:rPr>
            <a:t>zjav</a:t>
          </a:r>
          <a:r>
            <a:rPr lang="hr-HR" sz="1600" b="1" dirty="0">
              <a:latin typeface="Calibri (Body)"/>
            </a:rPr>
            <a:t>a</a:t>
          </a:r>
          <a:r>
            <a:rPr lang="vi-VN" sz="1600" b="1" dirty="0">
              <a:latin typeface="Calibri (Body)"/>
            </a:rPr>
            <a:t> potpisan</a:t>
          </a:r>
          <a:r>
            <a:rPr lang="hr-HR" sz="1600" b="1" dirty="0">
              <a:latin typeface="Calibri (Body)"/>
            </a:rPr>
            <a:t>a</a:t>
          </a:r>
          <a:r>
            <a:rPr lang="vi-VN" sz="1600" b="1" dirty="0">
              <a:latin typeface="Calibri (Body)"/>
            </a:rPr>
            <a:t> od strane organizacije primatelj</a:t>
          </a:r>
          <a:r>
            <a:rPr lang="hr-HR" sz="1600" b="1" dirty="0" err="1">
              <a:latin typeface="Calibri (Body)"/>
            </a:rPr>
            <a:t>ice</a:t>
          </a:r>
          <a:endParaRPr lang="en-US" sz="1600" dirty="0">
            <a:latin typeface="Calibri (Body)"/>
          </a:endParaRPr>
        </a:p>
      </dgm:t>
    </dgm:pt>
    <dgm:pt modelId="{6F52B433-7222-46CD-8F3A-9A46419C165B}" type="parTrans" cxnId="{5E01A979-9990-4F58-BDFC-F704BB4740E5}">
      <dgm:prSet/>
      <dgm:spPr/>
      <dgm:t>
        <a:bodyPr/>
        <a:lstStyle/>
        <a:p>
          <a:endParaRPr lang="en-US"/>
        </a:p>
      </dgm:t>
    </dgm:pt>
    <dgm:pt modelId="{564DEAE5-2720-4739-8730-E7077B08283C}" type="sibTrans" cxnId="{5E01A979-9990-4F58-BDFC-F704BB4740E5}">
      <dgm:prSet/>
      <dgm:spPr/>
      <dgm:t>
        <a:bodyPr/>
        <a:lstStyle/>
        <a:p>
          <a:endParaRPr lang="en-US"/>
        </a:p>
      </dgm:t>
    </dgm:pt>
    <dgm:pt modelId="{F7633323-210F-4A5E-94CF-67D2BDF20E12}">
      <dgm:prSet custT="1"/>
      <dgm:spPr/>
      <dgm:t>
        <a:bodyPr/>
        <a:lstStyle/>
        <a:p>
          <a:r>
            <a:rPr lang="hr-HR" sz="1600" b="1">
              <a:latin typeface="Calibri (Body)"/>
            </a:rPr>
            <a:t>popis sudionika</a:t>
          </a:r>
          <a:endParaRPr lang="hr-HR" sz="1600" dirty="0">
            <a:latin typeface="Calibri (Body)"/>
          </a:endParaRPr>
        </a:p>
      </dgm:t>
    </dgm:pt>
    <dgm:pt modelId="{FB646ED6-276D-4968-A372-2683788E88D5}" type="parTrans" cxnId="{0579E3F7-5431-4E45-925A-6788CE4FD13A}">
      <dgm:prSet/>
      <dgm:spPr/>
      <dgm:t>
        <a:bodyPr/>
        <a:lstStyle/>
        <a:p>
          <a:endParaRPr lang="en-US"/>
        </a:p>
      </dgm:t>
    </dgm:pt>
    <dgm:pt modelId="{F8522CC7-1D8C-4889-8620-E0783CBDDC20}" type="sibTrans" cxnId="{0579E3F7-5431-4E45-925A-6788CE4FD13A}">
      <dgm:prSet/>
      <dgm:spPr/>
      <dgm:t>
        <a:bodyPr/>
        <a:lstStyle/>
        <a:p>
          <a:endParaRPr lang="en-US"/>
        </a:p>
      </dgm:t>
    </dgm:pt>
    <dgm:pt modelId="{511346AD-0257-410F-A009-97F8718CC81A}">
      <dgm:prSet custT="1"/>
      <dgm:spPr/>
      <dgm:t>
        <a:bodyPr/>
        <a:lstStyle/>
        <a:p>
          <a:pPr>
            <a:buNone/>
          </a:pPr>
          <a:r>
            <a:rPr lang="hr-HR" sz="1300" b="1" dirty="0">
              <a:latin typeface="Calibri (Body)"/>
            </a:rPr>
            <a:t> </a:t>
          </a:r>
          <a:r>
            <a:rPr lang="hr-HR" sz="1300" dirty="0">
              <a:latin typeface="Calibri (Body)"/>
            </a:rPr>
            <a:t>s potpisima sudionika i pojedinostima organizacije primateljice, datumom i mjestom održavanja</a:t>
          </a:r>
        </a:p>
      </dgm:t>
    </dgm:pt>
    <dgm:pt modelId="{B7C46B19-1A19-453E-9115-D902C5212539}" type="parTrans" cxnId="{9E1B1A0B-E984-49C2-8F42-B241F6A57585}">
      <dgm:prSet/>
      <dgm:spPr/>
      <dgm:t>
        <a:bodyPr/>
        <a:lstStyle/>
        <a:p>
          <a:endParaRPr lang="en-US"/>
        </a:p>
      </dgm:t>
    </dgm:pt>
    <dgm:pt modelId="{7F4E83D7-B348-4AA8-8D31-043B30E6FF01}" type="sibTrans" cxnId="{9E1B1A0B-E984-49C2-8F42-B241F6A57585}">
      <dgm:prSet/>
      <dgm:spPr/>
      <dgm:t>
        <a:bodyPr/>
        <a:lstStyle/>
        <a:p>
          <a:endParaRPr lang="en-US"/>
        </a:p>
      </dgm:t>
    </dgm:pt>
    <dgm:pt modelId="{BC6DDD14-92BE-4E20-8988-9B37EAB61CA1}">
      <dgm:prSet phldrT="[Text]" custT="1"/>
      <dgm:spPr/>
      <dgm:t>
        <a:bodyPr/>
        <a:lstStyle/>
        <a:p>
          <a:pPr>
            <a:buNone/>
          </a:pPr>
          <a:r>
            <a:rPr lang="vi-VN" sz="1300" dirty="0">
              <a:latin typeface="Calibri (Body)"/>
            </a:rPr>
            <a:t>s navedenim imenom sudionika</a:t>
          </a:r>
          <a:r>
            <a:rPr lang="hr-HR" sz="1300" dirty="0">
              <a:latin typeface="Calibri (Body)"/>
            </a:rPr>
            <a:t>, svrhom aktivnosti kao i datumom početka i završetka aktivnosti</a:t>
          </a:r>
          <a:endParaRPr lang="en-US" sz="1300" dirty="0">
            <a:latin typeface="Calibri (Body)"/>
          </a:endParaRPr>
        </a:p>
      </dgm:t>
    </dgm:pt>
    <dgm:pt modelId="{A0CB2974-BE7B-4FEA-9705-86346F37EDD5}" type="parTrans" cxnId="{09F86C11-A46A-4BD4-8F3C-80327BCB1412}">
      <dgm:prSet/>
      <dgm:spPr/>
      <dgm:t>
        <a:bodyPr/>
        <a:lstStyle/>
        <a:p>
          <a:endParaRPr lang="en-US"/>
        </a:p>
      </dgm:t>
    </dgm:pt>
    <dgm:pt modelId="{12E20D43-F5CE-4BFE-8FFF-97FC62ED159C}" type="sibTrans" cxnId="{09F86C11-A46A-4BD4-8F3C-80327BCB1412}">
      <dgm:prSet/>
      <dgm:spPr/>
      <dgm:t>
        <a:bodyPr/>
        <a:lstStyle/>
        <a:p>
          <a:endParaRPr lang="en-US"/>
        </a:p>
      </dgm:t>
    </dgm:pt>
    <dgm:pt modelId="{51AE9F59-4F4A-4ED9-BA79-44B3A4893D9C}">
      <dgm:prSet custT="1"/>
      <dgm:spPr/>
      <dgm:t>
        <a:bodyPr/>
        <a:lstStyle/>
        <a:p>
          <a:r>
            <a:rPr lang="hr-HR" sz="1600" b="1" dirty="0">
              <a:latin typeface="Calibri (Body)"/>
            </a:rPr>
            <a:t>detaljan program rada i dokumenti </a:t>
          </a:r>
          <a:r>
            <a:rPr lang="hr-HR" sz="1600" dirty="0">
              <a:latin typeface="Calibri (Body)"/>
            </a:rPr>
            <a:t>korišteni tijekom sastanka</a:t>
          </a:r>
          <a:endParaRPr lang="hr-HR" sz="1600" b="1" dirty="0">
            <a:latin typeface="Calibri (Body)"/>
          </a:endParaRPr>
        </a:p>
      </dgm:t>
    </dgm:pt>
    <dgm:pt modelId="{0656448A-7CD4-4B3C-96B9-54404FBC26EC}" type="sibTrans" cxnId="{A6608264-2078-4715-907C-0A90ADA5BD38}">
      <dgm:prSet/>
      <dgm:spPr/>
      <dgm:t>
        <a:bodyPr/>
        <a:lstStyle/>
        <a:p>
          <a:endParaRPr lang="en-US"/>
        </a:p>
      </dgm:t>
    </dgm:pt>
    <dgm:pt modelId="{6FE3BBEC-B05D-44FC-AF00-5AD8CAD374BF}" type="parTrans" cxnId="{A6608264-2078-4715-907C-0A90ADA5BD38}">
      <dgm:prSet/>
      <dgm:spPr/>
      <dgm:t>
        <a:bodyPr/>
        <a:lstStyle/>
        <a:p>
          <a:endParaRPr lang="en-US"/>
        </a:p>
      </dgm:t>
    </dgm:pt>
    <dgm:pt modelId="{78F125EA-6362-48BB-98DF-A8BC6ED2DA71}" type="pres">
      <dgm:prSet presAssocID="{E37C9801-2FB5-4A62-BF73-0A27430FB144}" presName="linear" presStyleCnt="0">
        <dgm:presLayoutVars>
          <dgm:dir/>
          <dgm:animLvl val="lvl"/>
          <dgm:resizeHandles val="exact"/>
        </dgm:presLayoutVars>
      </dgm:prSet>
      <dgm:spPr/>
    </dgm:pt>
    <dgm:pt modelId="{B158FAF7-0A37-4C76-A3C3-05C3215F023B}" type="pres">
      <dgm:prSet presAssocID="{3292D490-C1BC-47A1-A586-3ADFF48A3D07}" presName="parentLin" presStyleCnt="0"/>
      <dgm:spPr/>
    </dgm:pt>
    <dgm:pt modelId="{D6573979-81CB-4DBE-8413-63C1D5A96A28}" type="pres">
      <dgm:prSet presAssocID="{3292D490-C1BC-47A1-A586-3ADFF48A3D07}" presName="parentLeftMargin" presStyleLbl="node1" presStyleIdx="0" presStyleCnt="3"/>
      <dgm:spPr/>
    </dgm:pt>
    <dgm:pt modelId="{76954D24-4B1B-4CB7-8BCF-ACB458694ABB}" type="pres">
      <dgm:prSet presAssocID="{3292D490-C1BC-47A1-A586-3ADFF48A3D07}" presName="parentText" presStyleLbl="node1" presStyleIdx="0" presStyleCnt="3" custScaleX="129648" custLinFactNeighborY="2670">
        <dgm:presLayoutVars>
          <dgm:chMax val="0"/>
          <dgm:bulletEnabled val="1"/>
        </dgm:presLayoutVars>
      </dgm:prSet>
      <dgm:spPr/>
    </dgm:pt>
    <dgm:pt modelId="{9AABEBF7-0DEC-4453-AB61-997237AFE28D}" type="pres">
      <dgm:prSet presAssocID="{3292D490-C1BC-47A1-A586-3ADFF48A3D07}" presName="negativeSpace" presStyleCnt="0"/>
      <dgm:spPr/>
    </dgm:pt>
    <dgm:pt modelId="{E86ECF44-8531-453F-BB5A-CF76D54B1100}" type="pres">
      <dgm:prSet presAssocID="{3292D490-C1BC-47A1-A586-3ADFF48A3D07}" presName="childText" presStyleLbl="conFgAcc1" presStyleIdx="0" presStyleCnt="3" custLinFactNeighborY="14597">
        <dgm:presLayoutVars>
          <dgm:bulletEnabled val="1"/>
        </dgm:presLayoutVars>
      </dgm:prSet>
      <dgm:spPr/>
    </dgm:pt>
    <dgm:pt modelId="{50E14B3D-0C4A-4B76-A738-74323444B9A7}" type="pres">
      <dgm:prSet presAssocID="{564DEAE5-2720-4739-8730-E7077B08283C}" presName="spaceBetweenRectangles" presStyleCnt="0"/>
      <dgm:spPr/>
    </dgm:pt>
    <dgm:pt modelId="{D1F1D149-27FE-4847-A845-623663AD75CE}" type="pres">
      <dgm:prSet presAssocID="{F7633323-210F-4A5E-94CF-67D2BDF20E12}" presName="parentLin" presStyleCnt="0"/>
      <dgm:spPr/>
    </dgm:pt>
    <dgm:pt modelId="{98D9FCC6-2396-4CD7-A30E-A4449D68A818}" type="pres">
      <dgm:prSet presAssocID="{F7633323-210F-4A5E-94CF-67D2BDF20E12}" presName="parentLeftMargin" presStyleLbl="node1" presStyleIdx="0" presStyleCnt="3"/>
      <dgm:spPr/>
    </dgm:pt>
    <dgm:pt modelId="{5F8E9811-EB6B-47F7-8CC2-8A9237F7D2B2}" type="pres">
      <dgm:prSet presAssocID="{F7633323-210F-4A5E-94CF-67D2BDF20E12}" presName="parentText" presStyleLbl="node1" presStyleIdx="1" presStyleCnt="3" custScaleX="129649" custLinFactNeighborY="2670">
        <dgm:presLayoutVars>
          <dgm:chMax val="0"/>
          <dgm:bulletEnabled val="1"/>
        </dgm:presLayoutVars>
      </dgm:prSet>
      <dgm:spPr/>
    </dgm:pt>
    <dgm:pt modelId="{3FE8268C-AD54-44F4-BA0F-EC93E6DDD69E}" type="pres">
      <dgm:prSet presAssocID="{F7633323-210F-4A5E-94CF-67D2BDF20E12}" presName="negativeSpace" presStyleCnt="0"/>
      <dgm:spPr/>
    </dgm:pt>
    <dgm:pt modelId="{1E68B37A-6CCD-4F3A-8855-A628F84F5BDD}" type="pres">
      <dgm:prSet presAssocID="{F7633323-210F-4A5E-94CF-67D2BDF20E12}" presName="childText" presStyleLbl="conFgAcc1" presStyleIdx="1" presStyleCnt="3" custLinFactNeighborY="14597">
        <dgm:presLayoutVars>
          <dgm:bulletEnabled val="1"/>
        </dgm:presLayoutVars>
      </dgm:prSet>
      <dgm:spPr/>
    </dgm:pt>
    <dgm:pt modelId="{424119FF-72AB-43D7-AA16-D843751F8D3A}" type="pres">
      <dgm:prSet presAssocID="{F8522CC7-1D8C-4889-8620-E0783CBDDC20}" presName="spaceBetweenRectangles" presStyleCnt="0"/>
      <dgm:spPr/>
    </dgm:pt>
    <dgm:pt modelId="{46F6C82C-656E-4913-BAA6-7125296CA97E}" type="pres">
      <dgm:prSet presAssocID="{51AE9F59-4F4A-4ED9-BA79-44B3A4893D9C}" presName="parentLin" presStyleCnt="0"/>
      <dgm:spPr/>
    </dgm:pt>
    <dgm:pt modelId="{8326F775-067B-44AD-9B94-C6F45F1C9A44}" type="pres">
      <dgm:prSet presAssocID="{51AE9F59-4F4A-4ED9-BA79-44B3A4893D9C}" presName="parentLeftMargin" presStyleLbl="node1" presStyleIdx="1" presStyleCnt="3"/>
      <dgm:spPr/>
    </dgm:pt>
    <dgm:pt modelId="{F0845ACA-18E3-4E50-AE19-AB540E59065C}" type="pres">
      <dgm:prSet presAssocID="{51AE9F59-4F4A-4ED9-BA79-44B3A4893D9C}" presName="parentText" presStyleLbl="node1" presStyleIdx="2" presStyleCnt="3" custScaleX="130607" custLinFactNeighborY="2670">
        <dgm:presLayoutVars>
          <dgm:chMax val="0"/>
          <dgm:bulletEnabled val="1"/>
        </dgm:presLayoutVars>
      </dgm:prSet>
      <dgm:spPr/>
    </dgm:pt>
    <dgm:pt modelId="{CBC18485-3410-4B17-B4FB-AC0210462741}" type="pres">
      <dgm:prSet presAssocID="{51AE9F59-4F4A-4ED9-BA79-44B3A4893D9C}" presName="negativeSpace" presStyleCnt="0"/>
      <dgm:spPr/>
    </dgm:pt>
    <dgm:pt modelId="{0F691077-09E8-4DC3-84D2-C167AA3E6964}" type="pres">
      <dgm:prSet presAssocID="{51AE9F59-4F4A-4ED9-BA79-44B3A4893D9C}" presName="childText" presStyleLbl="conFgAcc1" presStyleIdx="2" presStyleCnt="3" custLinFactNeighborY="-26058">
        <dgm:presLayoutVars>
          <dgm:bulletEnabled val="1"/>
        </dgm:presLayoutVars>
      </dgm:prSet>
      <dgm:spPr/>
    </dgm:pt>
  </dgm:ptLst>
  <dgm:cxnLst>
    <dgm:cxn modelId="{9E1B1A0B-E984-49C2-8F42-B241F6A57585}" srcId="{F7633323-210F-4A5E-94CF-67D2BDF20E12}" destId="{511346AD-0257-410F-A009-97F8718CC81A}" srcOrd="0" destOrd="0" parTransId="{B7C46B19-1A19-453E-9115-D902C5212539}" sibTransId="{7F4E83D7-B348-4AA8-8D31-043B30E6FF01}"/>
    <dgm:cxn modelId="{09F86C11-A46A-4BD4-8F3C-80327BCB1412}" srcId="{3292D490-C1BC-47A1-A586-3ADFF48A3D07}" destId="{BC6DDD14-92BE-4E20-8988-9B37EAB61CA1}" srcOrd="0" destOrd="0" parTransId="{A0CB2974-BE7B-4FEA-9705-86346F37EDD5}" sibTransId="{12E20D43-F5CE-4BFE-8FFF-97FC62ED159C}"/>
    <dgm:cxn modelId="{10D20714-3D88-4C2C-8110-9B4CEED912DA}" type="presOf" srcId="{E37C9801-2FB5-4A62-BF73-0A27430FB144}" destId="{78F125EA-6362-48BB-98DF-A8BC6ED2DA71}" srcOrd="0" destOrd="0" presId="urn:microsoft.com/office/officeart/2005/8/layout/list1"/>
    <dgm:cxn modelId="{A6608264-2078-4715-907C-0A90ADA5BD38}" srcId="{E37C9801-2FB5-4A62-BF73-0A27430FB144}" destId="{51AE9F59-4F4A-4ED9-BA79-44B3A4893D9C}" srcOrd="2" destOrd="0" parTransId="{6FE3BBEC-B05D-44FC-AF00-5AD8CAD374BF}" sibTransId="{0656448A-7CD4-4B3C-96B9-54404FBC26EC}"/>
    <dgm:cxn modelId="{39D76075-4802-4964-91C8-6BF78EFC8EE4}" type="presOf" srcId="{51AE9F59-4F4A-4ED9-BA79-44B3A4893D9C}" destId="{8326F775-067B-44AD-9B94-C6F45F1C9A44}" srcOrd="0" destOrd="0" presId="urn:microsoft.com/office/officeart/2005/8/layout/list1"/>
    <dgm:cxn modelId="{5E01A979-9990-4F58-BDFC-F704BB4740E5}" srcId="{E37C9801-2FB5-4A62-BF73-0A27430FB144}" destId="{3292D490-C1BC-47A1-A586-3ADFF48A3D07}" srcOrd="0" destOrd="0" parTransId="{6F52B433-7222-46CD-8F3A-9A46419C165B}" sibTransId="{564DEAE5-2720-4739-8730-E7077B08283C}"/>
    <dgm:cxn modelId="{2E81407C-2DED-42F8-AFED-534CDDE3E182}" type="presOf" srcId="{F7633323-210F-4A5E-94CF-67D2BDF20E12}" destId="{98D9FCC6-2396-4CD7-A30E-A4449D68A818}" srcOrd="0" destOrd="0" presId="urn:microsoft.com/office/officeart/2005/8/layout/list1"/>
    <dgm:cxn modelId="{465449AE-6BB5-475D-9B7D-9EDDF1D0CA86}" type="presOf" srcId="{51AE9F59-4F4A-4ED9-BA79-44B3A4893D9C}" destId="{F0845ACA-18E3-4E50-AE19-AB540E59065C}" srcOrd="1" destOrd="0" presId="urn:microsoft.com/office/officeart/2005/8/layout/list1"/>
    <dgm:cxn modelId="{EE6656B0-34E7-4EE4-934A-E6A1A21AD1AC}" type="presOf" srcId="{3292D490-C1BC-47A1-A586-3ADFF48A3D07}" destId="{76954D24-4B1B-4CB7-8BCF-ACB458694ABB}" srcOrd="1" destOrd="0" presId="urn:microsoft.com/office/officeart/2005/8/layout/list1"/>
    <dgm:cxn modelId="{28DE6AD2-0C89-4024-8EA7-767DA70B25E1}" type="presOf" srcId="{F7633323-210F-4A5E-94CF-67D2BDF20E12}" destId="{5F8E9811-EB6B-47F7-8CC2-8A9237F7D2B2}" srcOrd="1" destOrd="0" presId="urn:microsoft.com/office/officeart/2005/8/layout/list1"/>
    <dgm:cxn modelId="{1117C3E4-32EE-4E09-AAD5-3C3FB3477A0E}" type="presOf" srcId="{BC6DDD14-92BE-4E20-8988-9B37EAB61CA1}" destId="{E86ECF44-8531-453F-BB5A-CF76D54B1100}" srcOrd="0" destOrd="0" presId="urn:microsoft.com/office/officeart/2005/8/layout/list1"/>
    <dgm:cxn modelId="{15913DEE-716C-433D-8F10-70A3D2DA0016}" type="presOf" srcId="{511346AD-0257-410F-A009-97F8718CC81A}" destId="{1E68B37A-6CCD-4F3A-8855-A628F84F5BDD}" srcOrd="0" destOrd="0" presId="urn:microsoft.com/office/officeart/2005/8/layout/list1"/>
    <dgm:cxn modelId="{E7AFA2F0-37E6-4F78-A5DA-1B3F2B047AF4}" type="presOf" srcId="{3292D490-C1BC-47A1-A586-3ADFF48A3D07}" destId="{D6573979-81CB-4DBE-8413-63C1D5A96A28}" srcOrd="0" destOrd="0" presId="urn:microsoft.com/office/officeart/2005/8/layout/list1"/>
    <dgm:cxn modelId="{0579E3F7-5431-4E45-925A-6788CE4FD13A}" srcId="{E37C9801-2FB5-4A62-BF73-0A27430FB144}" destId="{F7633323-210F-4A5E-94CF-67D2BDF20E12}" srcOrd="1" destOrd="0" parTransId="{FB646ED6-276D-4968-A372-2683788E88D5}" sibTransId="{F8522CC7-1D8C-4889-8620-E0783CBDDC20}"/>
    <dgm:cxn modelId="{5011C245-E370-47ED-BAE2-6148B81E15DE}" type="presParOf" srcId="{78F125EA-6362-48BB-98DF-A8BC6ED2DA71}" destId="{B158FAF7-0A37-4C76-A3C3-05C3215F023B}" srcOrd="0" destOrd="0" presId="urn:microsoft.com/office/officeart/2005/8/layout/list1"/>
    <dgm:cxn modelId="{18F24136-312C-43A2-BBAE-F246F7E1DCEE}" type="presParOf" srcId="{B158FAF7-0A37-4C76-A3C3-05C3215F023B}" destId="{D6573979-81CB-4DBE-8413-63C1D5A96A28}" srcOrd="0" destOrd="0" presId="urn:microsoft.com/office/officeart/2005/8/layout/list1"/>
    <dgm:cxn modelId="{17A0E022-D481-4F57-AA1C-21ADB69D0AFD}" type="presParOf" srcId="{B158FAF7-0A37-4C76-A3C3-05C3215F023B}" destId="{76954D24-4B1B-4CB7-8BCF-ACB458694ABB}" srcOrd="1" destOrd="0" presId="urn:microsoft.com/office/officeart/2005/8/layout/list1"/>
    <dgm:cxn modelId="{974AA25A-98F5-4E8A-B93B-CA82D4C57EFC}" type="presParOf" srcId="{78F125EA-6362-48BB-98DF-A8BC6ED2DA71}" destId="{9AABEBF7-0DEC-4453-AB61-997237AFE28D}" srcOrd="1" destOrd="0" presId="urn:microsoft.com/office/officeart/2005/8/layout/list1"/>
    <dgm:cxn modelId="{93196D48-8BBA-49C2-8900-2A18C52A245B}" type="presParOf" srcId="{78F125EA-6362-48BB-98DF-A8BC6ED2DA71}" destId="{E86ECF44-8531-453F-BB5A-CF76D54B1100}" srcOrd="2" destOrd="0" presId="urn:microsoft.com/office/officeart/2005/8/layout/list1"/>
    <dgm:cxn modelId="{9C794E1C-CFE6-4F19-B5BD-11B0FFF62AA7}" type="presParOf" srcId="{78F125EA-6362-48BB-98DF-A8BC6ED2DA71}" destId="{50E14B3D-0C4A-4B76-A738-74323444B9A7}" srcOrd="3" destOrd="0" presId="urn:microsoft.com/office/officeart/2005/8/layout/list1"/>
    <dgm:cxn modelId="{1B2C11CD-FC91-4788-8BDA-03CAEBA651B9}" type="presParOf" srcId="{78F125EA-6362-48BB-98DF-A8BC6ED2DA71}" destId="{D1F1D149-27FE-4847-A845-623663AD75CE}" srcOrd="4" destOrd="0" presId="urn:microsoft.com/office/officeart/2005/8/layout/list1"/>
    <dgm:cxn modelId="{C5C7E474-3EDD-493E-970A-5D537724ADF5}" type="presParOf" srcId="{D1F1D149-27FE-4847-A845-623663AD75CE}" destId="{98D9FCC6-2396-4CD7-A30E-A4449D68A818}" srcOrd="0" destOrd="0" presId="urn:microsoft.com/office/officeart/2005/8/layout/list1"/>
    <dgm:cxn modelId="{D02A4696-B9E5-4FD8-9A05-9FFEAA08F91F}" type="presParOf" srcId="{D1F1D149-27FE-4847-A845-623663AD75CE}" destId="{5F8E9811-EB6B-47F7-8CC2-8A9237F7D2B2}" srcOrd="1" destOrd="0" presId="urn:microsoft.com/office/officeart/2005/8/layout/list1"/>
    <dgm:cxn modelId="{58CAC828-AB40-4B99-A355-9D7DC38ED75D}" type="presParOf" srcId="{78F125EA-6362-48BB-98DF-A8BC6ED2DA71}" destId="{3FE8268C-AD54-44F4-BA0F-EC93E6DDD69E}" srcOrd="5" destOrd="0" presId="urn:microsoft.com/office/officeart/2005/8/layout/list1"/>
    <dgm:cxn modelId="{B6233CA3-E7FB-42D8-83CE-31FC704D7041}" type="presParOf" srcId="{78F125EA-6362-48BB-98DF-A8BC6ED2DA71}" destId="{1E68B37A-6CCD-4F3A-8855-A628F84F5BDD}" srcOrd="6" destOrd="0" presId="urn:microsoft.com/office/officeart/2005/8/layout/list1"/>
    <dgm:cxn modelId="{AF5C7B10-D2D5-497E-A8B0-1FB23528AEC9}" type="presParOf" srcId="{78F125EA-6362-48BB-98DF-A8BC6ED2DA71}" destId="{424119FF-72AB-43D7-AA16-D843751F8D3A}" srcOrd="7" destOrd="0" presId="urn:microsoft.com/office/officeart/2005/8/layout/list1"/>
    <dgm:cxn modelId="{E9740997-52B0-4C24-BCB0-7CDE1C4FA4F9}" type="presParOf" srcId="{78F125EA-6362-48BB-98DF-A8BC6ED2DA71}" destId="{46F6C82C-656E-4913-BAA6-7125296CA97E}" srcOrd="8" destOrd="0" presId="urn:microsoft.com/office/officeart/2005/8/layout/list1"/>
    <dgm:cxn modelId="{4808ACBE-A6CD-45AF-8C4A-AC3FCBF4ABD5}" type="presParOf" srcId="{46F6C82C-656E-4913-BAA6-7125296CA97E}" destId="{8326F775-067B-44AD-9B94-C6F45F1C9A44}" srcOrd="0" destOrd="0" presId="urn:microsoft.com/office/officeart/2005/8/layout/list1"/>
    <dgm:cxn modelId="{97727453-557E-446A-AD53-C580FD9DB8E4}" type="presParOf" srcId="{46F6C82C-656E-4913-BAA6-7125296CA97E}" destId="{F0845ACA-18E3-4E50-AE19-AB540E59065C}" srcOrd="1" destOrd="0" presId="urn:microsoft.com/office/officeart/2005/8/layout/list1"/>
    <dgm:cxn modelId="{5A564EB2-A39A-45D0-B4AC-A9D56DE25004}" type="presParOf" srcId="{78F125EA-6362-48BB-98DF-A8BC6ED2DA71}" destId="{CBC18485-3410-4B17-B4FB-AC0210462741}" srcOrd="9" destOrd="0" presId="urn:microsoft.com/office/officeart/2005/8/layout/list1"/>
    <dgm:cxn modelId="{F55ABC4E-77E4-49FD-B20C-91F64D3E2C8E}" type="presParOf" srcId="{78F125EA-6362-48BB-98DF-A8BC6ED2DA71}" destId="{0F691077-09E8-4DC3-84D2-C167AA3E6964}" srcOrd="10" destOrd="0" presId="urn:microsoft.com/office/officeart/2005/8/layout/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E37C9801-2FB5-4A62-BF73-0A27430FB144}" type="doc">
      <dgm:prSet loTypeId="urn:microsoft.com/office/officeart/2005/8/layout/list1" loCatId="list" qsTypeId="urn:microsoft.com/office/officeart/2005/8/quickstyle/simple1" qsCatId="simple" csTypeId="urn:microsoft.com/office/officeart/2005/8/colors/accent5_2" csCatId="accent5" phldr="1"/>
      <dgm:spPr/>
      <dgm:t>
        <a:bodyPr/>
        <a:lstStyle/>
        <a:p>
          <a:endParaRPr lang="en-US"/>
        </a:p>
      </dgm:t>
    </dgm:pt>
    <dgm:pt modelId="{3292D490-C1BC-47A1-A586-3ADFF48A3D07}">
      <dgm:prSet phldrT="[Text]" custT="1"/>
      <dgm:spPr/>
      <dgm:t>
        <a:bodyPr/>
        <a:lstStyle/>
        <a:p>
          <a:r>
            <a:rPr lang="vi-VN" sz="1600" b="1" dirty="0">
              <a:solidFill>
                <a:schemeClr val="bg1"/>
              </a:solidFill>
              <a:latin typeface="Calibri (Body)"/>
            </a:rPr>
            <a:t>ostvaren intelektualni rezultat</a:t>
          </a:r>
          <a:endParaRPr lang="en-US" sz="1600" dirty="0">
            <a:solidFill>
              <a:schemeClr val="bg1"/>
            </a:solidFill>
            <a:latin typeface="Calibri (Body)"/>
          </a:endParaRPr>
        </a:p>
      </dgm:t>
    </dgm:pt>
    <dgm:pt modelId="{6F52B433-7222-46CD-8F3A-9A46419C165B}" type="parTrans" cxnId="{5E01A979-9990-4F58-BDFC-F704BB4740E5}">
      <dgm:prSet/>
      <dgm:spPr/>
      <dgm:t>
        <a:bodyPr/>
        <a:lstStyle/>
        <a:p>
          <a:endParaRPr lang="en-US"/>
        </a:p>
      </dgm:t>
    </dgm:pt>
    <dgm:pt modelId="{564DEAE5-2720-4739-8730-E7077B08283C}" type="sibTrans" cxnId="{5E01A979-9990-4F58-BDFC-F704BB4740E5}">
      <dgm:prSet/>
      <dgm:spPr/>
      <dgm:t>
        <a:bodyPr/>
        <a:lstStyle/>
        <a:p>
          <a:endParaRPr lang="en-US"/>
        </a:p>
      </dgm:t>
    </dgm:pt>
    <dgm:pt modelId="{15E34F8C-3B11-450D-B463-2DD45FFA77E6}">
      <dgm:prSet phldrT="[Text]" custT="1"/>
      <dgm:spPr/>
      <dgm:t>
        <a:bodyPr/>
        <a:lstStyle/>
        <a:p>
          <a:pPr>
            <a:buNone/>
          </a:pPr>
          <a:r>
            <a:rPr lang="vi-VN" sz="1300" dirty="0">
              <a:latin typeface="Calibri (Body)"/>
            </a:rPr>
            <a:t>postavljen na Diseminacijsk</a:t>
          </a:r>
          <a:r>
            <a:rPr lang="hr-HR" sz="1300" dirty="0">
              <a:latin typeface="Calibri (Body)"/>
            </a:rPr>
            <a:t>oj</a:t>
          </a:r>
          <a:r>
            <a:rPr lang="vi-VN" sz="1300" dirty="0">
              <a:latin typeface="Calibri (Body)"/>
            </a:rPr>
            <a:t> platform</a:t>
          </a:r>
          <a:r>
            <a:rPr lang="hr-HR" sz="1300" dirty="0">
              <a:latin typeface="Calibri (Body)"/>
            </a:rPr>
            <a:t>i ili dostupan za provjere i reviziju u prostorijama korisnika ili</a:t>
          </a:r>
          <a:endParaRPr lang="en-US" sz="1300" dirty="0">
            <a:latin typeface="Calibri (Body)"/>
          </a:endParaRPr>
        </a:p>
      </dgm:t>
    </dgm:pt>
    <dgm:pt modelId="{7BE3B486-8D42-4AD3-997E-6EBC0C507C60}" type="parTrans" cxnId="{464C7631-00CF-4DB9-A418-4DF90A9B3CE4}">
      <dgm:prSet/>
      <dgm:spPr/>
      <dgm:t>
        <a:bodyPr/>
        <a:lstStyle/>
        <a:p>
          <a:endParaRPr lang="en-US"/>
        </a:p>
      </dgm:t>
    </dgm:pt>
    <dgm:pt modelId="{4FA6E75C-6BAC-4521-B79D-2FD4F8D2537E}" type="sibTrans" cxnId="{464C7631-00CF-4DB9-A418-4DF90A9B3CE4}">
      <dgm:prSet/>
      <dgm:spPr/>
      <dgm:t>
        <a:bodyPr/>
        <a:lstStyle/>
        <a:p>
          <a:endParaRPr lang="en-US"/>
        </a:p>
      </dgm:t>
    </dgm:pt>
    <dgm:pt modelId="{9146784D-A648-49B1-B3F4-15687315D8CB}">
      <dgm:prSet custT="1"/>
      <dgm:spPr/>
      <dgm:t>
        <a:bodyPr/>
        <a:lstStyle/>
        <a:p>
          <a:r>
            <a:rPr lang="hr-HR" sz="1600" b="1" dirty="0">
              <a:solidFill>
                <a:schemeClr val="bg1"/>
              </a:solidFill>
              <a:latin typeface="Calibri (Body)"/>
            </a:rPr>
            <a:t>mjesečna evidencija radnog vremena </a:t>
          </a:r>
          <a:r>
            <a:rPr lang="hr-HR" sz="1600" b="1" i="1" dirty="0">
              <a:solidFill>
                <a:schemeClr val="bg1"/>
              </a:solidFill>
              <a:latin typeface="Calibri (Body)"/>
            </a:rPr>
            <a:t>(Time </a:t>
          </a:r>
          <a:r>
            <a:rPr lang="hr-HR" sz="1600" b="1" i="1" dirty="0" err="1">
              <a:solidFill>
                <a:schemeClr val="bg1"/>
              </a:solidFill>
              <a:latin typeface="Calibri (Body)"/>
            </a:rPr>
            <a:t>sheet</a:t>
          </a:r>
          <a:r>
            <a:rPr lang="hr-HR" sz="1600" b="1" i="1" dirty="0">
              <a:solidFill>
                <a:schemeClr val="bg1"/>
              </a:solidFill>
              <a:latin typeface="Calibri (Body)"/>
            </a:rPr>
            <a:t>)</a:t>
          </a:r>
          <a:endParaRPr lang="hr-HR" sz="1600" i="1" dirty="0">
            <a:solidFill>
              <a:schemeClr val="bg1"/>
            </a:solidFill>
            <a:latin typeface="Calibri (Body)"/>
          </a:endParaRPr>
        </a:p>
      </dgm:t>
    </dgm:pt>
    <dgm:pt modelId="{34F5CCAE-7C74-4895-A773-F143FC5646A4}" type="parTrans" cxnId="{BCB0BE44-87E0-4490-8EE0-38CD728B4FA6}">
      <dgm:prSet/>
      <dgm:spPr/>
      <dgm:t>
        <a:bodyPr/>
        <a:lstStyle/>
        <a:p>
          <a:endParaRPr lang="en-US"/>
        </a:p>
      </dgm:t>
    </dgm:pt>
    <dgm:pt modelId="{D2C0209D-A4CD-434C-8BFC-3E51D70B7127}" type="sibTrans" cxnId="{BCB0BE44-87E0-4490-8EE0-38CD728B4FA6}">
      <dgm:prSet/>
      <dgm:spPr/>
      <dgm:t>
        <a:bodyPr/>
        <a:lstStyle/>
        <a:p>
          <a:endParaRPr lang="en-US"/>
        </a:p>
      </dgm:t>
    </dgm:pt>
    <dgm:pt modelId="{DDB04740-D637-409A-9EFF-4D7A567875B2}">
      <dgm:prSet custT="1"/>
      <dgm:spPr/>
      <dgm:t>
        <a:bodyPr/>
        <a:lstStyle/>
        <a:p>
          <a:pPr>
            <a:buNone/>
          </a:pPr>
          <a:r>
            <a:rPr lang="vi-VN" sz="1300" dirty="0">
              <a:latin typeface="Calibri (Body)"/>
            </a:rPr>
            <a:t>dokaz o vremenu </a:t>
          </a:r>
          <a:r>
            <a:rPr lang="hr-HR" sz="1300" dirty="0">
              <a:latin typeface="Calibri (Body)"/>
            </a:rPr>
            <a:t>koje je osoblje utrošilo za rad na intelektualnim rezultatima</a:t>
          </a:r>
          <a:r>
            <a:rPr lang="hr-HR" sz="1300" b="1" dirty="0">
              <a:latin typeface="Calibri (Body)"/>
            </a:rPr>
            <a:t> </a:t>
          </a:r>
          <a:endParaRPr lang="hr-HR" sz="1300" i="1" dirty="0">
            <a:latin typeface="Calibri (Body)"/>
          </a:endParaRPr>
        </a:p>
      </dgm:t>
    </dgm:pt>
    <dgm:pt modelId="{D789FBD4-C8D9-4895-BE48-DF39252342C8}" type="parTrans" cxnId="{5AF5E46F-BD51-4420-8854-26A76AD4C8EE}">
      <dgm:prSet/>
      <dgm:spPr/>
      <dgm:t>
        <a:bodyPr/>
        <a:lstStyle/>
        <a:p>
          <a:endParaRPr lang="en-US"/>
        </a:p>
      </dgm:t>
    </dgm:pt>
    <dgm:pt modelId="{8AAF0879-8072-45EF-AFE4-C23B3943A5FB}" type="sibTrans" cxnId="{5AF5E46F-BD51-4420-8854-26A76AD4C8EE}">
      <dgm:prSet/>
      <dgm:spPr/>
      <dgm:t>
        <a:bodyPr/>
        <a:lstStyle/>
        <a:p>
          <a:endParaRPr lang="en-US"/>
        </a:p>
      </dgm:t>
    </dgm:pt>
    <dgm:pt modelId="{5460AF43-96F6-485E-B5F2-8F0C833EEF57}">
      <dgm:prSet custT="1"/>
      <dgm:spPr/>
      <dgm:t>
        <a:bodyPr/>
        <a:lstStyle/>
        <a:p>
          <a:r>
            <a:rPr lang="vi-VN" sz="1600" b="1" dirty="0">
              <a:solidFill>
                <a:schemeClr val="bg1"/>
              </a:solidFill>
              <a:latin typeface="Calibri (Body)"/>
            </a:rPr>
            <a:t>dokaz o prirodi odnosa između osobe i korisnika</a:t>
          </a:r>
          <a:r>
            <a:rPr lang="vi-VN" sz="1600" dirty="0">
              <a:solidFill>
                <a:schemeClr val="bg1"/>
              </a:solidFill>
              <a:latin typeface="Calibri (Body)"/>
            </a:rPr>
            <a:t> </a:t>
          </a:r>
          <a:r>
            <a:rPr lang="hr-HR" sz="1600" dirty="0">
              <a:solidFill>
                <a:schemeClr val="bg1"/>
              </a:solidFill>
              <a:latin typeface="Calibri (Body)"/>
            </a:rPr>
            <a:t> - </a:t>
          </a:r>
          <a:r>
            <a:rPr lang="vi-VN" sz="1600" dirty="0">
              <a:solidFill>
                <a:schemeClr val="bg1"/>
              </a:solidFill>
              <a:latin typeface="Calibri (Body)"/>
            </a:rPr>
            <a:t>ugovor</a:t>
          </a:r>
          <a:r>
            <a:rPr lang="hr-HR" sz="1600" dirty="0">
              <a:solidFill>
                <a:schemeClr val="bg1"/>
              </a:solidFill>
              <a:latin typeface="Calibri (Body)"/>
            </a:rPr>
            <a:t> </a:t>
          </a:r>
          <a:r>
            <a:rPr lang="vi-VN" sz="1600" dirty="0">
              <a:solidFill>
                <a:schemeClr val="bg1"/>
              </a:solidFill>
              <a:latin typeface="Calibri (Body)"/>
            </a:rPr>
            <a:t> o radu</a:t>
          </a:r>
          <a:endParaRPr lang="hr-HR" sz="1600" i="1" dirty="0">
            <a:solidFill>
              <a:schemeClr val="bg1"/>
            </a:solidFill>
            <a:latin typeface="Calibri (Body)"/>
          </a:endParaRPr>
        </a:p>
      </dgm:t>
    </dgm:pt>
    <dgm:pt modelId="{31CFE640-57AF-4C75-BC9F-B3758F993D47}" type="parTrans" cxnId="{8D9135B6-C7AC-45BA-9085-F6E83413CE0D}">
      <dgm:prSet/>
      <dgm:spPr/>
      <dgm:t>
        <a:bodyPr/>
        <a:lstStyle/>
        <a:p>
          <a:endParaRPr lang="en-US"/>
        </a:p>
      </dgm:t>
    </dgm:pt>
    <dgm:pt modelId="{C49134BE-8EE9-4191-BF06-E74999E083FC}" type="sibTrans" cxnId="{8D9135B6-C7AC-45BA-9085-F6E83413CE0D}">
      <dgm:prSet/>
      <dgm:spPr/>
      <dgm:t>
        <a:bodyPr/>
        <a:lstStyle/>
        <a:p>
          <a:endParaRPr lang="en-US"/>
        </a:p>
      </dgm:t>
    </dgm:pt>
    <dgm:pt modelId="{A8011AF2-9178-467D-9CDB-CB5608581B4A}">
      <dgm:prSet phldrT="[Text]" custT="1"/>
      <dgm:spPr/>
      <dgm:t>
        <a:bodyPr/>
        <a:lstStyle/>
        <a:p>
          <a:pPr>
            <a:buNone/>
          </a:pPr>
          <a:r>
            <a:rPr lang="hr-HR" sz="1300" dirty="0">
              <a:latin typeface="Calibri (Body)"/>
            </a:rPr>
            <a:t>partnerskih organizacija</a:t>
          </a:r>
          <a:endParaRPr lang="en-US" sz="1300" dirty="0">
            <a:latin typeface="Calibri (Body)"/>
          </a:endParaRPr>
        </a:p>
      </dgm:t>
    </dgm:pt>
    <dgm:pt modelId="{F49F17D2-94E4-46A6-B99B-2FAA71D02D8B}" type="parTrans" cxnId="{4DF83728-1577-4C0B-B4D7-3A803C01ECD1}">
      <dgm:prSet/>
      <dgm:spPr/>
      <dgm:t>
        <a:bodyPr/>
        <a:lstStyle/>
        <a:p>
          <a:endParaRPr lang="hr-HR"/>
        </a:p>
      </dgm:t>
    </dgm:pt>
    <dgm:pt modelId="{BDE6BBBB-0DF4-47F0-B45B-1CE4CDC10BC1}" type="sibTrans" cxnId="{4DF83728-1577-4C0B-B4D7-3A803C01ECD1}">
      <dgm:prSet/>
      <dgm:spPr/>
      <dgm:t>
        <a:bodyPr/>
        <a:lstStyle/>
        <a:p>
          <a:endParaRPr lang="hr-HR"/>
        </a:p>
      </dgm:t>
    </dgm:pt>
    <dgm:pt modelId="{78F125EA-6362-48BB-98DF-A8BC6ED2DA71}" type="pres">
      <dgm:prSet presAssocID="{E37C9801-2FB5-4A62-BF73-0A27430FB144}" presName="linear" presStyleCnt="0">
        <dgm:presLayoutVars>
          <dgm:dir/>
          <dgm:animLvl val="lvl"/>
          <dgm:resizeHandles val="exact"/>
        </dgm:presLayoutVars>
      </dgm:prSet>
      <dgm:spPr/>
    </dgm:pt>
    <dgm:pt modelId="{B158FAF7-0A37-4C76-A3C3-05C3215F023B}" type="pres">
      <dgm:prSet presAssocID="{3292D490-C1BC-47A1-A586-3ADFF48A3D07}" presName="parentLin" presStyleCnt="0"/>
      <dgm:spPr/>
    </dgm:pt>
    <dgm:pt modelId="{D6573979-81CB-4DBE-8413-63C1D5A96A28}" type="pres">
      <dgm:prSet presAssocID="{3292D490-C1BC-47A1-A586-3ADFF48A3D07}" presName="parentLeftMargin" presStyleLbl="node1" presStyleIdx="0" presStyleCnt="3"/>
      <dgm:spPr/>
    </dgm:pt>
    <dgm:pt modelId="{76954D24-4B1B-4CB7-8BCF-ACB458694ABB}" type="pres">
      <dgm:prSet presAssocID="{3292D490-C1BC-47A1-A586-3ADFF48A3D07}" presName="parentText" presStyleLbl="node1" presStyleIdx="0" presStyleCnt="3" custScaleX="129660" custLinFactNeighborY="2670">
        <dgm:presLayoutVars>
          <dgm:chMax val="0"/>
          <dgm:bulletEnabled val="1"/>
        </dgm:presLayoutVars>
      </dgm:prSet>
      <dgm:spPr/>
    </dgm:pt>
    <dgm:pt modelId="{9AABEBF7-0DEC-4453-AB61-997237AFE28D}" type="pres">
      <dgm:prSet presAssocID="{3292D490-C1BC-47A1-A586-3ADFF48A3D07}" presName="negativeSpace" presStyleCnt="0"/>
      <dgm:spPr/>
    </dgm:pt>
    <dgm:pt modelId="{E86ECF44-8531-453F-BB5A-CF76D54B1100}" type="pres">
      <dgm:prSet presAssocID="{3292D490-C1BC-47A1-A586-3ADFF48A3D07}" presName="childText" presStyleLbl="conFgAcc1" presStyleIdx="0" presStyleCnt="3" custLinFactNeighborY="14597">
        <dgm:presLayoutVars>
          <dgm:bulletEnabled val="1"/>
        </dgm:presLayoutVars>
      </dgm:prSet>
      <dgm:spPr/>
    </dgm:pt>
    <dgm:pt modelId="{50E14B3D-0C4A-4B76-A738-74323444B9A7}" type="pres">
      <dgm:prSet presAssocID="{564DEAE5-2720-4739-8730-E7077B08283C}" presName="spaceBetweenRectangles" presStyleCnt="0"/>
      <dgm:spPr/>
    </dgm:pt>
    <dgm:pt modelId="{74FAB793-D0AB-4F42-9E88-B807332963E7}" type="pres">
      <dgm:prSet presAssocID="{9146784D-A648-49B1-B3F4-15687315D8CB}" presName="parentLin" presStyleCnt="0"/>
      <dgm:spPr/>
    </dgm:pt>
    <dgm:pt modelId="{4E581B04-D58F-448E-85CF-77DCA5B9BA58}" type="pres">
      <dgm:prSet presAssocID="{9146784D-A648-49B1-B3F4-15687315D8CB}" presName="parentLeftMargin" presStyleLbl="node1" presStyleIdx="0" presStyleCnt="3"/>
      <dgm:spPr/>
    </dgm:pt>
    <dgm:pt modelId="{F1AC0EEB-8095-430D-A317-8C37AD2BB01B}" type="pres">
      <dgm:prSet presAssocID="{9146784D-A648-49B1-B3F4-15687315D8CB}" presName="parentText" presStyleLbl="node1" presStyleIdx="1" presStyleCnt="3" custScaleX="129010">
        <dgm:presLayoutVars>
          <dgm:chMax val="0"/>
          <dgm:bulletEnabled val="1"/>
        </dgm:presLayoutVars>
      </dgm:prSet>
      <dgm:spPr/>
    </dgm:pt>
    <dgm:pt modelId="{AE459310-A90E-491C-A7F3-1B611FC25C8D}" type="pres">
      <dgm:prSet presAssocID="{9146784D-A648-49B1-B3F4-15687315D8CB}" presName="negativeSpace" presStyleCnt="0"/>
      <dgm:spPr/>
    </dgm:pt>
    <dgm:pt modelId="{49DC69DD-0BAF-4E29-A67D-6B2D5176B9E3}" type="pres">
      <dgm:prSet presAssocID="{9146784D-A648-49B1-B3F4-15687315D8CB}" presName="childText" presStyleLbl="conFgAcc1" presStyleIdx="1" presStyleCnt="3">
        <dgm:presLayoutVars>
          <dgm:bulletEnabled val="1"/>
        </dgm:presLayoutVars>
      </dgm:prSet>
      <dgm:spPr/>
    </dgm:pt>
    <dgm:pt modelId="{27B7B183-C37B-432E-919E-8F652D410252}" type="pres">
      <dgm:prSet presAssocID="{D2C0209D-A4CD-434C-8BFC-3E51D70B7127}" presName="spaceBetweenRectangles" presStyleCnt="0"/>
      <dgm:spPr/>
    </dgm:pt>
    <dgm:pt modelId="{6E902F15-2EC9-4DF7-AE7D-630C7F254DCB}" type="pres">
      <dgm:prSet presAssocID="{5460AF43-96F6-485E-B5F2-8F0C833EEF57}" presName="parentLin" presStyleCnt="0"/>
      <dgm:spPr/>
    </dgm:pt>
    <dgm:pt modelId="{BE316FAC-6223-41E6-9B4D-A463BA4AED7B}" type="pres">
      <dgm:prSet presAssocID="{5460AF43-96F6-485E-B5F2-8F0C833EEF57}" presName="parentLeftMargin" presStyleLbl="node1" presStyleIdx="1" presStyleCnt="3"/>
      <dgm:spPr/>
    </dgm:pt>
    <dgm:pt modelId="{E640CF66-CF21-4F61-81C0-4B959C57CEA0}" type="pres">
      <dgm:prSet presAssocID="{5460AF43-96F6-485E-B5F2-8F0C833EEF57}" presName="parentText" presStyleLbl="node1" presStyleIdx="2" presStyleCnt="3" custScaleX="130058">
        <dgm:presLayoutVars>
          <dgm:chMax val="0"/>
          <dgm:bulletEnabled val="1"/>
        </dgm:presLayoutVars>
      </dgm:prSet>
      <dgm:spPr/>
    </dgm:pt>
    <dgm:pt modelId="{0A068D29-C02E-4B46-B827-0BCEB8244D92}" type="pres">
      <dgm:prSet presAssocID="{5460AF43-96F6-485E-B5F2-8F0C833EEF57}" presName="negativeSpace" presStyleCnt="0"/>
      <dgm:spPr/>
    </dgm:pt>
    <dgm:pt modelId="{A67882A6-5F46-4E05-A0DB-30371D111757}" type="pres">
      <dgm:prSet presAssocID="{5460AF43-96F6-485E-B5F2-8F0C833EEF57}" presName="childText" presStyleLbl="conFgAcc1" presStyleIdx="2" presStyleCnt="3">
        <dgm:presLayoutVars>
          <dgm:bulletEnabled val="1"/>
        </dgm:presLayoutVars>
      </dgm:prSet>
      <dgm:spPr/>
    </dgm:pt>
  </dgm:ptLst>
  <dgm:cxnLst>
    <dgm:cxn modelId="{10D20714-3D88-4C2C-8110-9B4CEED912DA}" type="presOf" srcId="{E37C9801-2FB5-4A62-BF73-0A27430FB144}" destId="{78F125EA-6362-48BB-98DF-A8BC6ED2DA71}" srcOrd="0" destOrd="0" presId="urn:microsoft.com/office/officeart/2005/8/layout/list1"/>
    <dgm:cxn modelId="{ADB27316-5CBC-4CD4-A2C8-4E07EBE8054C}" type="presOf" srcId="{5460AF43-96F6-485E-B5F2-8F0C833EEF57}" destId="{BE316FAC-6223-41E6-9B4D-A463BA4AED7B}" srcOrd="0" destOrd="0" presId="urn:microsoft.com/office/officeart/2005/8/layout/list1"/>
    <dgm:cxn modelId="{4DF83728-1577-4C0B-B4D7-3A803C01ECD1}" srcId="{3292D490-C1BC-47A1-A586-3ADFF48A3D07}" destId="{A8011AF2-9178-467D-9CDB-CB5608581B4A}" srcOrd="1" destOrd="0" parTransId="{F49F17D2-94E4-46A6-B99B-2FAA71D02D8B}" sibTransId="{BDE6BBBB-0DF4-47F0-B45B-1CE4CDC10BC1}"/>
    <dgm:cxn modelId="{464C7631-00CF-4DB9-A418-4DF90A9B3CE4}" srcId="{3292D490-C1BC-47A1-A586-3ADFF48A3D07}" destId="{15E34F8C-3B11-450D-B463-2DD45FFA77E6}" srcOrd="0" destOrd="0" parTransId="{7BE3B486-8D42-4AD3-997E-6EBC0C507C60}" sibTransId="{4FA6E75C-6BAC-4521-B79D-2FD4F8D2537E}"/>
    <dgm:cxn modelId="{7244A234-0294-441E-8615-82EAC69CC6B4}" type="presOf" srcId="{15E34F8C-3B11-450D-B463-2DD45FFA77E6}" destId="{E86ECF44-8531-453F-BB5A-CF76D54B1100}" srcOrd="0" destOrd="0" presId="urn:microsoft.com/office/officeart/2005/8/layout/list1"/>
    <dgm:cxn modelId="{BCB0BE44-87E0-4490-8EE0-38CD728B4FA6}" srcId="{E37C9801-2FB5-4A62-BF73-0A27430FB144}" destId="{9146784D-A648-49B1-B3F4-15687315D8CB}" srcOrd="1" destOrd="0" parTransId="{34F5CCAE-7C74-4895-A773-F143FC5646A4}" sibTransId="{D2C0209D-A4CD-434C-8BFC-3E51D70B7127}"/>
    <dgm:cxn modelId="{1566BA4D-23DD-4911-9D6B-261BC0B851D3}" type="presOf" srcId="{9146784D-A648-49B1-B3F4-15687315D8CB}" destId="{F1AC0EEB-8095-430D-A317-8C37AD2BB01B}" srcOrd="1" destOrd="0" presId="urn:microsoft.com/office/officeart/2005/8/layout/list1"/>
    <dgm:cxn modelId="{3099D14E-78FD-4EBC-A479-A521D4EC1AC1}" type="presOf" srcId="{DDB04740-D637-409A-9EFF-4D7A567875B2}" destId="{49DC69DD-0BAF-4E29-A67D-6B2D5176B9E3}" srcOrd="0" destOrd="0" presId="urn:microsoft.com/office/officeart/2005/8/layout/list1"/>
    <dgm:cxn modelId="{5AF5E46F-BD51-4420-8854-26A76AD4C8EE}" srcId="{9146784D-A648-49B1-B3F4-15687315D8CB}" destId="{DDB04740-D637-409A-9EFF-4D7A567875B2}" srcOrd="0" destOrd="0" parTransId="{D789FBD4-C8D9-4895-BE48-DF39252342C8}" sibTransId="{8AAF0879-8072-45EF-AFE4-C23B3943A5FB}"/>
    <dgm:cxn modelId="{5E01A979-9990-4F58-BDFC-F704BB4740E5}" srcId="{E37C9801-2FB5-4A62-BF73-0A27430FB144}" destId="{3292D490-C1BC-47A1-A586-3ADFF48A3D07}" srcOrd="0" destOrd="0" parTransId="{6F52B433-7222-46CD-8F3A-9A46419C165B}" sibTransId="{564DEAE5-2720-4739-8730-E7077B08283C}"/>
    <dgm:cxn modelId="{64A332AC-1B8A-4B96-A1AF-3ACA9FE16F2B}" type="presOf" srcId="{9146784D-A648-49B1-B3F4-15687315D8CB}" destId="{4E581B04-D58F-448E-85CF-77DCA5B9BA58}" srcOrd="0" destOrd="0" presId="urn:microsoft.com/office/officeart/2005/8/layout/list1"/>
    <dgm:cxn modelId="{EE6656B0-34E7-4EE4-934A-E6A1A21AD1AC}" type="presOf" srcId="{3292D490-C1BC-47A1-A586-3ADFF48A3D07}" destId="{76954D24-4B1B-4CB7-8BCF-ACB458694ABB}" srcOrd="1" destOrd="0" presId="urn:microsoft.com/office/officeart/2005/8/layout/list1"/>
    <dgm:cxn modelId="{8D9135B6-C7AC-45BA-9085-F6E83413CE0D}" srcId="{E37C9801-2FB5-4A62-BF73-0A27430FB144}" destId="{5460AF43-96F6-485E-B5F2-8F0C833EEF57}" srcOrd="2" destOrd="0" parTransId="{31CFE640-57AF-4C75-BC9F-B3758F993D47}" sibTransId="{C49134BE-8EE9-4191-BF06-E74999E083FC}"/>
    <dgm:cxn modelId="{9CD2CFB7-4282-4382-A97B-69992205A9A9}" type="presOf" srcId="{A8011AF2-9178-467D-9CDB-CB5608581B4A}" destId="{E86ECF44-8531-453F-BB5A-CF76D54B1100}" srcOrd="0" destOrd="1" presId="urn:microsoft.com/office/officeart/2005/8/layout/list1"/>
    <dgm:cxn modelId="{E7AFA2F0-37E6-4F78-A5DA-1B3F2B047AF4}" type="presOf" srcId="{3292D490-C1BC-47A1-A586-3ADFF48A3D07}" destId="{D6573979-81CB-4DBE-8413-63C1D5A96A28}" srcOrd="0" destOrd="0" presId="urn:microsoft.com/office/officeart/2005/8/layout/list1"/>
    <dgm:cxn modelId="{04FEB3F2-16E7-432D-A8A3-9E02809A22B6}" type="presOf" srcId="{5460AF43-96F6-485E-B5F2-8F0C833EEF57}" destId="{E640CF66-CF21-4F61-81C0-4B959C57CEA0}" srcOrd="1" destOrd="0" presId="urn:microsoft.com/office/officeart/2005/8/layout/list1"/>
    <dgm:cxn modelId="{5011C245-E370-47ED-BAE2-6148B81E15DE}" type="presParOf" srcId="{78F125EA-6362-48BB-98DF-A8BC6ED2DA71}" destId="{B158FAF7-0A37-4C76-A3C3-05C3215F023B}" srcOrd="0" destOrd="0" presId="urn:microsoft.com/office/officeart/2005/8/layout/list1"/>
    <dgm:cxn modelId="{18F24136-312C-43A2-BBAE-F246F7E1DCEE}" type="presParOf" srcId="{B158FAF7-0A37-4C76-A3C3-05C3215F023B}" destId="{D6573979-81CB-4DBE-8413-63C1D5A96A28}" srcOrd="0" destOrd="0" presId="urn:microsoft.com/office/officeart/2005/8/layout/list1"/>
    <dgm:cxn modelId="{17A0E022-D481-4F57-AA1C-21ADB69D0AFD}" type="presParOf" srcId="{B158FAF7-0A37-4C76-A3C3-05C3215F023B}" destId="{76954D24-4B1B-4CB7-8BCF-ACB458694ABB}" srcOrd="1" destOrd="0" presId="urn:microsoft.com/office/officeart/2005/8/layout/list1"/>
    <dgm:cxn modelId="{974AA25A-98F5-4E8A-B93B-CA82D4C57EFC}" type="presParOf" srcId="{78F125EA-6362-48BB-98DF-A8BC6ED2DA71}" destId="{9AABEBF7-0DEC-4453-AB61-997237AFE28D}" srcOrd="1" destOrd="0" presId="urn:microsoft.com/office/officeart/2005/8/layout/list1"/>
    <dgm:cxn modelId="{93196D48-8BBA-49C2-8900-2A18C52A245B}" type="presParOf" srcId="{78F125EA-6362-48BB-98DF-A8BC6ED2DA71}" destId="{E86ECF44-8531-453F-BB5A-CF76D54B1100}" srcOrd="2" destOrd="0" presId="urn:microsoft.com/office/officeart/2005/8/layout/list1"/>
    <dgm:cxn modelId="{9C794E1C-CFE6-4F19-B5BD-11B0FFF62AA7}" type="presParOf" srcId="{78F125EA-6362-48BB-98DF-A8BC6ED2DA71}" destId="{50E14B3D-0C4A-4B76-A738-74323444B9A7}" srcOrd="3" destOrd="0" presId="urn:microsoft.com/office/officeart/2005/8/layout/list1"/>
    <dgm:cxn modelId="{1DCA7A0E-DDD0-42EF-9D03-8768A980BC33}" type="presParOf" srcId="{78F125EA-6362-48BB-98DF-A8BC6ED2DA71}" destId="{74FAB793-D0AB-4F42-9E88-B807332963E7}" srcOrd="4" destOrd="0" presId="urn:microsoft.com/office/officeart/2005/8/layout/list1"/>
    <dgm:cxn modelId="{AFECCE89-7C17-464F-BB94-75D19BCDE6AF}" type="presParOf" srcId="{74FAB793-D0AB-4F42-9E88-B807332963E7}" destId="{4E581B04-D58F-448E-85CF-77DCA5B9BA58}" srcOrd="0" destOrd="0" presId="urn:microsoft.com/office/officeart/2005/8/layout/list1"/>
    <dgm:cxn modelId="{A2A78CD8-B1F2-4405-BF08-C1D3478BDCC3}" type="presParOf" srcId="{74FAB793-D0AB-4F42-9E88-B807332963E7}" destId="{F1AC0EEB-8095-430D-A317-8C37AD2BB01B}" srcOrd="1" destOrd="0" presId="urn:microsoft.com/office/officeart/2005/8/layout/list1"/>
    <dgm:cxn modelId="{50390702-8EB2-4103-995F-5C12A98EFD70}" type="presParOf" srcId="{78F125EA-6362-48BB-98DF-A8BC6ED2DA71}" destId="{AE459310-A90E-491C-A7F3-1B611FC25C8D}" srcOrd="5" destOrd="0" presId="urn:microsoft.com/office/officeart/2005/8/layout/list1"/>
    <dgm:cxn modelId="{1A885B29-F941-4716-9E41-000C01C2FC94}" type="presParOf" srcId="{78F125EA-6362-48BB-98DF-A8BC6ED2DA71}" destId="{49DC69DD-0BAF-4E29-A67D-6B2D5176B9E3}" srcOrd="6" destOrd="0" presId="urn:microsoft.com/office/officeart/2005/8/layout/list1"/>
    <dgm:cxn modelId="{CA41287F-D9EA-4AA2-AC1E-50973064E411}" type="presParOf" srcId="{78F125EA-6362-48BB-98DF-A8BC6ED2DA71}" destId="{27B7B183-C37B-432E-919E-8F652D410252}" srcOrd="7" destOrd="0" presId="urn:microsoft.com/office/officeart/2005/8/layout/list1"/>
    <dgm:cxn modelId="{11F57BD3-F116-4221-878B-3FEDF8BAB7F9}" type="presParOf" srcId="{78F125EA-6362-48BB-98DF-A8BC6ED2DA71}" destId="{6E902F15-2EC9-4DF7-AE7D-630C7F254DCB}" srcOrd="8" destOrd="0" presId="urn:microsoft.com/office/officeart/2005/8/layout/list1"/>
    <dgm:cxn modelId="{AA9655B5-63A4-4640-A2C7-B1B983B2AF40}" type="presParOf" srcId="{6E902F15-2EC9-4DF7-AE7D-630C7F254DCB}" destId="{BE316FAC-6223-41E6-9B4D-A463BA4AED7B}" srcOrd="0" destOrd="0" presId="urn:microsoft.com/office/officeart/2005/8/layout/list1"/>
    <dgm:cxn modelId="{362ADC91-87ED-46AA-9422-F13BD75BCE86}" type="presParOf" srcId="{6E902F15-2EC9-4DF7-AE7D-630C7F254DCB}" destId="{E640CF66-CF21-4F61-81C0-4B959C57CEA0}" srcOrd="1" destOrd="0" presId="urn:microsoft.com/office/officeart/2005/8/layout/list1"/>
    <dgm:cxn modelId="{A6458486-BE72-4559-A177-3D5F311C2ADA}" type="presParOf" srcId="{78F125EA-6362-48BB-98DF-A8BC6ED2DA71}" destId="{0A068D29-C02E-4B46-B827-0BCEB8244D92}" srcOrd="9" destOrd="0" presId="urn:microsoft.com/office/officeart/2005/8/layout/list1"/>
    <dgm:cxn modelId="{E4284D59-8C10-4775-90DC-8070675C7F39}" type="presParOf" srcId="{78F125EA-6362-48BB-98DF-A8BC6ED2DA71}" destId="{A67882A6-5F46-4E05-A0DB-30371D111757}" srcOrd="10" destOrd="0" presId="urn:microsoft.com/office/officeart/2005/8/layout/list1"/>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E37C9801-2FB5-4A62-BF73-0A27430FB144}" type="doc">
      <dgm:prSet loTypeId="urn:microsoft.com/office/officeart/2005/8/layout/list1" loCatId="list" qsTypeId="urn:microsoft.com/office/officeart/2005/8/quickstyle/simple1" qsCatId="simple" csTypeId="urn:microsoft.com/office/officeart/2005/8/colors/accent5_2" csCatId="accent5" phldr="1"/>
      <dgm:spPr/>
      <dgm:t>
        <a:bodyPr/>
        <a:lstStyle/>
        <a:p>
          <a:endParaRPr lang="en-US"/>
        </a:p>
      </dgm:t>
    </dgm:pt>
    <dgm:pt modelId="{5E0516B0-33EB-4C8A-8B51-356D018B3481}">
      <dgm:prSet custT="1"/>
      <dgm:spPr/>
      <dgm:t>
        <a:bodyPr/>
        <a:lstStyle/>
        <a:p>
          <a:r>
            <a:rPr lang="hr-HR" sz="1500" b="1" dirty="0">
              <a:solidFill>
                <a:schemeClr val="bg1"/>
              </a:solidFill>
              <a:latin typeface="Calibri (Body)"/>
            </a:rPr>
            <a:t>po</a:t>
          </a:r>
          <a:r>
            <a:rPr lang="vi-VN" sz="1500" b="1" dirty="0">
              <a:solidFill>
                <a:schemeClr val="bg1"/>
              </a:solidFill>
              <a:latin typeface="Calibri (Body)"/>
            </a:rPr>
            <a:t>pis sudionika</a:t>
          </a:r>
          <a:r>
            <a:rPr lang="hr-HR" sz="1500" b="1" dirty="0">
              <a:solidFill>
                <a:schemeClr val="bg1"/>
              </a:solidFill>
              <a:latin typeface="Calibri (Body)"/>
            </a:rPr>
            <a:t> događanja</a:t>
          </a:r>
          <a:endParaRPr lang="hr-HR" sz="1500" dirty="0">
            <a:solidFill>
              <a:schemeClr val="bg1"/>
            </a:solidFill>
            <a:latin typeface="Calibri (Body)"/>
          </a:endParaRPr>
        </a:p>
      </dgm:t>
    </dgm:pt>
    <dgm:pt modelId="{A9285244-0A6C-462A-89BB-83D2423F026C}" type="parTrans" cxnId="{F3008935-BA9F-4605-8E00-968012E366AF}">
      <dgm:prSet/>
      <dgm:spPr/>
      <dgm:t>
        <a:bodyPr/>
        <a:lstStyle/>
        <a:p>
          <a:endParaRPr lang="en-US" sz="1300"/>
        </a:p>
      </dgm:t>
    </dgm:pt>
    <dgm:pt modelId="{D6E282D8-FCF7-478E-9829-CB9CA0149486}" type="sibTrans" cxnId="{F3008935-BA9F-4605-8E00-968012E366AF}">
      <dgm:prSet/>
      <dgm:spPr/>
      <dgm:t>
        <a:bodyPr/>
        <a:lstStyle/>
        <a:p>
          <a:endParaRPr lang="en-US" sz="1300"/>
        </a:p>
      </dgm:t>
    </dgm:pt>
    <dgm:pt modelId="{4CD2FB23-BFAC-493D-9E19-DDF5E670DCE0}">
      <dgm:prSet custT="1"/>
      <dgm:spPr/>
      <dgm:t>
        <a:bodyPr/>
        <a:lstStyle/>
        <a:p>
          <a:r>
            <a:rPr lang="vi-VN" sz="1500" b="1" dirty="0">
              <a:solidFill>
                <a:schemeClr val="bg1"/>
              </a:solidFill>
              <a:latin typeface="Calibri (Body)"/>
            </a:rPr>
            <a:t>detaljan program</a:t>
          </a:r>
          <a:r>
            <a:rPr lang="vi-VN" sz="1500" dirty="0">
              <a:solidFill>
                <a:schemeClr val="bg1"/>
              </a:solidFill>
              <a:latin typeface="Calibri (Body)"/>
            </a:rPr>
            <a:t> rada te svi </a:t>
          </a:r>
          <a:r>
            <a:rPr lang="hr-HR" sz="1500" b="1" dirty="0">
              <a:solidFill>
                <a:schemeClr val="bg1"/>
              </a:solidFill>
              <a:latin typeface="Calibri (Body)"/>
            </a:rPr>
            <a:t>dokumenti </a:t>
          </a:r>
          <a:r>
            <a:rPr lang="hr-HR" sz="1500" dirty="0">
              <a:solidFill>
                <a:schemeClr val="bg1"/>
              </a:solidFill>
              <a:latin typeface="Calibri (Body)"/>
            </a:rPr>
            <a:t>korišteni ili podijeljeni tijekom </a:t>
          </a:r>
          <a:r>
            <a:rPr lang="vi-VN" sz="1500" dirty="0">
              <a:solidFill>
                <a:schemeClr val="bg1"/>
              </a:solidFill>
              <a:latin typeface="Calibri (Body)"/>
            </a:rPr>
            <a:t>događanj</a:t>
          </a:r>
          <a:r>
            <a:rPr lang="hr-HR" sz="1500" dirty="0">
              <a:solidFill>
                <a:schemeClr val="bg1"/>
              </a:solidFill>
              <a:latin typeface="Calibri (Body)"/>
            </a:rPr>
            <a:t>a</a:t>
          </a:r>
          <a:r>
            <a:rPr lang="vi-VN" sz="1500" dirty="0">
              <a:solidFill>
                <a:schemeClr val="bg1"/>
              </a:solidFill>
              <a:latin typeface="Calibri (Body)"/>
            </a:rPr>
            <a:t> </a:t>
          </a:r>
          <a:endParaRPr lang="hr-HR" sz="1500" dirty="0">
            <a:solidFill>
              <a:schemeClr val="bg1"/>
            </a:solidFill>
            <a:latin typeface="Calibri (Body)"/>
          </a:endParaRPr>
        </a:p>
      </dgm:t>
    </dgm:pt>
    <dgm:pt modelId="{1B7CC84C-822E-4258-A417-03B1436487ED}" type="parTrans" cxnId="{AF55A02C-81B8-4677-A903-1C4C2DCCF445}">
      <dgm:prSet/>
      <dgm:spPr/>
      <dgm:t>
        <a:bodyPr/>
        <a:lstStyle/>
        <a:p>
          <a:endParaRPr lang="en-US" sz="1300"/>
        </a:p>
      </dgm:t>
    </dgm:pt>
    <dgm:pt modelId="{F8AFBCBB-7226-429B-AB27-BDBDD471B4C9}" type="sibTrans" cxnId="{AF55A02C-81B8-4677-A903-1C4C2DCCF445}">
      <dgm:prSet/>
      <dgm:spPr/>
      <dgm:t>
        <a:bodyPr/>
        <a:lstStyle/>
        <a:p>
          <a:endParaRPr lang="en-US" sz="1300"/>
        </a:p>
      </dgm:t>
    </dgm:pt>
    <dgm:pt modelId="{87F25885-269A-4BC1-952F-E5BDAD771CE2}">
      <dgm:prSet custT="1"/>
      <dgm:spPr/>
      <dgm:t>
        <a:bodyPr/>
        <a:lstStyle/>
        <a:p>
          <a:pPr>
            <a:buNone/>
          </a:pPr>
          <a:r>
            <a:rPr lang="hr-HR" sz="1300" dirty="0">
              <a:solidFill>
                <a:schemeClr val="tx1">
                  <a:lumMod val="65000"/>
                  <a:lumOff val="35000"/>
                </a:schemeClr>
              </a:solidFill>
              <a:latin typeface="Calibri (Body)"/>
            </a:rPr>
            <a:t>s</a:t>
          </a:r>
          <a:r>
            <a:rPr lang="vi-VN" sz="1300" dirty="0">
              <a:solidFill>
                <a:schemeClr val="tx1">
                  <a:lumMod val="65000"/>
                  <a:lumOff val="35000"/>
                </a:schemeClr>
              </a:solidFill>
              <a:latin typeface="Calibri (Body)"/>
            </a:rPr>
            <a:t> njihovim potpisima, navedenim imenom, datumom i mjestom </a:t>
          </a:r>
          <a:r>
            <a:rPr lang="hr-HR" sz="1300" dirty="0">
              <a:solidFill>
                <a:schemeClr val="tx1">
                  <a:lumMod val="65000"/>
                  <a:lumOff val="35000"/>
                </a:schemeClr>
              </a:solidFill>
              <a:latin typeface="Calibri (Body)"/>
            </a:rPr>
            <a:t>održavanja </a:t>
          </a:r>
          <a:r>
            <a:rPr lang="vi-VN" sz="1300" dirty="0">
              <a:solidFill>
                <a:schemeClr val="tx1">
                  <a:lumMod val="65000"/>
                  <a:lumOff val="35000"/>
                </a:schemeClr>
              </a:solidFill>
              <a:latin typeface="Calibri (Body)"/>
            </a:rPr>
            <a:t>događanja te s podacima</a:t>
          </a:r>
          <a:endParaRPr lang="hr-HR" sz="1300" dirty="0">
            <a:solidFill>
              <a:schemeClr val="tx1">
                <a:lumMod val="65000"/>
                <a:lumOff val="35000"/>
              </a:schemeClr>
            </a:solidFill>
            <a:latin typeface="Calibri (Body)"/>
          </a:endParaRPr>
        </a:p>
      </dgm:t>
    </dgm:pt>
    <dgm:pt modelId="{6D46945F-D56E-4A57-967C-1EFFA21B8D78}" type="parTrans" cxnId="{1A4647DC-06C0-449D-A6E7-78205BC36FA5}">
      <dgm:prSet/>
      <dgm:spPr/>
      <dgm:t>
        <a:bodyPr/>
        <a:lstStyle/>
        <a:p>
          <a:endParaRPr lang="en-US" sz="1300"/>
        </a:p>
      </dgm:t>
    </dgm:pt>
    <dgm:pt modelId="{2065BF14-1B48-4D8C-8C20-260F2B19B217}" type="sibTrans" cxnId="{1A4647DC-06C0-449D-A6E7-78205BC36FA5}">
      <dgm:prSet/>
      <dgm:spPr/>
      <dgm:t>
        <a:bodyPr/>
        <a:lstStyle/>
        <a:p>
          <a:endParaRPr lang="en-US" sz="1300"/>
        </a:p>
      </dgm:t>
    </dgm:pt>
    <dgm:pt modelId="{ACD6A2A0-D412-4AB5-A8ED-A595F7EDC0F2}">
      <dgm:prSet custT="1"/>
      <dgm:spPr/>
      <dgm:t>
        <a:bodyPr/>
        <a:lstStyle/>
        <a:p>
          <a:pPr>
            <a:buNone/>
          </a:pPr>
          <a:r>
            <a:rPr lang="vi-VN" sz="1300" dirty="0">
              <a:solidFill>
                <a:schemeClr val="tx1">
                  <a:lumMod val="65000"/>
                  <a:lumOff val="35000"/>
                </a:schemeClr>
              </a:solidFill>
              <a:latin typeface="Calibri (Body)"/>
            </a:rPr>
            <a:t>za svakog sudionika: ime, adresa e-pošte te potpis osobe, ime i adresa organizacije pošiljatelj</a:t>
          </a:r>
          <a:r>
            <a:rPr lang="hr-HR" sz="1300" dirty="0" err="1">
              <a:solidFill>
                <a:schemeClr val="tx1">
                  <a:lumMod val="65000"/>
                  <a:lumOff val="35000"/>
                </a:schemeClr>
              </a:solidFill>
              <a:latin typeface="Calibri (Body)"/>
            </a:rPr>
            <a:t>ice</a:t>
          </a:r>
          <a:endParaRPr lang="hr-HR" sz="1300" dirty="0">
            <a:solidFill>
              <a:schemeClr val="tx1">
                <a:lumMod val="65000"/>
                <a:lumOff val="35000"/>
              </a:schemeClr>
            </a:solidFill>
            <a:latin typeface="Calibri (Body)"/>
          </a:endParaRPr>
        </a:p>
      </dgm:t>
    </dgm:pt>
    <dgm:pt modelId="{31CEF101-9FC5-4C22-AE39-204CFBF26B4B}" type="parTrans" cxnId="{BCCD823E-BFC3-4653-A17F-1389C72AE0FD}">
      <dgm:prSet/>
      <dgm:spPr/>
      <dgm:t>
        <a:bodyPr/>
        <a:lstStyle/>
        <a:p>
          <a:endParaRPr lang="hr-HR"/>
        </a:p>
      </dgm:t>
    </dgm:pt>
    <dgm:pt modelId="{F658B29F-E5D0-4894-95A4-434C879C9BB6}" type="sibTrans" cxnId="{BCCD823E-BFC3-4653-A17F-1389C72AE0FD}">
      <dgm:prSet/>
      <dgm:spPr/>
      <dgm:t>
        <a:bodyPr/>
        <a:lstStyle/>
        <a:p>
          <a:endParaRPr lang="hr-HR"/>
        </a:p>
      </dgm:t>
    </dgm:pt>
    <dgm:pt modelId="{78F125EA-6362-48BB-98DF-A8BC6ED2DA71}" type="pres">
      <dgm:prSet presAssocID="{E37C9801-2FB5-4A62-BF73-0A27430FB144}" presName="linear" presStyleCnt="0">
        <dgm:presLayoutVars>
          <dgm:dir/>
          <dgm:animLvl val="lvl"/>
          <dgm:resizeHandles val="exact"/>
        </dgm:presLayoutVars>
      </dgm:prSet>
      <dgm:spPr/>
    </dgm:pt>
    <dgm:pt modelId="{50663DD5-5453-4E6E-8455-672CE72E19D0}" type="pres">
      <dgm:prSet presAssocID="{5E0516B0-33EB-4C8A-8B51-356D018B3481}" presName="parentLin" presStyleCnt="0"/>
      <dgm:spPr/>
    </dgm:pt>
    <dgm:pt modelId="{D5781269-FA10-4F30-BE30-4A1125DC4DC2}" type="pres">
      <dgm:prSet presAssocID="{5E0516B0-33EB-4C8A-8B51-356D018B3481}" presName="parentLeftMargin" presStyleLbl="node1" presStyleIdx="0" presStyleCnt="2"/>
      <dgm:spPr/>
    </dgm:pt>
    <dgm:pt modelId="{67DB3996-D8F7-48C2-A0C8-4533147D8129}" type="pres">
      <dgm:prSet presAssocID="{5E0516B0-33EB-4C8A-8B51-356D018B3481}" presName="parentText" presStyleLbl="node1" presStyleIdx="0" presStyleCnt="2" custScaleX="129702">
        <dgm:presLayoutVars>
          <dgm:chMax val="0"/>
          <dgm:bulletEnabled val="1"/>
        </dgm:presLayoutVars>
      </dgm:prSet>
      <dgm:spPr/>
    </dgm:pt>
    <dgm:pt modelId="{C6805B59-14D4-4C64-9A5F-1EDFC0653AF4}" type="pres">
      <dgm:prSet presAssocID="{5E0516B0-33EB-4C8A-8B51-356D018B3481}" presName="negativeSpace" presStyleCnt="0"/>
      <dgm:spPr/>
    </dgm:pt>
    <dgm:pt modelId="{D27034A7-8581-42D4-86FC-168F32257D51}" type="pres">
      <dgm:prSet presAssocID="{5E0516B0-33EB-4C8A-8B51-356D018B3481}" presName="childText" presStyleLbl="conFgAcc1" presStyleIdx="0" presStyleCnt="2">
        <dgm:presLayoutVars>
          <dgm:bulletEnabled val="1"/>
        </dgm:presLayoutVars>
      </dgm:prSet>
      <dgm:spPr/>
    </dgm:pt>
    <dgm:pt modelId="{AD70D1A4-F2B3-4682-8BA2-70F2602330FC}" type="pres">
      <dgm:prSet presAssocID="{D6E282D8-FCF7-478E-9829-CB9CA0149486}" presName="spaceBetweenRectangles" presStyleCnt="0"/>
      <dgm:spPr/>
    </dgm:pt>
    <dgm:pt modelId="{ECC0DCC4-2054-436D-AF6B-16A0179F4BE3}" type="pres">
      <dgm:prSet presAssocID="{4CD2FB23-BFAC-493D-9E19-DDF5E670DCE0}" presName="parentLin" presStyleCnt="0"/>
      <dgm:spPr/>
    </dgm:pt>
    <dgm:pt modelId="{7A984E6C-C0C6-43AE-B652-9BA4E2CEE154}" type="pres">
      <dgm:prSet presAssocID="{4CD2FB23-BFAC-493D-9E19-DDF5E670DCE0}" presName="parentLeftMargin" presStyleLbl="node1" presStyleIdx="0" presStyleCnt="2"/>
      <dgm:spPr/>
    </dgm:pt>
    <dgm:pt modelId="{8C39D5DF-22D5-4312-A0AD-CBFBB2D666A1}" type="pres">
      <dgm:prSet presAssocID="{4CD2FB23-BFAC-493D-9E19-DDF5E670DCE0}" presName="parentText" presStyleLbl="node1" presStyleIdx="1" presStyleCnt="2" custScaleX="129114">
        <dgm:presLayoutVars>
          <dgm:chMax val="0"/>
          <dgm:bulletEnabled val="1"/>
        </dgm:presLayoutVars>
      </dgm:prSet>
      <dgm:spPr/>
    </dgm:pt>
    <dgm:pt modelId="{DFC82211-EA12-4CA4-BA8F-0B9BF732A25D}" type="pres">
      <dgm:prSet presAssocID="{4CD2FB23-BFAC-493D-9E19-DDF5E670DCE0}" presName="negativeSpace" presStyleCnt="0"/>
      <dgm:spPr/>
    </dgm:pt>
    <dgm:pt modelId="{550BFE3B-5366-4823-B54D-EB51A99C8974}" type="pres">
      <dgm:prSet presAssocID="{4CD2FB23-BFAC-493D-9E19-DDF5E670DCE0}" presName="childText" presStyleLbl="conFgAcc1" presStyleIdx="1" presStyleCnt="2">
        <dgm:presLayoutVars>
          <dgm:bulletEnabled val="1"/>
        </dgm:presLayoutVars>
      </dgm:prSet>
      <dgm:spPr/>
    </dgm:pt>
  </dgm:ptLst>
  <dgm:cxnLst>
    <dgm:cxn modelId="{10D20714-3D88-4C2C-8110-9B4CEED912DA}" type="presOf" srcId="{E37C9801-2FB5-4A62-BF73-0A27430FB144}" destId="{78F125EA-6362-48BB-98DF-A8BC6ED2DA71}" srcOrd="0" destOrd="0" presId="urn:microsoft.com/office/officeart/2005/8/layout/list1"/>
    <dgm:cxn modelId="{9F439616-714D-4E43-BB4D-BA72702D4726}" type="presOf" srcId="{5E0516B0-33EB-4C8A-8B51-356D018B3481}" destId="{D5781269-FA10-4F30-BE30-4A1125DC4DC2}" srcOrd="0" destOrd="0" presId="urn:microsoft.com/office/officeart/2005/8/layout/list1"/>
    <dgm:cxn modelId="{AF55A02C-81B8-4677-A903-1C4C2DCCF445}" srcId="{E37C9801-2FB5-4A62-BF73-0A27430FB144}" destId="{4CD2FB23-BFAC-493D-9E19-DDF5E670DCE0}" srcOrd="1" destOrd="0" parTransId="{1B7CC84C-822E-4258-A417-03B1436487ED}" sibTransId="{F8AFBCBB-7226-429B-AB27-BDBDD471B4C9}"/>
    <dgm:cxn modelId="{F3008935-BA9F-4605-8E00-968012E366AF}" srcId="{E37C9801-2FB5-4A62-BF73-0A27430FB144}" destId="{5E0516B0-33EB-4C8A-8B51-356D018B3481}" srcOrd="0" destOrd="0" parTransId="{A9285244-0A6C-462A-89BB-83D2423F026C}" sibTransId="{D6E282D8-FCF7-478E-9829-CB9CA0149486}"/>
    <dgm:cxn modelId="{BCCD823E-BFC3-4653-A17F-1389C72AE0FD}" srcId="{5E0516B0-33EB-4C8A-8B51-356D018B3481}" destId="{ACD6A2A0-D412-4AB5-A8ED-A595F7EDC0F2}" srcOrd="1" destOrd="0" parTransId="{31CEF101-9FC5-4C22-AE39-204CFBF26B4B}" sibTransId="{F658B29F-E5D0-4894-95A4-434C879C9BB6}"/>
    <dgm:cxn modelId="{C80DD355-1026-45AF-BCEF-32B9367AAC57}" type="presOf" srcId="{5E0516B0-33EB-4C8A-8B51-356D018B3481}" destId="{67DB3996-D8F7-48C2-A0C8-4533147D8129}" srcOrd="1" destOrd="0" presId="urn:microsoft.com/office/officeart/2005/8/layout/list1"/>
    <dgm:cxn modelId="{1CFBEB87-162D-43E1-B96F-9BA2F53BAF52}" type="presOf" srcId="{ACD6A2A0-D412-4AB5-A8ED-A595F7EDC0F2}" destId="{D27034A7-8581-42D4-86FC-168F32257D51}" srcOrd="0" destOrd="1" presId="urn:microsoft.com/office/officeart/2005/8/layout/list1"/>
    <dgm:cxn modelId="{4D09E0C4-4B42-4412-99D8-492588A88F07}" type="presOf" srcId="{4CD2FB23-BFAC-493D-9E19-DDF5E670DCE0}" destId="{7A984E6C-C0C6-43AE-B652-9BA4E2CEE154}" srcOrd="0" destOrd="0" presId="urn:microsoft.com/office/officeart/2005/8/layout/list1"/>
    <dgm:cxn modelId="{97A9D6DA-36C1-4508-A74E-21783883CEEE}" type="presOf" srcId="{87F25885-269A-4BC1-952F-E5BDAD771CE2}" destId="{D27034A7-8581-42D4-86FC-168F32257D51}" srcOrd="0" destOrd="0" presId="urn:microsoft.com/office/officeart/2005/8/layout/list1"/>
    <dgm:cxn modelId="{1A4647DC-06C0-449D-A6E7-78205BC36FA5}" srcId="{5E0516B0-33EB-4C8A-8B51-356D018B3481}" destId="{87F25885-269A-4BC1-952F-E5BDAD771CE2}" srcOrd="0" destOrd="0" parTransId="{6D46945F-D56E-4A57-967C-1EFFA21B8D78}" sibTransId="{2065BF14-1B48-4D8C-8C20-260F2B19B217}"/>
    <dgm:cxn modelId="{DB9B56DE-2439-4657-92B9-7213945E5353}" type="presOf" srcId="{4CD2FB23-BFAC-493D-9E19-DDF5E670DCE0}" destId="{8C39D5DF-22D5-4312-A0AD-CBFBB2D666A1}" srcOrd="1" destOrd="0" presId="urn:microsoft.com/office/officeart/2005/8/layout/list1"/>
    <dgm:cxn modelId="{BCA2E725-B62B-4D43-9C9E-6F69D01EC72A}" type="presParOf" srcId="{78F125EA-6362-48BB-98DF-A8BC6ED2DA71}" destId="{50663DD5-5453-4E6E-8455-672CE72E19D0}" srcOrd="0" destOrd="0" presId="urn:microsoft.com/office/officeart/2005/8/layout/list1"/>
    <dgm:cxn modelId="{B6C593D7-ACC0-45E0-A33D-6D8CD1D8DDF7}" type="presParOf" srcId="{50663DD5-5453-4E6E-8455-672CE72E19D0}" destId="{D5781269-FA10-4F30-BE30-4A1125DC4DC2}" srcOrd="0" destOrd="0" presId="urn:microsoft.com/office/officeart/2005/8/layout/list1"/>
    <dgm:cxn modelId="{DC36197C-9A85-4837-A421-4504D1E5119F}" type="presParOf" srcId="{50663DD5-5453-4E6E-8455-672CE72E19D0}" destId="{67DB3996-D8F7-48C2-A0C8-4533147D8129}" srcOrd="1" destOrd="0" presId="urn:microsoft.com/office/officeart/2005/8/layout/list1"/>
    <dgm:cxn modelId="{1AB8774A-BDC3-4336-ACBA-AAD03CED3933}" type="presParOf" srcId="{78F125EA-6362-48BB-98DF-A8BC6ED2DA71}" destId="{C6805B59-14D4-4C64-9A5F-1EDFC0653AF4}" srcOrd="1" destOrd="0" presId="urn:microsoft.com/office/officeart/2005/8/layout/list1"/>
    <dgm:cxn modelId="{ACD3F41C-B942-471E-902E-AA0724DBC304}" type="presParOf" srcId="{78F125EA-6362-48BB-98DF-A8BC6ED2DA71}" destId="{D27034A7-8581-42D4-86FC-168F32257D51}" srcOrd="2" destOrd="0" presId="urn:microsoft.com/office/officeart/2005/8/layout/list1"/>
    <dgm:cxn modelId="{2FB9BB5D-80CB-45E6-ABC6-EB957EB75CC4}" type="presParOf" srcId="{78F125EA-6362-48BB-98DF-A8BC6ED2DA71}" destId="{AD70D1A4-F2B3-4682-8BA2-70F2602330FC}" srcOrd="3" destOrd="0" presId="urn:microsoft.com/office/officeart/2005/8/layout/list1"/>
    <dgm:cxn modelId="{758581F1-5BF3-47BA-BD6C-D01B1504EFBD}" type="presParOf" srcId="{78F125EA-6362-48BB-98DF-A8BC6ED2DA71}" destId="{ECC0DCC4-2054-436D-AF6B-16A0179F4BE3}" srcOrd="4" destOrd="0" presId="urn:microsoft.com/office/officeart/2005/8/layout/list1"/>
    <dgm:cxn modelId="{4C437280-579A-4FF5-B8AD-73B1301CA048}" type="presParOf" srcId="{ECC0DCC4-2054-436D-AF6B-16A0179F4BE3}" destId="{7A984E6C-C0C6-43AE-B652-9BA4E2CEE154}" srcOrd="0" destOrd="0" presId="urn:microsoft.com/office/officeart/2005/8/layout/list1"/>
    <dgm:cxn modelId="{B0791987-66D5-4201-89B6-C16E1E853244}" type="presParOf" srcId="{ECC0DCC4-2054-436D-AF6B-16A0179F4BE3}" destId="{8C39D5DF-22D5-4312-A0AD-CBFBB2D666A1}" srcOrd="1" destOrd="0" presId="urn:microsoft.com/office/officeart/2005/8/layout/list1"/>
    <dgm:cxn modelId="{24366D73-2B1C-4C4A-A054-5317CA807214}" type="presParOf" srcId="{78F125EA-6362-48BB-98DF-A8BC6ED2DA71}" destId="{DFC82211-EA12-4CA4-BA8F-0B9BF732A25D}" srcOrd="5" destOrd="0" presId="urn:microsoft.com/office/officeart/2005/8/layout/list1"/>
    <dgm:cxn modelId="{85702C3C-D686-4927-A0C5-ACFA766AE60B}" type="presParOf" srcId="{78F125EA-6362-48BB-98DF-A8BC6ED2DA71}" destId="{550BFE3B-5366-4823-B54D-EB51A99C8974}" srcOrd="6" destOrd="0" presId="urn:microsoft.com/office/officeart/2005/8/layout/list1"/>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383CCD27-9920-405D-B06B-87F6BA51853D}" type="doc">
      <dgm:prSet loTypeId="urn:microsoft.com/office/officeart/2005/8/layout/pyramid1" loCatId="pyramid" qsTypeId="urn:microsoft.com/office/officeart/2005/8/quickstyle/simple2" qsCatId="simple" csTypeId="urn:microsoft.com/office/officeart/2005/8/colors/accent5_2" csCatId="accent5" phldr="1"/>
      <dgm:spPr/>
    </dgm:pt>
    <dgm:pt modelId="{26EDE224-4B2D-4D4E-82C5-5B47D7550F57}">
      <dgm:prSet phldrT="[Text]" custT="1"/>
      <dgm:spPr/>
      <dgm:t>
        <a:bodyPr/>
        <a:lstStyle/>
        <a:p>
          <a:endParaRPr lang="hr-HR" sz="1400" b="1" dirty="0">
            <a:solidFill>
              <a:schemeClr val="bg1"/>
            </a:solidFill>
          </a:endParaRPr>
        </a:p>
        <a:p>
          <a:endParaRPr lang="hr-HR" sz="1600" b="1" dirty="0">
            <a:solidFill>
              <a:schemeClr val="bg1"/>
            </a:solidFill>
          </a:endParaRPr>
        </a:p>
        <a:p>
          <a:r>
            <a:rPr lang="hr-HR" sz="1600" b="1" dirty="0">
              <a:solidFill>
                <a:schemeClr val="bg1"/>
              </a:solidFill>
            </a:rPr>
            <a:t>40 - 49</a:t>
          </a:r>
        </a:p>
        <a:p>
          <a:r>
            <a:rPr lang="hr-HR" sz="1300" b="1" dirty="0">
              <a:solidFill>
                <a:schemeClr val="bg1"/>
              </a:solidFill>
            </a:rPr>
            <a:t>bodova</a:t>
          </a:r>
        </a:p>
        <a:p>
          <a:r>
            <a:rPr lang="hr-HR" sz="2000" b="1" dirty="0">
              <a:solidFill>
                <a:schemeClr val="tx1"/>
              </a:solidFill>
            </a:rPr>
            <a:t>- 25 %</a:t>
          </a:r>
          <a:endParaRPr lang="en-US" sz="2000" dirty="0">
            <a:solidFill>
              <a:schemeClr val="tx1"/>
            </a:solidFill>
          </a:endParaRPr>
        </a:p>
      </dgm:t>
    </dgm:pt>
    <dgm:pt modelId="{CD36E5FA-4EB3-439C-B98D-E0CC9641552A}" type="parTrans" cxnId="{1B6CE505-E293-4E6E-BF6D-6CF9E91716CC}">
      <dgm:prSet/>
      <dgm:spPr/>
      <dgm:t>
        <a:bodyPr/>
        <a:lstStyle/>
        <a:p>
          <a:endParaRPr lang="en-US">
            <a:solidFill>
              <a:schemeClr val="bg1"/>
            </a:solidFill>
          </a:endParaRPr>
        </a:p>
      </dgm:t>
    </dgm:pt>
    <dgm:pt modelId="{D0CEDFB3-DDC4-4C9D-8F3B-8EFC04486B7D}" type="sibTrans" cxnId="{1B6CE505-E293-4E6E-BF6D-6CF9E91716CC}">
      <dgm:prSet/>
      <dgm:spPr/>
      <dgm:t>
        <a:bodyPr/>
        <a:lstStyle/>
        <a:p>
          <a:endParaRPr lang="en-US">
            <a:solidFill>
              <a:schemeClr val="bg1"/>
            </a:solidFill>
          </a:endParaRPr>
        </a:p>
      </dgm:t>
    </dgm:pt>
    <dgm:pt modelId="{4A7089DB-2E38-42FE-96F5-F1474CE79732}">
      <dgm:prSet phldrT="[Text]" custT="1"/>
      <dgm:spPr/>
      <dgm:t>
        <a:bodyPr/>
        <a:lstStyle/>
        <a:p>
          <a:r>
            <a:rPr lang="hr-HR" sz="1800" b="1" dirty="0">
              <a:solidFill>
                <a:schemeClr val="bg1"/>
              </a:solidFill>
            </a:rPr>
            <a:t>25 – 39</a:t>
          </a:r>
        </a:p>
        <a:p>
          <a:r>
            <a:rPr lang="hr-HR" sz="1300" b="1" dirty="0">
              <a:solidFill>
                <a:schemeClr val="bg1"/>
              </a:solidFill>
            </a:rPr>
            <a:t>bodova</a:t>
          </a:r>
        </a:p>
        <a:p>
          <a:r>
            <a:rPr lang="hr-HR" sz="2000" b="1" dirty="0">
              <a:solidFill>
                <a:schemeClr val="tx1"/>
              </a:solidFill>
            </a:rPr>
            <a:t>- 50 %</a:t>
          </a:r>
          <a:endParaRPr lang="en-US" sz="2000" dirty="0">
            <a:solidFill>
              <a:schemeClr val="tx1"/>
            </a:solidFill>
          </a:endParaRPr>
        </a:p>
      </dgm:t>
    </dgm:pt>
    <dgm:pt modelId="{39E31923-F803-4BBA-B80A-2A1406215B54}" type="parTrans" cxnId="{6C86B287-08AE-443E-B17B-CEDB117EE59F}">
      <dgm:prSet/>
      <dgm:spPr/>
      <dgm:t>
        <a:bodyPr/>
        <a:lstStyle/>
        <a:p>
          <a:endParaRPr lang="en-US">
            <a:solidFill>
              <a:schemeClr val="bg1"/>
            </a:solidFill>
          </a:endParaRPr>
        </a:p>
      </dgm:t>
    </dgm:pt>
    <dgm:pt modelId="{D877DE2C-2324-408F-BC2D-221462BDAC8C}" type="sibTrans" cxnId="{6C86B287-08AE-443E-B17B-CEDB117EE59F}">
      <dgm:prSet/>
      <dgm:spPr/>
      <dgm:t>
        <a:bodyPr/>
        <a:lstStyle/>
        <a:p>
          <a:endParaRPr lang="en-US">
            <a:solidFill>
              <a:schemeClr val="bg1"/>
            </a:solidFill>
          </a:endParaRPr>
        </a:p>
      </dgm:t>
    </dgm:pt>
    <dgm:pt modelId="{1D108B9E-96CF-41D4-8148-20E89D750F42}">
      <dgm:prSet phldrT="[Text]" custT="1"/>
      <dgm:spPr/>
      <dgm:t>
        <a:bodyPr/>
        <a:lstStyle/>
        <a:p>
          <a:r>
            <a:rPr lang="hr-HR" sz="1800" b="1" dirty="0">
              <a:solidFill>
                <a:schemeClr val="bg1"/>
              </a:solidFill>
            </a:rPr>
            <a:t>Manje od 25 </a:t>
          </a:r>
          <a:r>
            <a:rPr lang="hr-HR" sz="1300" b="1" dirty="0">
              <a:solidFill>
                <a:schemeClr val="bg1"/>
              </a:solidFill>
            </a:rPr>
            <a:t>bodova</a:t>
          </a:r>
        </a:p>
        <a:p>
          <a:r>
            <a:rPr lang="hr-HR" sz="2000" b="1" dirty="0">
              <a:solidFill>
                <a:schemeClr val="tx1"/>
              </a:solidFill>
            </a:rPr>
            <a:t>- 75 %</a:t>
          </a:r>
          <a:endParaRPr lang="en-US" sz="2000" dirty="0">
            <a:solidFill>
              <a:schemeClr val="tx1"/>
            </a:solidFill>
          </a:endParaRPr>
        </a:p>
      </dgm:t>
    </dgm:pt>
    <dgm:pt modelId="{7E08782F-48C2-4C56-AA91-E5F56B078777}" type="parTrans" cxnId="{ABDDC3E8-D30D-41AE-AF0E-5DCCC2316B18}">
      <dgm:prSet/>
      <dgm:spPr/>
      <dgm:t>
        <a:bodyPr/>
        <a:lstStyle/>
        <a:p>
          <a:endParaRPr lang="en-US">
            <a:solidFill>
              <a:schemeClr val="bg1"/>
            </a:solidFill>
          </a:endParaRPr>
        </a:p>
      </dgm:t>
    </dgm:pt>
    <dgm:pt modelId="{76FED812-08FE-4C2F-AF84-A4307FC6741A}" type="sibTrans" cxnId="{ABDDC3E8-D30D-41AE-AF0E-5DCCC2316B18}">
      <dgm:prSet/>
      <dgm:spPr/>
      <dgm:t>
        <a:bodyPr/>
        <a:lstStyle/>
        <a:p>
          <a:endParaRPr lang="en-US">
            <a:solidFill>
              <a:schemeClr val="bg1"/>
            </a:solidFill>
          </a:endParaRPr>
        </a:p>
      </dgm:t>
    </dgm:pt>
    <dgm:pt modelId="{13C603D9-41A0-4473-BF3B-06C1912BFEB4}" type="pres">
      <dgm:prSet presAssocID="{383CCD27-9920-405D-B06B-87F6BA51853D}" presName="Name0" presStyleCnt="0">
        <dgm:presLayoutVars>
          <dgm:dir/>
          <dgm:animLvl val="lvl"/>
          <dgm:resizeHandles val="exact"/>
        </dgm:presLayoutVars>
      </dgm:prSet>
      <dgm:spPr/>
    </dgm:pt>
    <dgm:pt modelId="{CE1C13C1-A54B-4A20-8F4B-1FC2AA456FA0}" type="pres">
      <dgm:prSet presAssocID="{26EDE224-4B2D-4D4E-82C5-5B47D7550F57}" presName="Name8" presStyleCnt="0"/>
      <dgm:spPr/>
    </dgm:pt>
    <dgm:pt modelId="{986ADEF1-4046-4A6C-88F4-12E0156FD53D}" type="pres">
      <dgm:prSet presAssocID="{26EDE224-4B2D-4D4E-82C5-5B47D7550F57}" presName="level" presStyleLbl="node1" presStyleIdx="0" presStyleCnt="3" custLinFactNeighborY="-1949">
        <dgm:presLayoutVars>
          <dgm:chMax val="1"/>
          <dgm:bulletEnabled val="1"/>
        </dgm:presLayoutVars>
      </dgm:prSet>
      <dgm:spPr/>
    </dgm:pt>
    <dgm:pt modelId="{E880C8D0-39ED-4567-AF0A-A20D509A5B30}" type="pres">
      <dgm:prSet presAssocID="{26EDE224-4B2D-4D4E-82C5-5B47D7550F57}" presName="levelTx" presStyleLbl="revTx" presStyleIdx="0" presStyleCnt="0">
        <dgm:presLayoutVars>
          <dgm:chMax val="1"/>
          <dgm:bulletEnabled val="1"/>
        </dgm:presLayoutVars>
      </dgm:prSet>
      <dgm:spPr/>
    </dgm:pt>
    <dgm:pt modelId="{79C8FB93-CA22-45B9-A6B3-40F9053C9B34}" type="pres">
      <dgm:prSet presAssocID="{4A7089DB-2E38-42FE-96F5-F1474CE79732}" presName="Name8" presStyleCnt="0"/>
      <dgm:spPr/>
    </dgm:pt>
    <dgm:pt modelId="{7DA5AD62-65FA-40AA-AFB1-7B36DB84641D}" type="pres">
      <dgm:prSet presAssocID="{4A7089DB-2E38-42FE-96F5-F1474CE79732}" presName="level" presStyleLbl="node1" presStyleIdx="1" presStyleCnt="3">
        <dgm:presLayoutVars>
          <dgm:chMax val="1"/>
          <dgm:bulletEnabled val="1"/>
        </dgm:presLayoutVars>
      </dgm:prSet>
      <dgm:spPr/>
    </dgm:pt>
    <dgm:pt modelId="{5C6101D6-3CA6-4F05-97F3-4008FAF6B9DF}" type="pres">
      <dgm:prSet presAssocID="{4A7089DB-2E38-42FE-96F5-F1474CE79732}" presName="levelTx" presStyleLbl="revTx" presStyleIdx="0" presStyleCnt="0">
        <dgm:presLayoutVars>
          <dgm:chMax val="1"/>
          <dgm:bulletEnabled val="1"/>
        </dgm:presLayoutVars>
      </dgm:prSet>
      <dgm:spPr/>
    </dgm:pt>
    <dgm:pt modelId="{0FB5D4D0-9E8F-457E-9822-D4E5B3F350C3}" type="pres">
      <dgm:prSet presAssocID="{1D108B9E-96CF-41D4-8148-20E89D750F42}" presName="Name8" presStyleCnt="0"/>
      <dgm:spPr/>
    </dgm:pt>
    <dgm:pt modelId="{0F8CCEB3-D264-4696-9F4B-36C3B0779706}" type="pres">
      <dgm:prSet presAssocID="{1D108B9E-96CF-41D4-8148-20E89D750F42}" presName="level" presStyleLbl="node1" presStyleIdx="2" presStyleCnt="3">
        <dgm:presLayoutVars>
          <dgm:chMax val="1"/>
          <dgm:bulletEnabled val="1"/>
        </dgm:presLayoutVars>
      </dgm:prSet>
      <dgm:spPr/>
    </dgm:pt>
    <dgm:pt modelId="{61353C37-C37B-4EB8-AF94-3009A447F66E}" type="pres">
      <dgm:prSet presAssocID="{1D108B9E-96CF-41D4-8148-20E89D750F42}" presName="levelTx" presStyleLbl="revTx" presStyleIdx="0" presStyleCnt="0">
        <dgm:presLayoutVars>
          <dgm:chMax val="1"/>
          <dgm:bulletEnabled val="1"/>
        </dgm:presLayoutVars>
      </dgm:prSet>
      <dgm:spPr/>
    </dgm:pt>
  </dgm:ptLst>
  <dgm:cxnLst>
    <dgm:cxn modelId="{6F1AEB04-ACB4-446E-9A8D-4707D428CDD7}" type="presOf" srcId="{1D108B9E-96CF-41D4-8148-20E89D750F42}" destId="{61353C37-C37B-4EB8-AF94-3009A447F66E}" srcOrd="1" destOrd="0" presId="urn:microsoft.com/office/officeart/2005/8/layout/pyramid1"/>
    <dgm:cxn modelId="{1B6CE505-E293-4E6E-BF6D-6CF9E91716CC}" srcId="{383CCD27-9920-405D-B06B-87F6BA51853D}" destId="{26EDE224-4B2D-4D4E-82C5-5B47D7550F57}" srcOrd="0" destOrd="0" parTransId="{CD36E5FA-4EB3-439C-B98D-E0CC9641552A}" sibTransId="{D0CEDFB3-DDC4-4C9D-8F3B-8EFC04486B7D}"/>
    <dgm:cxn modelId="{9D9B873F-3AF8-41DC-9A4F-942E39D64A35}" type="presOf" srcId="{383CCD27-9920-405D-B06B-87F6BA51853D}" destId="{13C603D9-41A0-4473-BF3B-06C1912BFEB4}" srcOrd="0" destOrd="0" presId="urn:microsoft.com/office/officeart/2005/8/layout/pyramid1"/>
    <dgm:cxn modelId="{CD99E37A-8F90-4527-9416-44CF9146CF34}" type="presOf" srcId="{26EDE224-4B2D-4D4E-82C5-5B47D7550F57}" destId="{986ADEF1-4046-4A6C-88F4-12E0156FD53D}" srcOrd="0" destOrd="0" presId="urn:microsoft.com/office/officeart/2005/8/layout/pyramid1"/>
    <dgm:cxn modelId="{6FE97587-76D9-4F7F-ABDA-BD48A305499D}" type="presOf" srcId="{4A7089DB-2E38-42FE-96F5-F1474CE79732}" destId="{5C6101D6-3CA6-4F05-97F3-4008FAF6B9DF}" srcOrd="1" destOrd="0" presId="urn:microsoft.com/office/officeart/2005/8/layout/pyramid1"/>
    <dgm:cxn modelId="{6C86B287-08AE-443E-B17B-CEDB117EE59F}" srcId="{383CCD27-9920-405D-B06B-87F6BA51853D}" destId="{4A7089DB-2E38-42FE-96F5-F1474CE79732}" srcOrd="1" destOrd="0" parTransId="{39E31923-F803-4BBA-B80A-2A1406215B54}" sibTransId="{D877DE2C-2324-408F-BC2D-221462BDAC8C}"/>
    <dgm:cxn modelId="{62B49FB9-824F-4772-852A-B155D1707CAE}" type="presOf" srcId="{1D108B9E-96CF-41D4-8148-20E89D750F42}" destId="{0F8CCEB3-D264-4696-9F4B-36C3B0779706}" srcOrd="0" destOrd="0" presId="urn:microsoft.com/office/officeart/2005/8/layout/pyramid1"/>
    <dgm:cxn modelId="{43797AD0-DCF6-4328-9D32-2FCD26E43416}" type="presOf" srcId="{26EDE224-4B2D-4D4E-82C5-5B47D7550F57}" destId="{E880C8D0-39ED-4567-AF0A-A20D509A5B30}" srcOrd="1" destOrd="0" presId="urn:microsoft.com/office/officeart/2005/8/layout/pyramid1"/>
    <dgm:cxn modelId="{ABDDC3E8-D30D-41AE-AF0E-5DCCC2316B18}" srcId="{383CCD27-9920-405D-B06B-87F6BA51853D}" destId="{1D108B9E-96CF-41D4-8148-20E89D750F42}" srcOrd="2" destOrd="0" parTransId="{7E08782F-48C2-4C56-AA91-E5F56B078777}" sibTransId="{76FED812-08FE-4C2F-AF84-A4307FC6741A}"/>
    <dgm:cxn modelId="{9E4ECFED-98D2-4DC3-A988-5DC0E75CADFD}" type="presOf" srcId="{4A7089DB-2E38-42FE-96F5-F1474CE79732}" destId="{7DA5AD62-65FA-40AA-AFB1-7B36DB84641D}" srcOrd="0" destOrd="0" presId="urn:microsoft.com/office/officeart/2005/8/layout/pyramid1"/>
    <dgm:cxn modelId="{FBFE7567-84A4-422A-AA9E-3128CF1F7FB5}" type="presParOf" srcId="{13C603D9-41A0-4473-BF3B-06C1912BFEB4}" destId="{CE1C13C1-A54B-4A20-8F4B-1FC2AA456FA0}" srcOrd="0" destOrd="0" presId="urn:microsoft.com/office/officeart/2005/8/layout/pyramid1"/>
    <dgm:cxn modelId="{39BB2BE4-90DF-45A5-9D24-1E204CD7C15E}" type="presParOf" srcId="{CE1C13C1-A54B-4A20-8F4B-1FC2AA456FA0}" destId="{986ADEF1-4046-4A6C-88F4-12E0156FD53D}" srcOrd="0" destOrd="0" presId="urn:microsoft.com/office/officeart/2005/8/layout/pyramid1"/>
    <dgm:cxn modelId="{173253CE-3316-4A5E-BC9D-B3E67F5AD3BA}" type="presParOf" srcId="{CE1C13C1-A54B-4A20-8F4B-1FC2AA456FA0}" destId="{E880C8D0-39ED-4567-AF0A-A20D509A5B30}" srcOrd="1" destOrd="0" presId="urn:microsoft.com/office/officeart/2005/8/layout/pyramid1"/>
    <dgm:cxn modelId="{702C13E5-840E-431D-9366-0EEAFA2ED686}" type="presParOf" srcId="{13C603D9-41A0-4473-BF3B-06C1912BFEB4}" destId="{79C8FB93-CA22-45B9-A6B3-40F9053C9B34}" srcOrd="1" destOrd="0" presId="urn:microsoft.com/office/officeart/2005/8/layout/pyramid1"/>
    <dgm:cxn modelId="{E7E3C4E8-A9E4-470B-9418-7D560212C785}" type="presParOf" srcId="{79C8FB93-CA22-45B9-A6B3-40F9053C9B34}" destId="{7DA5AD62-65FA-40AA-AFB1-7B36DB84641D}" srcOrd="0" destOrd="0" presId="urn:microsoft.com/office/officeart/2005/8/layout/pyramid1"/>
    <dgm:cxn modelId="{0D207343-84E4-4BD8-91DE-12BFDCBE3FA2}" type="presParOf" srcId="{79C8FB93-CA22-45B9-A6B3-40F9053C9B34}" destId="{5C6101D6-3CA6-4F05-97F3-4008FAF6B9DF}" srcOrd="1" destOrd="0" presId="urn:microsoft.com/office/officeart/2005/8/layout/pyramid1"/>
    <dgm:cxn modelId="{115F7A3A-E6C2-41FF-BC9A-B39591EEC149}" type="presParOf" srcId="{13C603D9-41A0-4473-BF3B-06C1912BFEB4}" destId="{0FB5D4D0-9E8F-457E-9822-D4E5B3F350C3}" srcOrd="2" destOrd="0" presId="urn:microsoft.com/office/officeart/2005/8/layout/pyramid1"/>
    <dgm:cxn modelId="{B615CA98-C31A-4CEA-9615-EFFBC5BCD5C1}" type="presParOf" srcId="{0FB5D4D0-9E8F-457E-9822-D4E5B3F350C3}" destId="{0F8CCEB3-D264-4696-9F4B-36C3B0779706}" srcOrd="0" destOrd="0" presId="urn:microsoft.com/office/officeart/2005/8/layout/pyramid1"/>
    <dgm:cxn modelId="{0336BFC0-F39A-4FCE-AF06-67ED5109E8F6}" type="presParOf" srcId="{0FB5D4D0-9E8F-457E-9822-D4E5B3F350C3}" destId="{61353C37-C37B-4EB8-AF94-3009A447F66E}" srcOrd="1" destOrd="0" presId="urn:microsoft.com/office/officeart/2005/8/layout/pyramid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86ECF44-8531-453F-BB5A-CF76D54B1100}">
      <dsp:nvSpPr>
        <dsp:cNvPr id="0" name=""/>
        <dsp:cNvSpPr/>
      </dsp:nvSpPr>
      <dsp:spPr>
        <a:xfrm>
          <a:off x="0" y="413822"/>
          <a:ext cx="8066203" cy="819000"/>
        </a:xfrm>
        <a:prstGeom prst="rect">
          <a:avLst/>
        </a:prstGeom>
        <a:solidFill>
          <a:schemeClr val="lt1">
            <a:alpha val="90000"/>
            <a:hueOff val="0"/>
            <a:satOff val="0"/>
            <a:lumOff val="0"/>
            <a:alphaOff val="0"/>
          </a:schemeClr>
        </a:solidFill>
        <a:ln w="25400" cap="flat" cmpd="sng" algn="ctr">
          <a:solidFill>
            <a:schemeClr val="accent5">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26027" tIns="541528" rIns="626027" bIns="92456" numCol="1" spcCol="1270" anchor="t" anchorCtr="0">
          <a:noAutofit/>
        </a:bodyPr>
        <a:lstStyle/>
        <a:p>
          <a:pPr marL="114300" lvl="1" indent="-114300" algn="l" defTabSz="577850">
            <a:lnSpc>
              <a:spcPct val="90000"/>
            </a:lnSpc>
            <a:spcBef>
              <a:spcPct val="0"/>
            </a:spcBef>
            <a:spcAft>
              <a:spcPct val="15000"/>
            </a:spcAft>
            <a:buNone/>
          </a:pPr>
          <a:r>
            <a:rPr lang="vi-VN" sz="1300" kern="1200" dirty="0">
              <a:latin typeface="Calibri (Body)"/>
            </a:rPr>
            <a:t>s navedenim imenom sudionika</a:t>
          </a:r>
          <a:r>
            <a:rPr lang="hr-HR" sz="1300" kern="1200" dirty="0">
              <a:latin typeface="Calibri (Body)"/>
            </a:rPr>
            <a:t>, svrhom aktivnosti kao i datumom početka i završetka aktivnosti</a:t>
          </a:r>
          <a:endParaRPr lang="en-US" sz="1300" kern="1200" dirty="0">
            <a:latin typeface="Calibri (Body)"/>
          </a:endParaRPr>
        </a:p>
      </dsp:txBody>
      <dsp:txXfrm>
        <a:off x="0" y="413822"/>
        <a:ext cx="8066203" cy="819000"/>
      </dsp:txXfrm>
    </dsp:sp>
    <dsp:sp modelId="{76954D24-4B1B-4CB7-8BCF-ACB458694ABB}">
      <dsp:nvSpPr>
        <dsp:cNvPr id="0" name=""/>
        <dsp:cNvSpPr/>
      </dsp:nvSpPr>
      <dsp:spPr>
        <a:xfrm>
          <a:off x="403310" y="30060"/>
          <a:ext cx="7320369" cy="767520"/>
        </a:xfrm>
        <a:prstGeom prst="roundRect">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13418" tIns="0" rIns="213418" bIns="0" numCol="1" spcCol="1270" anchor="ctr" anchorCtr="0">
          <a:noAutofit/>
        </a:bodyPr>
        <a:lstStyle/>
        <a:p>
          <a:pPr marL="0" lvl="0" indent="0" algn="l" defTabSz="711200">
            <a:lnSpc>
              <a:spcPct val="90000"/>
            </a:lnSpc>
            <a:spcBef>
              <a:spcPct val="0"/>
            </a:spcBef>
            <a:spcAft>
              <a:spcPct val="35000"/>
            </a:spcAft>
            <a:buNone/>
          </a:pPr>
          <a:r>
            <a:rPr lang="hr-HR" sz="1600" b="1" kern="1200" dirty="0">
              <a:latin typeface="Calibri (Body)"/>
            </a:rPr>
            <a:t>i</a:t>
          </a:r>
          <a:r>
            <a:rPr lang="vi-VN" sz="1600" b="1" kern="1200" dirty="0">
              <a:latin typeface="Calibri (Body)"/>
            </a:rPr>
            <a:t>zjav</a:t>
          </a:r>
          <a:r>
            <a:rPr lang="hr-HR" sz="1600" b="1" kern="1200" dirty="0">
              <a:latin typeface="Calibri (Body)"/>
            </a:rPr>
            <a:t>a</a:t>
          </a:r>
          <a:r>
            <a:rPr lang="vi-VN" sz="1600" b="1" kern="1200" dirty="0">
              <a:latin typeface="Calibri (Body)"/>
            </a:rPr>
            <a:t> potpisan</a:t>
          </a:r>
          <a:r>
            <a:rPr lang="hr-HR" sz="1600" b="1" kern="1200" dirty="0">
              <a:latin typeface="Calibri (Body)"/>
            </a:rPr>
            <a:t>a</a:t>
          </a:r>
          <a:r>
            <a:rPr lang="vi-VN" sz="1600" b="1" kern="1200" dirty="0">
              <a:latin typeface="Calibri (Body)"/>
            </a:rPr>
            <a:t> od strane organizacije primatelj</a:t>
          </a:r>
          <a:r>
            <a:rPr lang="hr-HR" sz="1600" b="1" kern="1200" dirty="0" err="1">
              <a:latin typeface="Calibri (Body)"/>
            </a:rPr>
            <a:t>ice</a:t>
          </a:r>
          <a:endParaRPr lang="en-US" sz="1600" kern="1200" dirty="0">
            <a:latin typeface="Calibri (Body)"/>
          </a:endParaRPr>
        </a:p>
      </dsp:txBody>
      <dsp:txXfrm>
        <a:off x="440777" y="67527"/>
        <a:ext cx="7245435" cy="692586"/>
      </dsp:txXfrm>
    </dsp:sp>
    <dsp:sp modelId="{1E68B37A-6CCD-4F3A-8855-A628F84F5BDD}">
      <dsp:nvSpPr>
        <dsp:cNvPr id="0" name=""/>
        <dsp:cNvSpPr/>
      </dsp:nvSpPr>
      <dsp:spPr>
        <a:xfrm>
          <a:off x="0" y="1756982"/>
          <a:ext cx="8066203" cy="819000"/>
        </a:xfrm>
        <a:prstGeom prst="rect">
          <a:avLst/>
        </a:prstGeom>
        <a:solidFill>
          <a:schemeClr val="lt1">
            <a:alpha val="90000"/>
            <a:hueOff val="0"/>
            <a:satOff val="0"/>
            <a:lumOff val="0"/>
            <a:alphaOff val="0"/>
          </a:schemeClr>
        </a:solidFill>
        <a:ln w="25400" cap="flat" cmpd="sng" algn="ctr">
          <a:solidFill>
            <a:schemeClr val="accent5">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26027" tIns="541528" rIns="626027" bIns="92456" numCol="1" spcCol="1270" anchor="t" anchorCtr="0">
          <a:noAutofit/>
        </a:bodyPr>
        <a:lstStyle/>
        <a:p>
          <a:pPr marL="114300" lvl="1" indent="-114300" algn="l" defTabSz="577850">
            <a:lnSpc>
              <a:spcPct val="90000"/>
            </a:lnSpc>
            <a:spcBef>
              <a:spcPct val="0"/>
            </a:spcBef>
            <a:spcAft>
              <a:spcPct val="15000"/>
            </a:spcAft>
            <a:buNone/>
          </a:pPr>
          <a:r>
            <a:rPr lang="hr-HR" sz="1300" b="1" kern="1200" dirty="0">
              <a:latin typeface="Calibri (Body)"/>
            </a:rPr>
            <a:t> </a:t>
          </a:r>
          <a:r>
            <a:rPr lang="hr-HR" sz="1300" kern="1200" dirty="0">
              <a:latin typeface="Calibri (Body)"/>
            </a:rPr>
            <a:t>s potpisima sudionika i pojedinostima organizacije primateljice, datumom i mjestom održavanja</a:t>
          </a:r>
        </a:p>
      </dsp:txBody>
      <dsp:txXfrm>
        <a:off x="0" y="1756982"/>
        <a:ext cx="8066203" cy="819000"/>
      </dsp:txXfrm>
    </dsp:sp>
    <dsp:sp modelId="{5F8E9811-EB6B-47F7-8CC2-8A9237F7D2B2}">
      <dsp:nvSpPr>
        <dsp:cNvPr id="0" name=""/>
        <dsp:cNvSpPr/>
      </dsp:nvSpPr>
      <dsp:spPr>
        <a:xfrm>
          <a:off x="403310" y="1373220"/>
          <a:ext cx="7320426" cy="767520"/>
        </a:xfrm>
        <a:prstGeom prst="roundRect">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13418" tIns="0" rIns="213418" bIns="0" numCol="1" spcCol="1270" anchor="ctr" anchorCtr="0">
          <a:noAutofit/>
        </a:bodyPr>
        <a:lstStyle/>
        <a:p>
          <a:pPr marL="0" lvl="0" indent="0" algn="l" defTabSz="711200">
            <a:lnSpc>
              <a:spcPct val="90000"/>
            </a:lnSpc>
            <a:spcBef>
              <a:spcPct val="0"/>
            </a:spcBef>
            <a:spcAft>
              <a:spcPct val="35000"/>
            </a:spcAft>
            <a:buNone/>
          </a:pPr>
          <a:r>
            <a:rPr lang="hr-HR" sz="1600" b="1" kern="1200">
              <a:latin typeface="Calibri (Body)"/>
            </a:rPr>
            <a:t>popis sudionika</a:t>
          </a:r>
          <a:endParaRPr lang="hr-HR" sz="1600" kern="1200" dirty="0">
            <a:latin typeface="Calibri (Body)"/>
          </a:endParaRPr>
        </a:p>
      </dsp:txBody>
      <dsp:txXfrm>
        <a:off x="440777" y="1410687"/>
        <a:ext cx="7245492" cy="692586"/>
      </dsp:txXfrm>
    </dsp:sp>
    <dsp:sp modelId="{0F691077-09E8-4DC3-84D2-C167AA3E6964}">
      <dsp:nvSpPr>
        <dsp:cNvPr id="0" name=""/>
        <dsp:cNvSpPr/>
      </dsp:nvSpPr>
      <dsp:spPr>
        <a:xfrm>
          <a:off x="0" y="2979647"/>
          <a:ext cx="8066203" cy="655200"/>
        </a:xfrm>
        <a:prstGeom prst="rect">
          <a:avLst/>
        </a:prstGeom>
        <a:solidFill>
          <a:schemeClr val="lt1">
            <a:alpha val="90000"/>
            <a:hueOff val="0"/>
            <a:satOff val="0"/>
            <a:lumOff val="0"/>
            <a:alphaOff val="0"/>
          </a:schemeClr>
        </a:solidFill>
        <a:ln w="25400" cap="flat" cmpd="sng" algn="ctr">
          <a:solidFill>
            <a:schemeClr val="accent5">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F0845ACA-18E3-4E50-AE19-AB540E59065C}">
      <dsp:nvSpPr>
        <dsp:cNvPr id="0" name=""/>
        <dsp:cNvSpPr/>
      </dsp:nvSpPr>
      <dsp:spPr>
        <a:xfrm>
          <a:off x="403310" y="2716380"/>
          <a:ext cx="7374518" cy="767520"/>
        </a:xfrm>
        <a:prstGeom prst="roundRect">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13418" tIns="0" rIns="213418" bIns="0" numCol="1" spcCol="1270" anchor="ctr" anchorCtr="0">
          <a:noAutofit/>
        </a:bodyPr>
        <a:lstStyle/>
        <a:p>
          <a:pPr marL="0" lvl="0" indent="0" algn="l" defTabSz="711200">
            <a:lnSpc>
              <a:spcPct val="90000"/>
            </a:lnSpc>
            <a:spcBef>
              <a:spcPct val="0"/>
            </a:spcBef>
            <a:spcAft>
              <a:spcPct val="35000"/>
            </a:spcAft>
            <a:buNone/>
          </a:pPr>
          <a:r>
            <a:rPr lang="hr-HR" sz="1600" b="1" kern="1200" dirty="0">
              <a:latin typeface="Calibri (Body)"/>
            </a:rPr>
            <a:t>detaljan program rada i dokumenti </a:t>
          </a:r>
          <a:r>
            <a:rPr lang="hr-HR" sz="1600" kern="1200" dirty="0">
              <a:latin typeface="Calibri (Body)"/>
            </a:rPr>
            <a:t>korišteni tijekom sastanka</a:t>
          </a:r>
          <a:endParaRPr lang="hr-HR" sz="1600" b="1" kern="1200" dirty="0">
            <a:latin typeface="Calibri (Body)"/>
          </a:endParaRPr>
        </a:p>
      </dsp:txBody>
      <dsp:txXfrm>
        <a:off x="440777" y="2753847"/>
        <a:ext cx="7299584" cy="692586"/>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86ECF44-8531-453F-BB5A-CF76D54B1100}">
      <dsp:nvSpPr>
        <dsp:cNvPr id="0" name=""/>
        <dsp:cNvSpPr/>
      </dsp:nvSpPr>
      <dsp:spPr>
        <a:xfrm>
          <a:off x="0" y="381622"/>
          <a:ext cx="8065549" cy="978075"/>
        </a:xfrm>
        <a:prstGeom prst="rect">
          <a:avLst/>
        </a:prstGeom>
        <a:solidFill>
          <a:schemeClr val="lt1">
            <a:alpha val="90000"/>
            <a:hueOff val="0"/>
            <a:satOff val="0"/>
            <a:lumOff val="0"/>
            <a:alphaOff val="0"/>
          </a:schemeClr>
        </a:solidFill>
        <a:ln w="25400" cap="flat" cmpd="sng" algn="ctr">
          <a:solidFill>
            <a:schemeClr val="accent5">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25976" tIns="479044" rIns="625976" bIns="92456" numCol="1" spcCol="1270" anchor="t" anchorCtr="0">
          <a:noAutofit/>
        </a:bodyPr>
        <a:lstStyle/>
        <a:p>
          <a:pPr marL="114300" lvl="1" indent="-114300" algn="l" defTabSz="577850">
            <a:lnSpc>
              <a:spcPct val="90000"/>
            </a:lnSpc>
            <a:spcBef>
              <a:spcPct val="0"/>
            </a:spcBef>
            <a:spcAft>
              <a:spcPct val="15000"/>
            </a:spcAft>
            <a:buNone/>
          </a:pPr>
          <a:r>
            <a:rPr lang="vi-VN" sz="1300" kern="1200" dirty="0">
              <a:latin typeface="Calibri (Body)"/>
            </a:rPr>
            <a:t>postavljen na Diseminacijsk</a:t>
          </a:r>
          <a:r>
            <a:rPr lang="hr-HR" sz="1300" kern="1200" dirty="0">
              <a:latin typeface="Calibri (Body)"/>
            </a:rPr>
            <a:t>oj</a:t>
          </a:r>
          <a:r>
            <a:rPr lang="vi-VN" sz="1300" kern="1200" dirty="0">
              <a:latin typeface="Calibri (Body)"/>
            </a:rPr>
            <a:t> platform</a:t>
          </a:r>
          <a:r>
            <a:rPr lang="hr-HR" sz="1300" kern="1200" dirty="0">
              <a:latin typeface="Calibri (Body)"/>
            </a:rPr>
            <a:t>i ili dostupan za provjere i reviziju u prostorijama korisnika ili</a:t>
          </a:r>
          <a:endParaRPr lang="en-US" sz="1300" kern="1200" dirty="0">
            <a:latin typeface="Calibri (Body)"/>
          </a:endParaRPr>
        </a:p>
        <a:p>
          <a:pPr marL="114300" lvl="1" indent="-114300" algn="l" defTabSz="577850">
            <a:lnSpc>
              <a:spcPct val="90000"/>
            </a:lnSpc>
            <a:spcBef>
              <a:spcPct val="0"/>
            </a:spcBef>
            <a:spcAft>
              <a:spcPct val="15000"/>
            </a:spcAft>
            <a:buNone/>
          </a:pPr>
          <a:r>
            <a:rPr lang="hr-HR" sz="1300" kern="1200" dirty="0">
              <a:latin typeface="Calibri (Body)"/>
            </a:rPr>
            <a:t>partnerskih organizacija</a:t>
          </a:r>
          <a:endParaRPr lang="en-US" sz="1300" kern="1200" dirty="0">
            <a:latin typeface="Calibri (Body)"/>
          </a:endParaRPr>
        </a:p>
      </dsp:txBody>
      <dsp:txXfrm>
        <a:off x="0" y="381622"/>
        <a:ext cx="8065549" cy="978075"/>
      </dsp:txXfrm>
    </dsp:sp>
    <dsp:sp modelId="{76954D24-4B1B-4CB7-8BCF-ACB458694ABB}">
      <dsp:nvSpPr>
        <dsp:cNvPr id="0" name=""/>
        <dsp:cNvSpPr/>
      </dsp:nvSpPr>
      <dsp:spPr>
        <a:xfrm>
          <a:off x="403277" y="42141"/>
          <a:ext cx="7320453" cy="678960"/>
        </a:xfrm>
        <a:prstGeom prst="roundRect">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13401" tIns="0" rIns="213401" bIns="0" numCol="1" spcCol="1270" anchor="ctr" anchorCtr="0">
          <a:noAutofit/>
        </a:bodyPr>
        <a:lstStyle/>
        <a:p>
          <a:pPr marL="0" lvl="0" indent="0" algn="l" defTabSz="711200">
            <a:lnSpc>
              <a:spcPct val="90000"/>
            </a:lnSpc>
            <a:spcBef>
              <a:spcPct val="0"/>
            </a:spcBef>
            <a:spcAft>
              <a:spcPct val="35000"/>
            </a:spcAft>
            <a:buNone/>
          </a:pPr>
          <a:r>
            <a:rPr lang="vi-VN" sz="1600" b="1" kern="1200" dirty="0">
              <a:solidFill>
                <a:schemeClr val="bg1"/>
              </a:solidFill>
              <a:latin typeface="Calibri (Body)"/>
            </a:rPr>
            <a:t>ostvaren intelektualni rezultat</a:t>
          </a:r>
          <a:endParaRPr lang="en-US" sz="1600" kern="1200" dirty="0">
            <a:solidFill>
              <a:schemeClr val="bg1"/>
            </a:solidFill>
            <a:latin typeface="Calibri (Body)"/>
          </a:endParaRPr>
        </a:p>
      </dsp:txBody>
      <dsp:txXfrm>
        <a:off x="436421" y="75285"/>
        <a:ext cx="7254165" cy="612672"/>
      </dsp:txXfrm>
    </dsp:sp>
    <dsp:sp modelId="{49DC69DD-0BAF-4E29-A67D-6B2D5176B9E3}">
      <dsp:nvSpPr>
        <dsp:cNvPr id="0" name=""/>
        <dsp:cNvSpPr/>
      </dsp:nvSpPr>
      <dsp:spPr>
        <a:xfrm>
          <a:off x="0" y="1805248"/>
          <a:ext cx="8065549" cy="760724"/>
        </a:xfrm>
        <a:prstGeom prst="rect">
          <a:avLst/>
        </a:prstGeom>
        <a:solidFill>
          <a:schemeClr val="lt1">
            <a:alpha val="90000"/>
            <a:hueOff val="0"/>
            <a:satOff val="0"/>
            <a:lumOff val="0"/>
            <a:alphaOff val="0"/>
          </a:schemeClr>
        </a:solidFill>
        <a:ln w="25400" cap="flat" cmpd="sng" algn="ctr">
          <a:solidFill>
            <a:schemeClr val="accent5">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25976" tIns="479044" rIns="625976" bIns="92456" numCol="1" spcCol="1270" anchor="t" anchorCtr="0">
          <a:noAutofit/>
        </a:bodyPr>
        <a:lstStyle/>
        <a:p>
          <a:pPr marL="114300" lvl="1" indent="-114300" algn="l" defTabSz="577850">
            <a:lnSpc>
              <a:spcPct val="90000"/>
            </a:lnSpc>
            <a:spcBef>
              <a:spcPct val="0"/>
            </a:spcBef>
            <a:spcAft>
              <a:spcPct val="15000"/>
            </a:spcAft>
            <a:buNone/>
          </a:pPr>
          <a:r>
            <a:rPr lang="vi-VN" sz="1300" kern="1200" dirty="0">
              <a:latin typeface="Calibri (Body)"/>
            </a:rPr>
            <a:t>dokaz o vremenu </a:t>
          </a:r>
          <a:r>
            <a:rPr lang="hr-HR" sz="1300" kern="1200" dirty="0">
              <a:latin typeface="Calibri (Body)"/>
            </a:rPr>
            <a:t>koje je osoblje utrošilo za rad na intelektualnim rezultatima</a:t>
          </a:r>
          <a:r>
            <a:rPr lang="hr-HR" sz="1300" b="1" kern="1200" dirty="0">
              <a:latin typeface="Calibri (Body)"/>
            </a:rPr>
            <a:t> </a:t>
          </a:r>
          <a:endParaRPr lang="hr-HR" sz="1300" i="1" kern="1200" dirty="0">
            <a:latin typeface="Calibri (Body)"/>
          </a:endParaRPr>
        </a:p>
      </dsp:txBody>
      <dsp:txXfrm>
        <a:off x="0" y="1805248"/>
        <a:ext cx="8065549" cy="760724"/>
      </dsp:txXfrm>
    </dsp:sp>
    <dsp:sp modelId="{F1AC0EEB-8095-430D-A317-8C37AD2BB01B}">
      <dsp:nvSpPr>
        <dsp:cNvPr id="0" name=""/>
        <dsp:cNvSpPr/>
      </dsp:nvSpPr>
      <dsp:spPr>
        <a:xfrm>
          <a:off x="403277" y="1465768"/>
          <a:ext cx="7283755" cy="678960"/>
        </a:xfrm>
        <a:prstGeom prst="roundRect">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13401" tIns="0" rIns="213401" bIns="0" numCol="1" spcCol="1270" anchor="ctr" anchorCtr="0">
          <a:noAutofit/>
        </a:bodyPr>
        <a:lstStyle/>
        <a:p>
          <a:pPr marL="0" lvl="0" indent="0" algn="l" defTabSz="711200">
            <a:lnSpc>
              <a:spcPct val="90000"/>
            </a:lnSpc>
            <a:spcBef>
              <a:spcPct val="0"/>
            </a:spcBef>
            <a:spcAft>
              <a:spcPct val="35000"/>
            </a:spcAft>
            <a:buNone/>
          </a:pPr>
          <a:r>
            <a:rPr lang="hr-HR" sz="1600" b="1" kern="1200" dirty="0">
              <a:solidFill>
                <a:schemeClr val="bg1"/>
              </a:solidFill>
              <a:latin typeface="Calibri (Body)"/>
            </a:rPr>
            <a:t>mjesečna evidencija radnog vremena </a:t>
          </a:r>
          <a:r>
            <a:rPr lang="hr-HR" sz="1600" b="1" i="1" kern="1200" dirty="0">
              <a:solidFill>
                <a:schemeClr val="bg1"/>
              </a:solidFill>
              <a:latin typeface="Calibri (Body)"/>
            </a:rPr>
            <a:t>(Time </a:t>
          </a:r>
          <a:r>
            <a:rPr lang="hr-HR" sz="1600" b="1" i="1" kern="1200" dirty="0" err="1">
              <a:solidFill>
                <a:schemeClr val="bg1"/>
              </a:solidFill>
              <a:latin typeface="Calibri (Body)"/>
            </a:rPr>
            <a:t>sheet</a:t>
          </a:r>
          <a:r>
            <a:rPr lang="hr-HR" sz="1600" b="1" i="1" kern="1200" dirty="0">
              <a:solidFill>
                <a:schemeClr val="bg1"/>
              </a:solidFill>
              <a:latin typeface="Calibri (Body)"/>
            </a:rPr>
            <a:t>)</a:t>
          </a:r>
          <a:endParaRPr lang="hr-HR" sz="1600" i="1" kern="1200" dirty="0">
            <a:solidFill>
              <a:schemeClr val="bg1"/>
            </a:solidFill>
            <a:latin typeface="Calibri (Body)"/>
          </a:endParaRPr>
        </a:p>
      </dsp:txBody>
      <dsp:txXfrm>
        <a:off x="436421" y="1498912"/>
        <a:ext cx="7217467" cy="612672"/>
      </dsp:txXfrm>
    </dsp:sp>
    <dsp:sp modelId="{A67882A6-5F46-4E05-A0DB-30371D111757}">
      <dsp:nvSpPr>
        <dsp:cNvPr id="0" name=""/>
        <dsp:cNvSpPr/>
      </dsp:nvSpPr>
      <dsp:spPr>
        <a:xfrm>
          <a:off x="0" y="3029653"/>
          <a:ext cx="8065549" cy="579600"/>
        </a:xfrm>
        <a:prstGeom prst="rect">
          <a:avLst/>
        </a:prstGeom>
        <a:solidFill>
          <a:schemeClr val="lt1">
            <a:alpha val="90000"/>
            <a:hueOff val="0"/>
            <a:satOff val="0"/>
            <a:lumOff val="0"/>
            <a:alphaOff val="0"/>
          </a:schemeClr>
        </a:solidFill>
        <a:ln w="25400" cap="flat" cmpd="sng" algn="ctr">
          <a:solidFill>
            <a:schemeClr val="accent5">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E640CF66-CF21-4F61-81C0-4B959C57CEA0}">
      <dsp:nvSpPr>
        <dsp:cNvPr id="0" name=""/>
        <dsp:cNvSpPr/>
      </dsp:nvSpPr>
      <dsp:spPr>
        <a:xfrm>
          <a:off x="403277" y="2690173"/>
          <a:ext cx="7342924" cy="678960"/>
        </a:xfrm>
        <a:prstGeom prst="roundRect">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13401" tIns="0" rIns="213401" bIns="0" numCol="1" spcCol="1270" anchor="ctr" anchorCtr="0">
          <a:noAutofit/>
        </a:bodyPr>
        <a:lstStyle/>
        <a:p>
          <a:pPr marL="0" lvl="0" indent="0" algn="l" defTabSz="711200">
            <a:lnSpc>
              <a:spcPct val="90000"/>
            </a:lnSpc>
            <a:spcBef>
              <a:spcPct val="0"/>
            </a:spcBef>
            <a:spcAft>
              <a:spcPct val="35000"/>
            </a:spcAft>
            <a:buNone/>
          </a:pPr>
          <a:r>
            <a:rPr lang="vi-VN" sz="1600" b="1" kern="1200" dirty="0">
              <a:solidFill>
                <a:schemeClr val="bg1"/>
              </a:solidFill>
              <a:latin typeface="Calibri (Body)"/>
            </a:rPr>
            <a:t>dokaz o prirodi odnosa između osobe i korisnika</a:t>
          </a:r>
          <a:r>
            <a:rPr lang="vi-VN" sz="1600" kern="1200" dirty="0">
              <a:solidFill>
                <a:schemeClr val="bg1"/>
              </a:solidFill>
              <a:latin typeface="Calibri (Body)"/>
            </a:rPr>
            <a:t> </a:t>
          </a:r>
          <a:r>
            <a:rPr lang="hr-HR" sz="1600" kern="1200" dirty="0">
              <a:solidFill>
                <a:schemeClr val="bg1"/>
              </a:solidFill>
              <a:latin typeface="Calibri (Body)"/>
            </a:rPr>
            <a:t> - </a:t>
          </a:r>
          <a:r>
            <a:rPr lang="vi-VN" sz="1600" kern="1200" dirty="0">
              <a:solidFill>
                <a:schemeClr val="bg1"/>
              </a:solidFill>
              <a:latin typeface="Calibri (Body)"/>
            </a:rPr>
            <a:t>ugovor</a:t>
          </a:r>
          <a:r>
            <a:rPr lang="hr-HR" sz="1600" kern="1200" dirty="0">
              <a:solidFill>
                <a:schemeClr val="bg1"/>
              </a:solidFill>
              <a:latin typeface="Calibri (Body)"/>
            </a:rPr>
            <a:t> </a:t>
          </a:r>
          <a:r>
            <a:rPr lang="vi-VN" sz="1600" kern="1200" dirty="0">
              <a:solidFill>
                <a:schemeClr val="bg1"/>
              </a:solidFill>
              <a:latin typeface="Calibri (Body)"/>
            </a:rPr>
            <a:t> o radu</a:t>
          </a:r>
          <a:endParaRPr lang="hr-HR" sz="1600" i="1" kern="1200" dirty="0">
            <a:solidFill>
              <a:schemeClr val="bg1"/>
            </a:solidFill>
            <a:latin typeface="Calibri (Body)"/>
          </a:endParaRPr>
        </a:p>
      </dsp:txBody>
      <dsp:txXfrm>
        <a:off x="436421" y="2723317"/>
        <a:ext cx="7276636" cy="612672"/>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27034A7-8581-42D4-86FC-168F32257D51}">
      <dsp:nvSpPr>
        <dsp:cNvPr id="0" name=""/>
        <dsp:cNvSpPr/>
      </dsp:nvSpPr>
      <dsp:spPr>
        <a:xfrm>
          <a:off x="0" y="352564"/>
          <a:ext cx="8065549" cy="926100"/>
        </a:xfrm>
        <a:prstGeom prst="rect">
          <a:avLst/>
        </a:prstGeom>
        <a:solidFill>
          <a:schemeClr val="lt1">
            <a:alpha val="90000"/>
            <a:hueOff val="0"/>
            <a:satOff val="0"/>
            <a:lumOff val="0"/>
            <a:alphaOff val="0"/>
          </a:schemeClr>
        </a:solidFill>
        <a:ln w="25400" cap="flat" cmpd="sng" algn="ctr">
          <a:solidFill>
            <a:schemeClr val="accent5">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25976" tIns="437388" rIns="625976" bIns="92456" numCol="1" spcCol="1270" anchor="t" anchorCtr="0">
          <a:noAutofit/>
        </a:bodyPr>
        <a:lstStyle/>
        <a:p>
          <a:pPr marL="114300" lvl="1" indent="-114300" algn="l" defTabSz="577850">
            <a:lnSpc>
              <a:spcPct val="90000"/>
            </a:lnSpc>
            <a:spcBef>
              <a:spcPct val="0"/>
            </a:spcBef>
            <a:spcAft>
              <a:spcPct val="15000"/>
            </a:spcAft>
            <a:buNone/>
          </a:pPr>
          <a:r>
            <a:rPr lang="hr-HR" sz="1300" kern="1200" dirty="0">
              <a:solidFill>
                <a:schemeClr val="tx1">
                  <a:lumMod val="65000"/>
                  <a:lumOff val="35000"/>
                </a:schemeClr>
              </a:solidFill>
              <a:latin typeface="Calibri (Body)"/>
            </a:rPr>
            <a:t>s</a:t>
          </a:r>
          <a:r>
            <a:rPr lang="vi-VN" sz="1300" kern="1200" dirty="0">
              <a:solidFill>
                <a:schemeClr val="tx1">
                  <a:lumMod val="65000"/>
                  <a:lumOff val="35000"/>
                </a:schemeClr>
              </a:solidFill>
              <a:latin typeface="Calibri (Body)"/>
            </a:rPr>
            <a:t> njihovim potpisima, navedenim imenom, datumom i mjestom </a:t>
          </a:r>
          <a:r>
            <a:rPr lang="hr-HR" sz="1300" kern="1200" dirty="0">
              <a:solidFill>
                <a:schemeClr val="tx1">
                  <a:lumMod val="65000"/>
                  <a:lumOff val="35000"/>
                </a:schemeClr>
              </a:solidFill>
              <a:latin typeface="Calibri (Body)"/>
            </a:rPr>
            <a:t>održavanja </a:t>
          </a:r>
          <a:r>
            <a:rPr lang="vi-VN" sz="1300" kern="1200" dirty="0">
              <a:solidFill>
                <a:schemeClr val="tx1">
                  <a:lumMod val="65000"/>
                  <a:lumOff val="35000"/>
                </a:schemeClr>
              </a:solidFill>
              <a:latin typeface="Calibri (Body)"/>
            </a:rPr>
            <a:t>događanja te s podacima</a:t>
          </a:r>
          <a:endParaRPr lang="hr-HR" sz="1300" kern="1200" dirty="0">
            <a:solidFill>
              <a:schemeClr val="tx1">
                <a:lumMod val="65000"/>
                <a:lumOff val="35000"/>
              </a:schemeClr>
            </a:solidFill>
            <a:latin typeface="Calibri (Body)"/>
          </a:endParaRPr>
        </a:p>
        <a:p>
          <a:pPr marL="114300" lvl="1" indent="-114300" algn="l" defTabSz="577850">
            <a:lnSpc>
              <a:spcPct val="90000"/>
            </a:lnSpc>
            <a:spcBef>
              <a:spcPct val="0"/>
            </a:spcBef>
            <a:spcAft>
              <a:spcPct val="15000"/>
            </a:spcAft>
            <a:buNone/>
          </a:pPr>
          <a:r>
            <a:rPr lang="vi-VN" sz="1300" kern="1200" dirty="0">
              <a:solidFill>
                <a:schemeClr val="tx1">
                  <a:lumMod val="65000"/>
                  <a:lumOff val="35000"/>
                </a:schemeClr>
              </a:solidFill>
              <a:latin typeface="Calibri (Body)"/>
            </a:rPr>
            <a:t>za svakog sudionika: ime, adresa e-pošte te potpis osobe, ime i adresa organizacije pošiljatelj</a:t>
          </a:r>
          <a:r>
            <a:rPr lang="hr-HR" sz="1300" kern="1200" dirty="0" err="1">
              <a:solidFill>
                <a:schemeClr val="tx1">
                  <a:lumMod val="65000"/>
                  <a:lumOff val="35000"/>
                </a:schemeClr>
              </a:solidFill>
              <a:latin typeface="Calibri (Body)"/>
            </a:rPr>
            <a:t>ice</a:t>
          </a:r>
          <a:endParaRPr lang="hr-HR" sz="1300" kern="1200" dirty="0">
            <a:solidFill>
              <a:schemeClr val="tx1">
                <a:lumMod val="65000"/>
                <a:lumOff val="35000"/>
              </a:schemeClr>
            </a:solidFill>
            <a:latin typeface="Calibri (Body)"/>
          </a:endParaRPr>
        </a:p>
      </dsp:txBody>
      <dsp:txXfrm>
        <a:off x="0" y="352564"/>
        <a:ext cx="8065549" cy="926100"/>
      </dsp:txXfrm>
    </dsp:sp>
    <dsp:sp modelId="{67DB3996-D8F7-48C2-A0C8-4533147D8129}">
      <dsp:nvSpPr>
        <dsp:cNvPr id="0" name=""/>
        <dsp:cNvSpPr/>
      </dsp:nvSpPr>
      <dsp:spPr>
        <a:xfrm>
          <a:off x="403277" y="42604"/>
          <a:ext cx="7322824" cy="619920"/>
        </a:xfrm>
        <a:prstGeom prst="roundRect">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13401" tIns="0" rIns="213401" bIns="0" numCol="1" spcCol="1270" anchor="ctr" anchorCtr="0">
          <a:noAutofit/>
        </a:bodyPr>
        <a:lstStyle/>
        <a:p>
          <a:pPr marL="0" lvl="0" indent="0" algn="l" defTabSz="666750">
            <a:lnSpc>
              <a:spcPct val="90000"/>
            </a:lnSpc>
            <a:spcBef>
              <a:spcPct val="0"/>
            </a:spcBef>
            <a:spcAft>
              <a:spcPct val="35000"/>
            </a:spcAft>
            <a:buNone/>
          </a:pPr>
          <a:r>
            <a:rPr lang="hr-HR" sz="1500" b="1" kern="1200" dirty="0">
              <a:solidFill>
                <a:schemeClr val="bg1"/>
              </a:solidFill>
              <a:latin typeface="Calibri (Body)"/>
            </a:rPr>
            <a:t>po</a:t>
          </a:r>
          <a:r>
            <a:rPr lang="vi-VN" sz="1500" b="1" kern="1200" dirty="0">
              <a:solidFill>
                <a:schemeClr val="bg1"/>
              </a:solidFill>
              <a:latin typeface="Calibri (Body)"/>
            </a:rPr>
            <a:t>pis sudionika</a:t>
          </a:r>
          <a:r>
            <a:rPr lang="hr-HR" sz="1500" b="1" kern="1200" dirty="0">
              <a:solidFill>
                <a:schemeClr val="bg1"/>
              </a:solidFill>
              <a:latin typeface="Calibri (Body)"/>
            </a:rPr>
            <a:t> događanja</a:t>
          </a:r>
          <a:endParaRPr lang="hr-HR" sz="1500" kern="1200" dirty="0">
            <a:solidFill>
              <a:schemeClr val="bg1"/>
            </a:solidFill>
            <a:latin typeface="Calibri (Body)"/>
          </a:endParaRPr>
        </a:p>
      </dsp:txBody>
      <dsp:txXfrm>
        <a:off x="433539" y="72866"/>
        <a:ext cx="7262300" cy="559396"/>
      </dsp:txXfrm>
    </dsp:sp>
    <dsp:sp modelId="{550BFE3B-5366-4823-B54D-EB51A99C8974}">
      <dsp:nvSpPr>
        <dsp:cNvPr id="0" name=""/>
        <dsp:cNvSpPr/>
      </dsp:nvSpPr>
      <dsp:spPr>
        <a:xfrm>
          <a:off x="0" y="1702024"/>
          <a:ext cx="8065549" cy="529200"/>
        </a:xfrm>
        <a:prstGeom prst="rect">
          <a:avLst/>
        </a:prstGeom>
        <a:solidFill>
          <a:schemeClr val="lt1">
            <a:alpha val="90000"/>
            <a:hueOff val="0"/>
            <a:satOff val="0"/>
            <a:lumOff val="0"/>
            <a:alphaOff val="0"/>
          </a:schemeClr>
        </a:solidFill>
        <a:ln w="25400" cap="flat" cmpd="sng" algn="ctr">
          <a:solidFill>
            <a:schemeClr val="accent5">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8C39D5DF-22D5-4312-A0AD-CBFBB2D666A1}">
      <dsp:nvSpPr>
        <dsp:cNvPr id="0" name=""/>
        <dsp:cNvSpPr/>
      </dsp:nvSpPr>
      <dsp:spPr>
        <a:xfrm>
          <a:off x="403277" y="1392064"/>
          <a:ext cx="7289627" cy="619920"/>
        </a:xfrm>
        <a:prstGeom prst="roundRect">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13401" tIns="0" rIns="213401" bIns="0" numCol="1" spcCol="1270" anchor="ctr" anchorCtr="0">
          <a:noAutofit/>
        </a:bodyPr>
        <a:lstStyle/>
        <a:p>
          <a:pPr marL="0" lvl="0" indent="0" algn="l" defTabSz="666750">
            <a:lnSpc>
              <a:spcPct val="90000"/>
            </a:lnSpc>
            <a:spcBef>
              <a:spcPct val="0"/>
            </a:spcBef>
            <a:spcAft>
              <a:spcPct val="35000"/>
            </a:spcAft>
            <a:buNone/>
          </a:pPr>
          <a:r>
            <a:rPr lang="vi-VN" sz="1500" b="1" kern="1200" dirty="0">
              <a:solidFill>
                <a:schemeClr val="bg1"/>
              </a:solidFill>
              <a:latin typeface="Calibri (Body)"/>
            </a:rPr>
            <a:t>detaljan program</a:t>
          </a:r>
          <a:r>
            <a:rPr lang="vi-VN" sz="1500" kern="1200" dirty="0">
              <a:solidFill>
                <a:schemeClr val="bg1"/>
              </a:solidFill>
              <a:latin typeface="Calibri (Body)"/>
            </a:rPr>
            <a:t> rada te svi </a:t>
          </a:r>
          <a:r>
            <a:rPr lang="hr-HR" sz="1500" b="1" kern="1200" dirty="0">
              <a:solidFill>
                <a:schemeClr val="bg1"/>
              </a:solidFill>
              <a:latin typeface="Calibri (Body)"/>
            </a:rPr>
            <a:t>dokumenti </a:t>
          </a:r>
          <a:r>
            <a:rPr lang="hr-HR" sz="1500" kern="1200" dirty="0">
              <a:solidFill>
                <a:schemeClr val="bg1"/>
              </a:solidFill>
              <a:latin typeface="Calibri (Body)"/>
            </a:rPr>
            <a:t>korišteni ili podijeljeni tijekom </a:t>
          </a:r>
          <a:r>
            <a:rPr lang="vi-VN" sz="1500" kern="1200" dirty="0">
              <a:solidFill>
                <a:schemeClr val="bg1"/>
              </a:solidFill>
              <a:latin typeface="Calibri (Body)"/>
            </a:rPr>
            <a:t>događanj</a:t>
          </a:r>
          <a:r>
            <a:rPr lang="hr-HR" sz="1500" kern="1200" dirty="0">
              <a:solidFill>
                <a:schemeClr val="bg1"/>
              </a:solidFill>
              <a:latin typeface="Calibri (Body)"/>
            </a:rPr>
            <a:t>a</a:t>
          </a:r>
          <a:r>
            <a:rPr lang="vi-VN" sz="1500" kern="1200" dirty="0">
              <a:solidFill>
                <a:schemeClr val="bg1"/>
              </a:solidFill>
              <a:latin typeface="Calibri (Body)"/>
            </a:rPr>
            <a:t> </a:t>
          </a:r>
          <a:endParaRPr lang="hr-HR" sz="1500" kern="1200" dirty="0">
            <a:solidFill>
              <a:schemeClr val="bg1"/>
            </a:solidFill>
            <a:latin typeface="Calibri (Body)"/>
          </a:endParaRPr>
        </a:p>
      </dsp:txBody>
      <dsp:txXfrm>
        <a:off x="433539" y="1422326"/>
        <a:ext cx="7229103" cy="559396"/>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86ADEF1-4046-4A6C-88F4-12E0156FD53D}">
      <dsp:nvSpPr>
        <dsp:cNvPr id="0" name=""/>
        <dsp:cNvSpPr/>
      </dsp:nvSpPr>
      <dsp:spPr>
        <a:xfrm>
          <a:off x="1623121" y="0"/>
          <a:ext cx="1623121" cy="1507485"/>
        </a:xfrm>
        <a:prstGeom prst="trapezoid">
          <a:avLst>
            <a:gd name="adj" fmla="val 53835"/>
          </a:avLst>
        </a:prstGeom>
        <a:solidFill>
          <a:schemeClr val="accent5">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622300">
            <a:lnSpc>
              <a:spcPct val="90000"/>
            </a:lnSpc>
            <a:spcBef>
              <a:spcPct val="0"/>
            </a:spcBef>
            <a:spcAft>
              <a:spcPct val="35000"/>
            </a:spcAft>
            <a:buNone/>
          </a:pPr>
          <a:endParaRPr lang="hr-HR" sz="1400" b="1" kern="1200" dirty="0">
            <a:solidFill>
              <a:schemeClr val="bg1"/>
            </a:solidFill>
          </a:endParaRPr>
        </a:p>
        <a:p>
          <a:pPr marL="0" lvl="0" indent="0" algn="ctr" defTabSz="622300">
            <a:lnSpc>
              <a:spcPct val="90000"/>
            </a:lnSpc>
            <a:spcBef>
              <a:spcPct val="0"/>
            </a:spcBef>
            <a:spcAft>
              <a:spcPct val="35000"/>
            </a:spcAft>
            <a:buNone/>
          </a:pPr>
          <a:endParaRPr lang="hr-HR" sz="1600" b="1" kern="1200" dirty="0">
            <a:solidFill>
              <a:schemeClr val="bg1"/>
            </a:solidFill>
          </a:endParaRPr>
        </a:p>
        <a:p>
          <a:pPr marL="0" lvl="0" indent="0" algn="ctr" defTabSz="622300">
            <a:lnSpc>
              <a:spcPct val="90000"/>
            </a:lnSpc>
            <a:spcBef>
              <a:spcPct val="0"/>
            </a:spcBef>
            <a:spcAft>
              <a:spcPct val="35000"/>
            </a:spcAft>
            <a:buNone/>
          </a:pPr>
          <a:r>
            <a:rPr lang="hr-HR" sz="1600" b="1" kern="1200" dirty="0">
              <a:solidFill>
                <a:schemeClr val="bg1"/>
              </a:solidFill>
            </a:rPr>
            <a:t>40 - 49</a:t>
          </a:r>
        </a:p>
        <a:p>
          <a:pPr marL="0" lvl="0" indent="0" algn="ctr" defTabSz="622300">
            <a:lnSpc>
              <a:spcPct val="90000"/>
            </a:lnSpc>
            <a:spcBef>
              <a:spcPct val="0"/>
            </a:spcBef>
            <a:spcAft>
              <a:spcPct val="35000"/>
            </a:spcAft>
            <a:buNone/>
          </a:pPr>
          <a:r>
            <a:rPr lang="hr-HR" sz="1300" b="1" kern="1200" dirty="0">
              <a:solidFill>
                <a:schemeClr val="bg1"/>
              </a:solidFill>
            </a:rPr>
            <a:t>bodova</a:t>
          </a:r>
        </a:p>
        <a:p>
          <a:pPr marL="0" lvl="0" indent="0" algn="ctr" defTabSz="622300">
            <a:lnSpc>
              <a:spcPct val="90000"/>
            </a:lnSpc>
            <a:spcBef>
              <a:spcPct val="0"/>
            </a:spcBef>
            <a:spcAft>
              <a:spcPct val="35000"/>
            </a:spcAft>
            <a:buNone/>
          </a:pPr>
          <a:r>
            <a:rPr lang="hr-HR" sz="2000" b="1" kern="1200" dirty="0">
              <a:solidFill>
                <a:schemeClr val="tx1"/>
              </a:solidFill>
            </a:rPr>
            <a:t>- 25 %</a:t>
          </a:r>
          <a:endParaRPr lang="en-US" sz="2000" kern="1200" dirty="0">
            <a:solidFill>
              <a:schemeClr val="tx1"/>
            </a:solidFill>
          </a:endParaRPr>
        </a:p>
      </dsp:txBody>
      <dsp:txXfrm>
        <a:off x="1623121" y="0"/>
        <a:ext cx="1623121" cy="1507485"/>
      </dsp:txXfrm>
    </dsp:sp>
    <dsp:sp modelId="{7DA5AD62-65FA-40AA-AFB1-7B36DB84641D}">
      <dsp:nvSpPr>
        <dsp:cNvPr id="0" name=""/>
        <dsp:cNvSpPr/>
      </dsp:nvSpPr>
      <dsp:spPr>
        <a:xfrm>
          <a:off x="811560" y="1507485"/>
          <a:ext cx="3246242" cy="1507485"/>
        </a:xfrm>
        <a:prstGeom prst="trapezoid">
          <a:avLst>
            <a:gd name="adj" fmla="val 53835"/>
          </a:avLst>
        </a:prstGeom>
        <a:solidFill>
          <a:schemeClr val="accent5">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22860" tIns="22860" rIns="22860" bIns="22860" numCol="1" spcCol="1270" anchor="ctr" anchorCtr="0">
          <a:noAutofit/>
        </a:bodyPr>
        <a:lstStyle/>
        <a:p>
          <a:pPr marL="0" lvl="0" indent="0" algn="ctr" defTabSz="800100">
            <a:lnSpc>
              <a:spcPct val="90000"/>
            </a:lnSpc>
            <a:spcBef>
              <a:spcPct val="0"/>
            </a:spcBef>
            <a:spcAft>
              <a:spcPct val="35000"/>
            </a:spcAft>
            <a:buNone/>
          </a:pPr>
          <a:r>
            <a:rPr lang="hr-HR" sz="1800" b="1" kern="1200" dirty="0">
              <a:solidFill>
                <a:schemeClr val="bg1"/>
              </a:solidFill>
            </a:rPr>
            <a:t>25 – 39</a:t>
          </a:r>
        </a:p>
        <a:p>
          <a:pPr marL="0" lvl="0" indent="0" algn="ctr" defTabSz="800100">
            <a:lnSpc>
              <a:spcPct val="90000"/>
            </a:lnSpc>
            <a:spcBef>
              <a:spcPct val="0"/>
            </a:spcBef>
            <a:spcAft>
              <a:spcPct val="35000"/>
            </a:spcAft>
            <a:buNone/>
          </a:pPr>
          <a:r>
            <a:rPr lang="hr-HR" sz="1300" b="1" kern="1200" dirty="0">
              <a:solidFill>
                <a:schemeClr val="bg1"/>
              </a:solidFill>
            </a:rPr>
            <a:t>bodova</a:t>
          </a:r>
        </a:p>
        <a:p>
          <a:pPr marL="0" lvl="0" indent="0" algn="ctr" defTabSz="800100">
            <a:lnSpc>
              <a:spcPct val="90000"/>
            </a:lnSpc>
            <a:spcBef>
              <a:spcPct val="0"/>
            </a:spcBef>
            <a:spcAft>
              <a:spcPct val="35000"/>
            </a:spcAft>
            <a:buNone/>
          </a:pPr>
          <a:r>
            <a:rPr lang="hr-HR" sz="2000" b="1" kern="1200" dirty="0">
              <a:solidFill>
                <a:schemeClr val="tx1"/>
              </a:solidFill>
            </a:rPr>
            <a:t>- 50 %</a:t>
          </a:r>
          <a:endParaRPr lang="en-US" sz="2000" kern="1200" dirty="0">
            <a:solidFill>
              <a:schemeClr val="tx1"/>
            </a:solidFill>
          </a:endParaRPr>
        </a:p>
      </dsp:txBody>
      <dsp:txXfrm>
        <a:off x="1379652" y="1507485"/>
        <a:ext cx="2110057" cy="1507485"/>
      </dsp:txXfrm>
    </dsp:sp>
    <dsp:sp modelId="{0F8CCEB3-D264-4696-9F4B-36C3B0779706}">
      <dsp:nvSpPr>
        <dsp:cNvPr id="0" name=""/>
        <dsp:cNvSpPr/>
      </dsp:nvSpPr>
      <dsp:spPr>
        <a:xfrm>
          <a:off x="0" y="3014970"/>
          <a:ext cx="4869363" cy="1507485"/>
        </a:xfrm>
        <a:prstGeom prst="trapezoid">
          <a:avLst>
            <a:gd name="adj" fmla="val 53835"/>
          </a:avLst>
        </a:prstGeom>
        <a:solidFill>
          <a:schemeClr val="accent5">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22860" tIns="22860" rIns="22860" bIns="22860" numCol="1" spcCol="1270" anchor="ctr" anchorCtr="0">
          <a:noAutofit/>
        </a:bodyPr>
        <a:lstStyle/>
        <a:p>
          <a:pPr marL="0" lvl="0" indent="0" algn="ctr" defTabSz="800100">
            <a:lnSpc>
              <a:spcPct val="90000"/>
            </a:lnSpc>
            <a:spcBef>
              <a:spcPct val="0"/>
            </a:spcBef>
            <a:spcAft>
              <a:spcPct val="35000"/>
            </a:spcAft>
            <a:buNone/>
          </a:pPr>
          <a:r>
            <a:rPr lang="hr-HR" sz="1800" b="1" kern="1200" dirty="0">
              <a:solidFill>
                <a:schemeClr val="bg1"/>
              </a:solidFill>
            </a:rPr>
            <a:t>Manje od 25 </a:t>
          </a:r>
          <a:r>
            <a:rPr lang="hr-HR" sz="1300" b="1" kern="1200" dirty="0">
              <a:solidFill>
                <a:schemeClr val="bg1"/>
              </a:solidFill>
            </a:rPr>
            <a:t>bodova</a:t>
          </a:r>
        </a:p>
        <a:p>
          <a:pPr marL="0" lvl="0" indent="0" algn="ctr" defTabSz="800100">
            <a:lnSpc>
              <a:spcPct val="90000"/>
            </a:lnSpc>
            <a:spcBef>
              <a:spcPct val="0"/>
            </a:spcBef>
            <a:spcAft>
              <a:spcPct val="35000"/>
            </a:spcAft>
            <a:buNone/>
          </a:pPr>
          <a:r>
            <a:rPr lang="hr-HR" sz="2000" b="1" kern="1200" dirty="0">
              <a:solidFill>
                <a:schemeClr val="tx1"/>
              </a:solidFill>
            </a:rPr>
            <a:t>- 75 %</a:t>
          </a:r>
          <a:endParaRPr lang="en-US" sz="2000" kern="1200" dirty="0">
            <a:solidFill>
              <a:schemeClr val="tx1"/>
            </a:solidFill>
          </a:endParaRPr>
        </a:p>
      </dsp:txBody>
      <dsp:txXfrm>
        <a:off x="852138" y="3014970"/>
        <a:ext cx="3165085" cy="1507485"/>
      </dsp:txXfrm>
    </dsp:sp>
  </dsp:spTree>
</dsp:drawing>
</file>

<file path=ppt/diagrams/layout1.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pyramid1">
  <dgm:title val=""/>
  <dgm:desc val=""/>
  <dgm:catLst>
    <dgm:cat type="pyramid" pri="1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pyra">
          <dgm:param type="linDir" val="fromB"/>
          <dgm:param type="txDir" val="fromT"/>
          <dgm:param type="pyraAcctPos" val="aft"/>
          <dgm:param type="pyraAcctTxMar" val="step"/>
          <dgm:param type="pyraAcctBkgdNode" val="acctBkgd"/>
          <dgm:param type="pyraAcctTxNode" val="acctTx"/>
          <dgm:param type="pyraLvlNode" val="level"/>
        </dgm:alg>
      </dgm:if>
      <dgm:else name="Name3">
        <dgm:alg type="pyra">
          <dgm:param type="linDir" val="fromB"/>
          <dgm:param type="txDir" val="fromT"/>
          <dgm:param type="pyraAcctPos" val="bef"/>
          <dgm:param type="pyraAcctTxMar" val="step"/>
          <dgm:param type="pyraAcctBkgdNode" val="acctBkgd"/>
          <dgm:param type="pyraAcctTxNode" val="acctTx"/>
          <dgm:param type="pyraLvlNode" val="level"/>
        </dgm:alg>
      </dgm:else>
    </dgm:choose>
    <dgm:shape xmlns:r="http://schemas.openxmlformats.org/officeDocument/2006/relationships" r:blip="">
      <dgm:adjLst/>
    </dgm:shape>
    <dgm:presOf/>
    <dgm:choose name="Name4">
      <dgm:if name="Name5" axis="root des" ptType="all node" func="maxDepth" op="gte" val="2">
        <dgm:constrLst>
          <dgm:constr type="primFontSz" for="des" forName="levelTx" op="equ"/>
          <dgm:constr type="secFontSz" for="des" forName="acctTx" op="equ"/>
          <dgm:constr type="pyraAcctRatio" val="0.32"/>
        </dgm:constrLst>
      </dgm:if>
      <dgm:else name="Name6">
        <dgm:constrLst>
          <dgm:constr type="primFontSz" for="des" forName="levelTx" op="equ"/>
          <dgm:constr type="secFontSz" for="des" forName="acctTx" op="equ"/>
          <dgm:constr type="pyraAcctRatio"/>
        </dgm:constrLst>
      </dgm:else>
    </dgm:choose>
    <dgm:ruleLst/>
    <dgm:forEach name="Name7" axis="ch" ptType="node">
      <dgm:layoutNode name="Name8">
        <dgm:alg type="composite">
          <dgm:param type="horzAlign" val="none"/>
        </dgm:alg>
        <dgm:shape xmlns:r="http://schemas.openxmlformats.org/officeDocument/2006/relationships" r:blip="">
          <dgm:adjLst/>
        </dgm:shape>
        <dgm:presOf/>
        <dgm:choose name="Name9">
          <dgm:if name="Name10" axis="self" ptType="node" func="pos" op="equ" val="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dgm:constr type="h" for="ch" forName="levelTx" refType="h" refFor="ch" refForName="level"/>
            </dgm:constrLst>
          </dgm:if>
          <dgm:else name="Name1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fact="0.65"/>
              <dgm:constr type="h" for="ch" forName="levelTx" refType="h" refFor="ch" refForName="level"/>
            </dgm:constrLst>
          </dgm:else>
        </dgm:choose>
        <dgm:ruleLst/>
        <dgm:choose name="Name12">
          <dgm:if name="Name13" axis="ch" ptType="node" func="cnt" op="gte" val="1">
            <dgm:layoutNode name="acctBkgd" styleLbl="alignAcc1">
              <dgm:alg type="sp"/>
              <dgm:shape xmlns:r="http://schemas.openxmlformats.org/officeDocument/2006/relationships" type="nonIsoscelesTrapezoid" r:blip="">
                <dgm:adjLst/>
              </dgm:shape>
              <dgm:presOf axis="des" ptType="node"/>
              <dgm:constrLst/>
              <dgm:ruleLst/>
            </dgm:layoutNode>
            <dgm:layoutNode name="acctTx" styleLbl="alignAcc1">
              <dgm:varLst>
                <dgm:bulletEnabled val="1"/>
              </dgm:varLst>
              <dgm:alg type="tx">
                <dgm:param type="stBulletLvl" val="1"/>
                <dgm:param type="txAnchorVertCh" val="mid"/>
              </dgm:alg>
              <dgm:shape xmlns:r="http://schemas.openxmlformats.org/officeDocument/2006/relationships" type="nonIsoscelesTrapezoid" r:blip="" hideGeom="1">
                <dgm:adjLst/>
              </dgm:shape>
              <dgm:presOf axis="des" ptType="node"/>
              <dgm:constrLst>
                <dgm:constr type="secFontSz" val="65"/>
                <dgm:constr type="primFontSz" refType="secFontSz"/>
                <dgm:constr type="tMarg" refType="secFontSz" fact="0.3"/>
                <dgm:constr type="bMarg" refType="secFontSz" fact="0.3"/>
                <dgm:constr type="lMarg" refType="secFontSz" fact="0.3"/>
                <dgm:constr type="rMarg" refType="secFontSz" fact="0.3"/>
              </dgm:constrLst>
              <dgm:ruleLst>
                <dgm:rule type="secFontSz" val="5" fact="NaN" max="NaN"/>
              </dgm:ruleLst>
            </dgm:layoutNode>
          </dgm:if>
          <dgm:else name="Name14"/>
        </dgm:choose>
        <dgm:layoutNode name="level">
          <dgm:varLst>
            <dgm:chMax val="1"/>
            <dgm:bulletEnabled val="1"/>
          </dgm:varLst>
          <dgm:alg type="sp"/>
          <dgm:shape xmlns:r="http://schemas.openxmlformats.org/officeDocument/2006/relationships" type="trapezoid" r:blip="">
            <dgm:adjLst/>
          </dgm:shape>
          <dgm:presOf axis="self"/>
          <dgm:constrLst>
            <dgm:constr type="h" val="500"/>
            <dgm:constr type="w" val="1"/>
          </dgm:constrLst>
          <dgm:ruleLst/>
        </dgm:layoutNode>
        <dgm:layoutNode name="levelTx" styleLbl="revTx">
          <dgm:varLst>
            <dgm:chMax val="1"/>
            <dgm:bulletEnabled val="1"/>
          </dgm:varLst>
          <dgm:alg type="tx"/>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19565" cy="493868"/>
          </a:xfrm>
          <a:prstGeom prst="rect">
            <a:avLst/>
          </a:prstGeom>
        </p:spPr>
        <p:txBody>
          <a:bodyPr vert="horz" lIns="90763" tIns="45382" rIns="90763" bIns="45382" rtlCol="0"/>
          <a:lstStyle>
            <a:lvl1pPr algn="l">
              <a:defRPr sz="1200"/>
            </a:lvl1pPr>
          </a:lstStyle>
          <a:p>
            <a:endParaRPr lang="hr-HR"/>
          </a:p>
        </p:txBody>
      </p:sp>
      <p:sp>
        <p:nvSpPr>
          <p:cNvPr id="3" name="Date Placeholder 2"/>
          <p:cNvSpPr>
            <a:spLocks noGrp="1"/>
          </p:cNvSpPr>
          <p:nvPr>
            <p:ph type="dt" sz="quarter" idx="1"/>
          </p:nvPr>
        </p:nvSpPr>
        <p:spPr>
          <a:xfrm>
            <a:off x="3814626" y="0"/>
            <a:ext cx="2919565" cy="493868"/>
          </a:xfrm>
          <a:prstGeom prst="rect">
            <a:avLst/>
          </a:prstGeom>
        </p:spPr>
        <p:txBody>
          <a:bodyPr vert="horz" lIns="90763" tIns="45382" rIns="90763" bIns="45382" rtlCol="0"/>
          <a:lstStyle>
            <a:lvl1pPr algn="r">
              <a:defRPr sz="1200"/>
            </a:lvl1pPr>
          </a:lstStyle>
          <a:p>
            <a:fld id="{C493698B-7D9F-4713-BB45-EAA00D20BFA5}" type="datetimeFigureOut">
              <a:rPr lang="hr-HR" smtClean="0"/>
              <a:t>23.9.2020.</a:t>
            </a:fld>
            <a:endParaRPr lang="hr-HR"/>
          </a:p>
        </p:txBody>
      </p:sp>
      <p:sp>
        <p:nvSpPr>
          <p:cNvPr id="4" name="Footer Placeholder 3"/>
          <p:cNvSpPr>
            <a:spLocks noGrp="1"/>
          </p:cNvSpPr>
          <p:nvPr>
            <p:ph type="ftr" sz="quarter" idx="2"/>
          </p:nvPr>
        </p:nvSpPr>
        <p:spPr>
          <a:xfrm>
            <a:off x="0" y="9370868"/>
            <a:ext cx="2919565" cy="493867"/>
          </a:xfrm>
          <a:prstGeom prst="rect">
            <a:avLst/>
          </a:prstGeom>
        </p:spPr>
        <p:txBody>
          <a:bodyPr vert="horz" lIns="90763" tIns="45382" rIns="90763" bIns="45382" rtlCol="0" anchor="b"/>
          <a:lstStyle>
            <a:lvl1pPr algn="l">
              <a:defRPr sz="1200"/>
            </a:lvl1pPr>
          </a:lstStyle>
          <a:p>
            <a:endParaRPr lang="hr-HR"/>
          </a:p>
        </p:txBody>
      </p:sp>
      <p:sp>
        <p:nvSpPr>
          <p:cNvPr id="5" name="Slide Number Placeholder 4"/>
          <p:cNvSpPr>
            <a:spLocks noGrp="1"/>
          </p:cNvSpPr>
          <p:nvPr>
            <p:ph type="sldNum" sz="quarter" idx="3"/>
          </p:nvPr>
        </p:nvSpPr>
        <p:spPr>
          <a:xfrm>
            <a:off x="3814626" y="9370868"/>
            <a:ext cx="2919565" cy="493867"/>
          </a:xfrm>
          <a:prstGeom prst="rect">
            <a:avLst/>
          </a:prstGeom>
        </p:spPr>
        <p:txBody>
          <a:bodyPr vert="horz" lIns="90763" tIns="45382" rIns="90763" bIns="45382" rtlCol="0" anchor="b"/>
          <a:lstStyle>
            <a:lvl1pPr algn="r">
              <a:defRPr sz="1200"/>
            </a:lvl1pPr>
          </a:lstStyle>
          <a:p>
            <a:fld id="{C2E611DD-68A8-49CA-97FE-70274C1AA559}" type="slidenum">
              <a:rPr lang="hr-HR" smtClean="0"/>
              <a:t>‹#›</a:t>
            </a:fld>
            <a:endParaRPr lang="hr-HR"/>
          </a:p>
        </p:txBody>
      </p:sp>
    </p:spTree>
    <p:extLst>
      <p:ext uri="{BB962C8B-B14F-4D97-AF65-F5344CB8AC3E}">
        <p14:creationId xmlns:p14="http://schemas.microsoft.com/office/powerpoint/2010/main" val="339396721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Rezervirano mjesto zaglavlja 1"/>
          <p:cNvSpPr>
            <a:spLocks noGrp="1"/>
          </p:cNvSpPr>
          <p:nvPr>
            <p:ph type="hdr" sz="quarter"/>
          </p:nvPr>
        </p:nvSpPr>
        <p:spPr>
          <a:xfrm>
            <a:off x="1" y="0"/>
            <a:ext cx="2918830" cy="495029"/>
          </a:xfrm>
          <a:prstGeom prst="rect">
            <a:avLst/>
          </a:prstGeom>
        </p:spPr>
        <p:txBody>
          <a:bodyPr vert="horz" lIns="90763" tIns="45382" rIns="90763" bIns="45382" rtlCol="0"/>
          <a:lstStyle>
            <a:lvl1pPr algn="l">
              <a:defRPr sz="1200"/>
            </a:lvl1pPr>
          </a:lstStyle>
          <a:p>
            <a:endParaRPr lang="hr-HR"/>
          </a:p>
        </p:txBody>
      </p:sp>
      <p:sp>
        <p:nvSpPr>
          <p:cNvPr id="3" name="Rezervirano mjesto datuma 2"/>
          <p:cNvSpPr>
            <a:spLocks noGrp="1"/>
          </p:cNvSpPr>
          <p:nvPr>
            <p:ph type="dt" idx="1"/>
          </p:nvPr>
        </p:nvSpPr>
        <p:spPr>
          <a:xfrm>
            <a:off x="3815375" y="0"/>
            <a:ext cx="2918830" cy="495029"/>
          </a:xfrm>
          <a:prstGeom prst="rect">
            <a:avLst/>
          </a:prstGeom>
        </p:spPr>
        <p:txBody>
          <a:bodyPr vert="horz" lIns="90763" tIns="45382" rIns="90763" bIns="45382" rtlCol="0"/>
          <a:lstStyle>
            <a:lvl1pPr algn="r">
              <a:defRPr sz="1200"/>
            </a:lvl1pPr>
          </a:lstStyle>
          <a:p>
            <a:fld id="{0CE616E8-5F21-447B-8B88-E73E2D37EE47}" type="datetimeFigureOut">
              <a:rPr lang="hr-HR" smtClean="0"/>
              <a:t>23.9.2020.</a:t>
            </a:fld>
            <a:endParaRPr lang="hr-HR"/>
          </a:p>
        </p:txBody>
      </p:sp>
      <p:sp>
        <p:nvSpPr>
          <p:cNvPr id="4" name="Rezervirano mjesto slike slajda 3"/>
          <p:cNvSpPr>
            <a:spLocks noGrp="1" noRot="1" noChangeAspect="1"/>
          </p:cNvSpPr>
          <p:nvPr>
            <p:ph type="sldImg" idx="2"/>
          </p:nvPr>
        </p:nvSpPr>
        <p:spPr>
          <a:xfrm>
            <a:off x="1149350" y="1233488"/>
            <a:ext cx="4437063" cy="3328987"/>
          </a:xfrm>
          <a:prstGeom prst="rect">
            <a:avLst/>
          </a:prstGeom>
          <a:noFill/>
          <a:ln w="12700">
            <a:solidFill>
              <a:prstClr val="black"/>
            </a:solidFill>
          </a:ln>
        </p:spPr>
        <p:txBody>
          <a:bodyPr vert="horz" lIns="90763" tIns="45382" rIns="90763" bIns="45382" rtlCol="0" anchor="ctr"/>
          <a:lstStyle/>
          <a:p>
            <a:endParaRPr lang="hr-HR"/>
          </a:p>
        </p:txBody>
      </p:sp>
      <p:sp>
        <p:nvSpPr>
          <p:cNvPr id="5" name="Rezervirano mjesto bilježaka 4"/>
          <p:cNvSpPr>
            <a:spLocks noGrp="1"/>
          </p:cNvSpPr>
          <p:nvPr>
            <p:ph type="body" sz="quarter" idx="3"/>
          </p:nvPr>
        </p:nvSpPr>
        <p:spPr>
          <a:xfrm>
            <a:off x="673577" y="4748163"/>
            <a:ext cx="5388610" cy="3884861"/>
          </a:xfrm>
          <a:prstGeom prst="rect">
            <a:avLst/>
          </a:prstGeom>
        </p:spPr>
        <p:txBody>
          <a:bodyPr vert="horz" lIns="90763" tIns="45382" rIns="90763" bIns="45382" rtlCol="0"/>
          <a:lstStyle/>
          <a:p>
            <a:pPr lvl="0"/>
            <a:r>
              <a:rPr lang="hr-HR"/>
              <a:t>Uredite stilove teksta matrice</a:t>
            </a:r>
          </a:p>
          <a:p>
            <a:pPr lvl="1"/>
            <a:r>
              <a:rPr lang="hr-HR"/>
              <a:t>Druga razina</a:t>
            </a:r>
          </a:p>
          <a:p>
            <a:pPr lvl="2"/>
            <a:r>
              <a:rPr lang="hr-HR"/>
              <a:t>Treća razina</a:t>
            </a:r>
          </a:p>
          <a:p>
            <a:pPr lvl="3"/>
            <a:r>
              <a:rPr lang="hr-HR"/>
              <a:t>Četvrta razina</a:t>
            </a:r>
          </a:p>
          <a:p>
            <a:pPr lvl="4"/>
            <a:r>
              <a:rPr lang="hr-HR"/>
              <a:t>Peta razina</a:t>
            </a:r>
          </a:p>
        </p:txBody>
      </p:sp>
      <p:sp>
        <p:nvSpPr>
          <p:cNvPr id="6" name="Rezervirano mjesto podnožja 5"/>
          <p:cNvSpPr>
            <a:spLocks noGrp="1"/>
          </p:cNvSpPr>
          <p:nvPr>
            <p:ph type="ftr" sz="quarter" idx="4"/>
          </p:nvPr>
        </p:nvSpPr>
        <p:spPr>
          <a:xfrm>
            <a:off x="1" y="9371286"/>
            <a:ext cx="2918830" cy="495028"/>
          </a:xfrm>
          <a:prstGeom prst="rect">
            <a:avLst/>
          </a:prstGeom>
        </p:spPr>
        <p:txBody>
          <a:bodyPr vert="horz" lIns="90763" tIns="45382" rIns="90763" bIns="45382" rtlCol="0" anchor="b"/>
          <a:lstStyle>
            <a:lvl1pPr algn="l">
              <a:defRPr sz="1200"/>
            </a:lvl1pPr>
          </a:lstStyle>
          <a:p>
            <a:endParaRPr lang="hr-HR"/>
          </a:p>
        </p:txBody>
      </p:sp>
      <p:sp>
        <p:nvSpPr>
          <p:cNvPr id="7" name="Rezervirano mjesto broja slajda 6"/>
          <p:cNvSpPr>
            <a:spLocks noGrp="1"/>
          </p:cNvSpPr>
          <p:nvPr>
            <p:ph type="sldNum" sz="quarter" idx="5"/>
          </p:nvPr>
        </p:nvSpPr>
        <p:spPr>
          <a:xfrm>
            <a:off x="3815375" y="9371286"/>
            <a:ext cx="2918830" cy="495028"/>
          </a:xfrm>
          <a:prstGeom prst="rect">
            <a:avLst/>
          </a:prstGeom>
        </p:spPr>
        <p:txBody>
          <a:bodyPr vert="horz" lIns="90763" tIns="45382" rIns="90763" bIns="45382" rtlCol="0" anchor="b"/>
          <a:lstStyle>
            <a:lvl1pPr algn="r">
              <a:defRPr sz="1200"/>
            </a:lvl1pPr>
          </a:lstStyle>
          <a:p>
            <a:fld id="{5CCA7000-BDAC-4EF1-A11D-0D2A66A577D6}" type="slidenum">
              <a:rPr lang="hr-HR" smtClean="0"/>
              <a:t>‹#›</a:t>
            </a:fld>
            <a:endParaRPr lang="hr-HR"/>
          </a:p>
        </p:txBody>
      </p:sp>
    </p:spTree>
    <p:extLst>
      <p:ext uri="{BB962C8B-B14F-4D97-AF65-F5344CB8AC3E}">
        <p14:creationId xmlns:p14="http://schemas.microsoft.com/office/powerpoint/2010/main" val="320516364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hr-HR" dirty="0"/>
          </a:p>
        </p:txBody>
      </p:sp>
      <p:sp>
        <p:nvSpPr>
          <p:cNvPr id="4" name="Slide Number Placeholder 3"/>
          <p:cNvSpPr>
            <a:spLocks noGrp="1"/>
          </p:cNvSpPr>
          <p:nvPr>
            <p:ph type="sldNum" sz="quarter" idx="10"/>
          </p:nvPr>
        </p:nvSpPr>
        <p:spPr/>
        <p:txBody>
          <a:bodyPr/>
          <a:lstStyle/>
          <a:p>
            <a:fld id="{5CCA7000-BDAC-4EF1-A11D-0D2A66A577D6}" type="slidenum">
              <a:rPr lang="hr-HR" smtClean="0"/>
              <a:t>2</a:t>
            </a:fld>
            <a:endParaRPr lang="hr-HR"/>
          </a:p>
        </p:txBody>
      </p:sp>
    </p:spTree>
    <p:extLst>
      <p:ext uri="{BB962C8B-B14F-4D97-AF65-F5344CB8AC3E}">
        <p14:creationId xmlns:p14="http://schemas.microsoft.com/office/powerpoint/2010/main" val="135307717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hr-HR" dirty="0"/>
          </a:p>
          <a:p>
            <a:endParaRPr lang="hr-HR" dirty="0"/>
          </a:p>
        </p:txBody>
      </p:sp>
      <p:sp>
        <p:nvSpPr>
          <p:cNvPr id="4" name="Slide Number Placeholder 3"/>
          <p:cNvSpPr>
            <a:spLocks noGrp="1"/>
          </p:cNvSpPr>
          <p:nvPr>
            <p:ph type="sldNum" sz="quarter" idx="10"/>
          </p:nvPr>
        </p:nvSpPr>
        <p:spPr/>
        <p:txBody>
          <a:bodyPr/>
          <a:lstStyle/>
          <a:p>
            <a:fld id="{5CCA7000-BDAC-4EF1-A11D-0D2A66A577D6}" type="slidenum">
              <a:rPr lang="hr-HR" smtClean="0"/>
              <a:t>11</a:t>
            </a:fld>
            <a:endParaRPr lang="hr-HR"/>
          </a:p>
        </p:txBody>
      </p:sp>
    </p:spTree>
    <p:extLst>
      <p:ext uri="{BB962C8B-B14F-4D97-AF65-F5344CB8AC3E}">
        <p14:creationId xmlns:p14="http://schemas.microsoft.com/office/powerpoint/2010/main" val="38052831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hr-HR" b="0" dirty="0"/>
          </a:p>
          <a:p>
            <a:endParaRPr lang="hr-HR" b="0" dirty="0"/>
          </a:p>
        </p:txBody>
      </p:sp>
      <p:sp>
        <p:nvSpPr>
          <p:cNvPr id="4" name="Slide Number Placeholder 3"/>
          <p:cNvSpPr>
            <a:spLocks noGrp="1"/>
          </p:cNvSpPr>
          <p:nvPr>
            <p:ph type="sldNum" sz="quarter" idx="10"/>
          </p:nvPr>
        </p:nvSpPr>
        <p:spPr/>
        <p:txBody>
          <a:bodyPr/>
          <a:lstStyle/>
          <a:p>
            <a:fld id="{5CCA7000-BDAC-4EF1-A11D-0D2A66A577D6}" type="slidenum">
              <a:rPr lang="hr-HR" smtClean="0"/>
              <a:t>12</a:t>
            </a:fld>
            <a:endParaRPr lang="hr-HR"/>
          </a:p>
        </p:txBody>
      </p:sp>
    </p:spTree>
    <p:extLst>
      <p:ext uri="{BB962C8B-B14F-4D97-AF65-F5344CB8AC3E}">
        <p14:creationId xmlns:p14="http://schemas.microsoft.com/office/powerpoint/2010/main" val="398958364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hr-HR" dirty="0"/>
          </a:p>
        </p:txBody>
      </p:sp>
      <p:sp>
        <p:nvSpPr>
          <p:cNvPr id="4" name="Slide Number Placeholder 3"/>
          <p:cNvSpPr>
            <a:spLocks noGrp="1"/>
          </p:cNvSpPr>
          <p:nvPr>
            <p:ph type="sldNum" sz="quarter" idx="10"/>
          </p:nvPr>
        </p:nvSpPr>
        <p:spPr/>
        <p:txBody>
          <a:bodyPr/>
          <a:lstStyle/>
          <a:p>
            <a:fld id="{5CCA7000-BDAC-4EF1-A11D-0D2A66A577D6}" type="slidenum">
              <a:rPr lang="hr-HR" smtClean="0"/>
              <a:t>13</a:t>
            </a:fld>
            <a:endParaRPr lang="hr-HR"/>
          </a:p>
        </p:txBody>
      </p:sp>
    </p:spTree>
    <p:extLst>
      <p:ext uri="{BB962C8B-B14F-4D97-AF65-F5344CB8AC3E}">
        <p14:creationId xmlns:p14="http://schemas.microsoft.com/office/powerpoint/2010/main" val="215081967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hr-HR" dirty="0"/>
          </a:p>
        </p:txBody>
      </p:sp>
      <p:sp>
        <p:nvSpPr>
          <p:cNvPr id="4" name="Slide Number Placeholder 3"/>
          <p:cNvSpPr>
            <a:spLocks noGrp="1"/>
          </p:cNvSpPr>
          <p:nvPr>
            <p:ph type="sldNum" sz="quarter" idx="10"/>
          </p:nvPr>
        </p:nvSpPr>
        <p:spPr/>
        <p:txBody>
          <a:bodyPr/>
          <a:lstStyle/>
          <a:p>
            <a:fld id="{5CCA7000-BDAC-4EF1-A11D-0D2A66A577D6}" type="slidenum">
              <a:rPr lang="hr-HR" smtClean="0"/>
              <a:t>14</a:t>
            </a:fld>
            <a:endParaRPr lang="hr-HR"/>
          </a:p>
        </p:txBody>
      </p:sp>
    </p:spTree>
    <p:extLst>
      <p:ext uri="{BB962C8B-B14F-4D97-AF65-F5344CB8AC3E}">
        <p14:creationId xmlns:p14="http://schemas.microsoft.com/office/powerpoint/2010/main" val="362348745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hr-HR" dirty="0"/>
          </a:p>
        </p:txBody>
      </p:sp>
      <p:sp>
        <p:nvSpPr>
          <p:cNvPr id="4" name="Slide Number Placeholder 3"/>
          <p:cNvSpPr>
            <a:spLocks noGrp="1"/>
          </p:cNvSpPr>
          <p:nvPr>
            <p:ph type="sldNum" sz="quarter" idx="10"/>
          </p:nvPr>
        </p:nvSpPr>
        <p:spPr/>
        <p:txBody>
          <a:bodyPr/>
          <a:lstStyle/>
          <a:p>
            <a:fld id="{5CCA7000-BDAC-4EF1-A11D-0D2A66A577D6}" type="slidenum">
              <a:rPr lang="hr-HR" smtClean="0"/>
              <a:t>15</a:t>
            </a:fld>
            <a:endParaRPr lang="hr-HR"/>
          </a:p>
        </p:txBody>
      </p:sp>
    </p:spTree>
    <p:extLst>
      <p:ext uri="{BB962C8B-B14F-4D97-AF65-F5344CB8AC3E}">
        <p14:creationId xmlns:p14="http://schemas.microsoft.com/office/powerpoint/2010/main" val="91819579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hr-HR" dirty="0"/>
          </a:p>
        </p:txBody>
      </p:sp>
      <p:sp>
        <p:nvSpPr>
          <p:cNvPr id="4" name="Slide Number Placeholder 3"/>
          <p:cNvSpPr>
            <a:spLocks noGrp="1"/>
          </p:cNvSpPr>
          <p:nvPr>
            <p:ph type="sldNum" sz="quarter" idx="10"/>
          </p:nvPr>
        </p:nvSpPr>
        <p:spPr/>
        <p:txBody>
          <a:bodyPr/>
          <a:lstStyle/>
          <a:p>
            <a:fld id="{5CCA7000-BDAC-4EF1-A11D-0D2A66A577D6}" type="slidenum">
              <a:rPr lang="hr-HR" smtClean="0"/>
              <a:t>16</a:t>
            </a:fld>
            <a:endParaRPr lang="hr-HR"/>
          </a:p>
        </p:txBody>
      </p:sp>
    </p:spTree>
    <p:extLst>
      <p:ext uri="{BB962C8B-B14F-4D97-AF65-F5344CB8AC3E}">
        <p14:creationId xmlns:p14="http://schemas.microsoft.com/office/powerpoint/2010/main" val="283602214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hr-HR" dirty="0"/>
          </a:p>
        </p:txBody>
      </p:sp>
      <p:sp>
        <p:nvSpPr>
          <p:cNvPr id="4" name="Slide Number Placeholder 3"/>
          <p:cNvSpPr>
            <a:spLocks noGrp="1"/>
          </p:cNvSpPr>
          <p:nvPr>
            <p:ph type="sldNum" sz="quarter" idx="10"/>
          </p:nvPr>
        </p:nvSpPr>
        <p:spPr/>
        <p:txBody>
          <a:bodyPr/>
          <a:lstStyle/>
          <a:p>
            <a:fld id="{5CCA7000-BDAC-4EF1-A11D-0D2A66A577D6}" type="slidenum">
              <a:rPr lang="hr-HR" smtClean="0"/>
              <a:t>17</a:t>
            </a:fld>
            <a:endParaRPr lang="hr-HR"/>
          </a:p>
        </p:txBody>
      </p:sp>
    </p:spTree>
    <p:extLst>
      <p:ext uri="{BB962C8B-B14F-4D97-AF65-F5344CB8AC3E}">
        <p14:creationId xmlns:p14="http://schemas.microsoft.com/office/powerpoint/2010/main" val="83508468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hr-HR" dirty="0"/>
          </a:p>
        </p:txBody>
      </p:sp>
      <p:sp>
        <p:nvSpPr>
          <p:cNvPr id="4" name="Slide Number Placeholder 3"/>
          <p:cNvSpPr>
            <a:spLocks noGrp="1"/>
          </p:cNvSpPr>
          <p:nvPr>
            <p:ph type="sldNum" sz="quarter" idx="10"/>
          </p:nvPr>
        </p:nvSpPr>
        <p:spPr/>
        <p:txBody>
          <a:bodyPr/>
          <a:lstStyle/>
          <a:p>
            <a:fld id="{5CCA7000-BDAC-4EF1-A11D-0D2A66A577D6}" type="slidenum">
              <a:rPr lang="hr-HR" smtClean="0"/>
              <a:t>18</a:t>
            </a:fld>
            <a:endParaRPr lang="hr-HR"/>
          </a:p>
        </p:txBody>
      </p:sp>
    </p:spTree>
    <p:extLst>
      <p:ext uri="{BB962C8B-B14F-4D97-AF65-F5344CB8AC3E}">
        <p14:creationId xmlns:p14="http://schemas.microsoft.com/office/powerpoint/2010/main" val="265006964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hr-HR" dirty="0"/>
          </a:p>
        </p:txBody>
      </p:sp>
      <p:sp>
        <p:nvSpPr>
          <p:cNvPr id="4" name="Slide Number Placeholder 3"/>
          <p:cNvSpPr>
            <a:spLocks noGrp="1"/>
          </p:cNvSpPr>
          <p:nvPr>
            <p:ph type="sldNum" sz="quarter" idx="10"/>
          </p:nvPr>
        </p:nvSpPr>
        <p:spPr/>
        <p:txBody>
          <a:bodyPr/>
          <a:lstStyle/>
          <a:p>
            <a:fld id="{5CCA7000-BDAC-4EF1-A11D-0D2A66A577D6}" type="slidenum">
              <a:rPr lang="hr-HR" smtClean="0"/>
              <a:t>19</a:t>
            </a:fld>
            <a:endParaRPr lang="hr-HR"/>
          </a:p>
        </p:txBody>
      </p:sp>
    </p:spTree>
    <p:extLst>
      <p:ext uri="{BB962C8B-B14F-4D97-AF65-F5344CB8AC3E}">
        <p14:creationId xmlns:p14="http://schemas.microsoft.com/office/powerpoint/2010/main" val="96801204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hr-HR" dirty="0"/>
          </a:p>
        </p:txBody>
      </p:sp>
      <p:sp>
        <p:nvSpPr>
          <p:cNvPr id="4" name="Slide Number Placeholder 3"/>
          <p:cNvSpPr>
            <a:spLocks noGrp="1"/>
          </p:cNvSpPr>
          <p:nvPr>
            <p:ph type="sldNum" sz="quarter" idx="10"/>
          </p:nvPr>
        </p:nvSpPr>
        <p:spPr/>
        <p:txBody>
          <a:bodyPr/>
          <a:lstStyle/>
          <a:p>
            <a:fld id="{5CCA7000-BDAC-4EF1-A11D-0D2A66A577D6}" type="slidenum">
              <a:rPr lang="hr-HR" smtClean="0"/>
              <a:t>20</a:t>
            </a:fld>
            <a:endParaRPr lang="hr-HR"/>
          </a:p>
        </p:txBody>
      </p:sp>
    </p:spTree>
    <p:extLst>
      <p:ext uri="{BB962C8B-B14F-4D97-AF65-F5344CB8AC3E}">
        <p14:creationId xmlns:p14="http://schemas.microsoft.com/office/powerpoint/2010/main" val="287418477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hr-HR" dirty="0"/>
          </a:p>
        </p:txBody>
      </p:sp>
      <p:sp>
        <p:nvSpPr>
          <p:cNvPr id="4" name="Slide Number Placeholder 3"/>
          <p:cNvSpPr>
            <a:spLocks noGrp="1"/>
          </p:cNvSpPr>
          <p:nvPr>
            <p:ph type="sldNum" sz="quarter" idx="10"/>
          </p:nvPr>
        </p:nvSpPr>
        <p:spPr/>
        <p:txBody>
          <a:bodyPr/>
          <a:lstStyle/>
          <a:p>
            <a:fld id="{5CCA7000-BDAC-4EF1-A11D-0D2A66A577D6}" type="slidenum">
              <a:rPr lang="hr-HR" smtClean="0"/>
              <a:t>3</a:t>
            </a:fld>
            <a:endParaRPr lang="hr-HR"/>
          </a:p>
        </p:txBody>
      </p:sp>
    </p:spTree>
    <p:extLst>
      <p:ext uri="{BB962C8B-B14F-4D97-AF65-F5344CB8AC3E}">
        <p14:creationId xmlns:p14="http://schemas.microsoft.com/office/powerpoint/2010/main" val="219416595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hr-HR" dirty="0"/>
          </a:p>
        </p:txBody>
      </p:sp>
      <p:sp>
        <p:nvSpPr>
          <p:cNvPr id="4" name="Slide Number Placeholder 3"/>
          <p:cNvSpPr>
            <a:spLocks noGrp="1"/>
          </p:cNvSpPr>
          <p:nvPr>
            <p:ph type="sldNum" sz="quarter" idx="10"/>
          </p:nvPr>
        </p:nvSpPr>
        <p:spPr/>
        <p:txBody>
          <a:bodyPr/>
          <a:lstStyle/>
          <a:p>
            <a:fld id="{5CCA7000-BDAC-4EF1-A11D-0D2A66A577D6}" type="slidenum">
              <a:rPr lang="hr-HR" smtClean="0"/>
              <a:t>21</a:t>
            </a:fld>
            <a:endParaRPr lang="hr-HR"/>
          </a:p>
        </p:txBody>
      </p:sp>
    </p:spTree>
    <p:extLst>
      <p:ext uri="{BB962C8B-B14F-4D97-AF65-F5344CB8AC3E}">
        <p14:creationId xmlns:p14="http://schemas.microsoft.com/office/powerpoint/2010/main" val="30907868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hr-HR" dirty="0"/>
          </a:p>
        </p:txBody>
      </p:sp>
      <p:sp>
        <p:nvSpPr>
          <p:cNvPr id="4" name="Slide Number Placeholder 3"/>
          <p:cNvSpPr>
            <a:spLocks noGrp="1"/>
          </p:cNvSpPr>
          <p:nvPr>
            <p:ph type="sldNum" sz="quarter" idx="10"/>
          </p:nvPr>
        </p:nvSpPr>
        <p:spPr/>
        <p:txBody>
          <a:bodyPr/>
          <a:lstStyle/>
          <a:p>
            <a:fld id="{5CCA7000-BDAC-4EF1-A11D-0D2A66A577D6}" type="slidenum">
              <a:rPr lang="hr-HR" smtClean="0"/>
              <a:t>22</a:t>
            </a:fld>
            <a:endParaRPr lang="hr-HR"/>
          </a:p>
        </p:txBody>
      </p:sp>
    </p:spTree>
    <p:extLst>
      <p:ext uri="{BB962C8B-B14F-4D97-AF65-F5344CB8AC3E}">
        <p14:creationId xmlns:p14="http://schemas.microsoft.com/office/powerpoint/2010/main" val="87253044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hr-HR" dirty="0"/>
          </a:p>
        </p:txBody>
      </p:sp>
      <p:sp>
        <p:nvSpPr>
          <p:cNvPr id="4" name="Slide Number Placeholder 3"/>
          <p:cNvSpPr>
            <a:spLocks noGrp="1"/>
          </p:cNvSpPr>
          <p:nvPr>
            <p:ph type="sldNum" sz="quarter" idx="10"/>
          </p:nvPr>
        </p:nvSpPr>
        <p:spPr/>
        <p:txBody>
          <a:bodyPr/>
          <a:lstStyle/>
          <a:p>
            <a:fld id="{5CCA7000-BDAC-4EF1-A11D-0D2A66A577D6}" type="slidenum">
              <a:rPr lang="hr-HR" smtClean="0"/>
              <a:t>23</a:t>
            </a:fld>
            <a:endParaRPr lang="hr-HR"/>
          </a:p>
        </p:txBody>
      </p:sp>
    </p:spTree>
    <p:extLst>
      <p:ext uri="{BB962C8B-B14F-4D97-AF65-F5344CB8AC3E}">
        <p14:creationId xmlns:p14="http://schemas.microsoft.com/office/powerpoint/2010/main" val="105254517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hr-HR" dirty="0"/>
          </a:p>
        </p:txBody>
      </p:sp>
      <p:sp>
        <p:nvSpPr>
          <p:cNvPr id="4" name="Slide Number Placeholder 3"/>
          <p:cNvSpPr>
            <a:spLocks noGrp="1"/>
          </p:cNvSpPr>
          <p:nvPr>
            <p:ph type="sldNum" sz="quarter" idx="5"/>
          </p:nvPr>
        </p:nvSpPr>
        <p:spPr/>
        <p:txBody>
          <a:bodyPr/>
          <a:lstStyle/>
          <a:p>
            <a:fld id="{5CCA7000-BDAC-4EF1-A11D-0D2A66A577D6}" type="slidenum">
              <a:rPr lang="hr-HR" smtClean="0"/>
              <a:t>25</a:t>
            </a:fld>
            <a:endParaRPr lang="hr-HR"/>
          </a:p>
        </p:txBody>
      </p:sp>
    </p:spTree>
    <p:extLst>
      <p:ext uri="{BB962C8B-B14F-4D97-AF65-F5344CB8AC3E}">
        <p14:creationId xmlns:p14="http://schemas.microsoft.com/office/powerpoint/2010/main" val="203263614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br>
              <a:rPr lang="vi-VN" dirty="0"/>
            </a:br>
            <a:endParaRPr lang="hr-HR" dirty="0"/>
          </a:p>
        </p:txBody>
      </p:sp>
      <p:sp>
        <p:nvSpPr>
          <p:cNvPr id="4" name="Slide Number Placeholder 3"/>
          <p:cNvSpPr>
            <a:spLocks noGrp="1"/>
          </p:cNvSpPr>
          <p:nvPr>
            <p:ph type="sldNum" sz="quarter" idx="10"/>
          </p:nvPr>
        </p:nvSpPr>
        <p:spPr/>
        <p:txBody>
          <a:bodyPr/>
          <a:lstStyle/>
          <a:p>
            <a:fld id="{C8D761EE-8AF8-4035-BC76-EAB0084E2982}" type="slidenum">
              <a:rPr lang="hr-HR" smtClean="0">
                <a:solidFill>
                  <a:prstClr val="black"/>
                </a:solidFill>
              </a:rPr>
              <a:pPr/>
              <a:t>31</a:t>
            </a:fld>
            <a:endParaRPr lang="hr-HR">
              <a:solidFill>
                <a:prstClr val="black"/>
              </a:solidFill>
            </a:endParaRPr>
          </a:p>
        </p:txBody>
      </p:sp>
    </p:spTree>
    <p:extLst>
      <p:ext uri="{BB962C8B-B14F-4D97-AF65-F5344CB8AC3E}">
        <p14:creationId xmlns:p14="http://schemas.microsoft.com/office/powerpoint/2010/main" val="353538683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br>
              <a:rPr lang="vi-VN" dirty="0"/>
            </a:br>
            <a:br>
              <a:rPr lang="vi-VN" dirty="0"/>
            </a:br>
            <a:endParaRPr lang="hr-HR" dirty="0"/>
          </a:p>
        </p:txBody>
      </p:sp>
      <p:sp>
        <p:nvSpPr>
          <p:cNvPr id="4" name="Slide Number Placeholder 3"/>
          <p:cNvSpPr>
            <a:spLocks noGrp="1"/>
          </p:cNvSpPr>
          <p:nvPr>
            <p:ph type="sldNum" sz="quarter" idx="10"/>
          </p:nvPr>
        </p:nvSpPr>
        <p:spPr/>
        <p:txBody>
          <a:bodyPr/>
          <a:lstStyle/>
          <a:p>
            <a:fld id="{C8D761EE-8AF8-4035-BC76-EAB0084E2982}" type="slidenum">
              <a:rPr lang="hr-HR" smtClean="0">
                <a:solidFill>
                  <a:prstClr val="black"/>
                </a:solidFill>
              </a:rPr>
              <a:pPr/>
              <a:t>32</a:t>
            </a:fld>
            <a:endParaRPr lang="hr-HR">
              <a:solidFill>
                <a:prstClr val="black"/>
              </a:solidFill>
            </a:endParaRPr>
          </a:p>
        </p:txBody>
      </p:sp>
    </p:spTree>
    <p:extLst>
      <p:ext uri="{BB962C8B-B14F-4D97-AF65-F5344CB8AC3E}">
        <p14:creationId xmlns:p14="http://schemas.microsoft.com/office/powerpoint/2010/main" val="131573514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hr-HR" baseline="0" dirty="0"/>
          </a:p>
        </p:txBody>
      </p:sp>
      <p:sp>
        <p:nvSpPr>
          <p:cNvPr id="4" name="Slide Number Placeholder 3"/>
          <p:cNvSpPr>
            <a:spLocks noGrp="1"/>
          </p:cNvSpPr>
          <p:nvPr>
            <p:ph type="sldNum" sz="quarter" idx="10"/>
          </p:nvPr>
        </p:nvSpPr>
        <p:spPr/>
        <p:txBody>
          <a:bodyPr/>
          <a:lstStyle/>
          <a:p>
            <a:fld id="{C8D761EE-8AF8-4035-BC76-EAB0084E2982}" type="slidenum">
              <a:rPr lang="hr-HR" smtClean="0">
                <a:solidFill>
                  <a:prstClr val="black"/>
                </a:solidFill>
              </a:rPr>
              <a:pPr/>
              <a:t>33</a:t>
            </a:fld>
            <a:endParaRPr lang="hr-HR">
              <a:solidFill>
                <a:prstClr val="black"/>
              </a:solidFill>
            </a:endParaRPr>
          </a:p>
        </p:txBody>
      </p:sp>
    </p:spTree>
    <p:extLst>
      <p:ext uri="{BB962C8B-B14F-4D97-AF65-F5344CB8AC3E}">
        <p14:creationId xmlns:p14="http://schemas.microsoft.com/office/powerpoint/2010/main" val="1146304315"/>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hr-HR" dirty="0"/>
          </a:p>
          <a:p>
            <a:endParaRPr lang="hr-HR" dirty="0"/>
          </a:p>
        </p:txBody>
      </p:sp>
      <p:sp>
        <p:nvSpPr>
          <p:cNvPr id="4" name="Slide Number Placeholder 3"/>
          <p:cNvSpPr>
            <a:spLocks noGrp="1"/>
          </p:cNvSpPr>
          <p:nvPr>
            <p:ph type="sldNum" sz="quarter" idx="10"/>
          </p:nvPr>
        </p:nvSpPr>
        <p:spPr/>
        <p:txBody>
          <a:bodyPr/>
          <a:lstStyle/>
          <a:p>
            <a:fld id="{C8D761EE-8AF8-4035-BC76-EAB0084E2982}" type="slidenum">
              <a:rPr lang="hr-HR" smtClean="0"/>
              <a:pPr/>
              <a:t>34</a:t>
            </a:fld>
            <a:endParaRPr lang="hr-HR"/>
          </a:p>
        </p:txBody>
      </p:sp>
    </p:spTree>
    <p:extLst>
      <p:ext uri="{BB962C8B-B14F-4D97-AF65-F5344CB8AC3E}">
        <p14:creationId xmlns:p14="http://schemas.microsoft.com/office/powerpoint/2010/main" val="1134255628"/>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hr-HR" dirty="0"/>
          </a:p>
        </p:txBody>
      </p:sp>
      <p:sp>
        <p:nvSpPr>
          <p:cNvPr id="4" name="Slide Number Placeholder 3"/>
          <p:cNvSpPr>
            <a:spLocks noGrp="1"/>
          </p:cNvSpPr>
          <p:nvPr>
            <p:ph type="sldNum" sz="quarter" idx="10"/>
          </p:nvPr>
        </p:nvSpPr>
        <p:spPr/>
        <p:txBody>
          <a:bodyPr/>
          <a:lstStyle/>
          <a:p>
            <a:fld id="{C8D761EE-8AF8-4035-BC76-EAB0084E2982}" type="slidenum">
              <a:rPr lang="hr-HR" smtClean="0"/>
              <a:pPr/>
              <a:t>35</a:t>
            </a:fld>
            <a:endParaRPr lang="hr-HR"/>
          </a:p>
        </p:txBody>
      </p:sp>
    </p:spTree>
    <p:extLst>
      <p:ext uri="{BB962C8B-B14F-4D97-AF65-F5344CB8AC3E}">
        <p14:creationId xmlns:p14="http://schemas.microsoft.com/office/powerpoint/2010/main" val="1134255628"/>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hr-HR" dirty="0"/>
          </a:p>
        </p:txBody>
      </p:sp>
      <p:sp>
        <p:nvSpPr>
          <p:cNvPr id="4" name="Slide Number Placeholder 3"/>
          <p:cNvSpPr>
            <a:spLocks noGrp="1"/>
          </p:cNvSpPr>
          <p:nvPr>
            <p:ph type="sldNum" sz="quarter" idx="10"/>
          </p:nvPr>
        </p:nvSpPr>
        <p:spPr/>
        <p:txBody>
          <a:bodyPr/>
          <a:lstStyle/>
          <a:p>
            <a:fld id="{5CCA7000-BDAC-4EF1-A11D-0D2A66A577D6}" type="slidenum">
              <a:rPr lang="hr-HR" smtClean="0"/>
              <a:t>36</a:t>
            </a:fld>
            <a:endParaRPr lang="hr-HR"/>
          </a:p>
        </p:txBody>
      </p:sp>
    </p:spTree>
    <p:extLst>
      <p:ext uri="{BB962C8B-B14F-4D97-AF65-F5344CB8AC3E}">
        <p14:creationId xmlns:p14="http://schemas.microsoft.com/office/powerpoint/2010/main" val="26651127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hr-HR" dirty="0"/>
          </a:p>
        </p:txBody>
      </p:sp>
      <p:sp>
        <p:nvSpPr>
          <p:cNvPr id="4" name="Slide Number Placeholder 3"/>
          <p:cNvSpPr>
            <a:spLocks noGrp="1"/>
          </p:cNvSpPr>
          <p:nvPr>
            <p:ph type="sldNum" sz="quarter" idx="10"/>
          </p:nvPr>
        </p:nvSpPr>
        <p:spPr/>
        <p:txBody>
          <a:bodyPr/>
          <a:lstStyle/>
          <a:p>
            <a:fld id="{5CCA7000-BDAC-4EF1-A11D-0D2A66A577D6}" type="slidenum">
              <a:rPr lang="hr-HR" smtClean="0"/>
              <a:t>4</a:t>
            </a:fld>
            <a:endParaRPr lang="hr-HR"/>
          </a:p>
        </p:txBody>
      </p:sp>
    </p:spTree>
    <p:extLst>
      <p:ext uri="{BB962C8B-B14F-4D97-AF65-F5344CB8AC3E}">
        <p14:creationId xmlns:p14="http://schemas.microsoft.com/office/powerpoint/2010/main" val="3445036234"/>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hr-HR" dirty="0"/>
          </a:p>
        </p:txBody>
      </p:sp>
      <p:sp>
        <p:nvSpPr>
          <p:cNvPr id="4" name="Slide Number Placeholder 3"/>
          <p:cNvSpPr>
            <a:spLocks noGrp="1"/>
          </p:cNvSpPr>
          <p:nvPr>
            <p:ph type="sldNum" sz="quarter" idx="10"/>
          </p:nvPr>
        </p:nvSpPr>
        <p:spPr/>
        <p:txBody>
          <a:bodyPr/>
          <a:lstStyle/>
          <a:p>
            <a:fld id="{5CCA7000-BDAC-4EF1-A11D-0D2A66A577D6}" type="slidenum">
              <a:rPr lang="hr-HR" smtClean="0"/>
              <a:t>37</a:t>
            </a:fld>
            <a:endParaRPr lang="hr-HR"/>
          </a:p>
        </p:txBody>
      </p:sp>
    </p:spTree>
    <p:extLst>
      <p:ext uri="{BB962C8B-B14F-4D97-AF65-F5344CB8AC3E}">
        <p14:creationId xmlns:p14="http://schemas.microsoft.com/office/powerpoint/2010/main" val="1044527375"/>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hr-HR" dirty="0"/>
          </a:p>
        </p:txBody>
      </p:sp>
      <p:sp>
        <p:nvSpPr>
          <p:cNvPr id="4" name="Slide Number Placeholder 3"/>
          <p:cNvSpPr>
            <a:spLocks noGrp="1"/>
          </p:cNvSpPr>
          <p:nvPr>
            <p:ph type="sldNum" sz="quarter" idx="10"/>
          </p:nvPr>
        </p:nvSpPr>
        <p:spPr/>
        <p:txBody>
          <a:bodyPr/>
          <a:lstStyle/>
          <a:p>
            <a:fld id="{5CCA7000-BDAC-4EF1-A11D-0D2A66A577D6}" type="slidenum">
              <a:rPr lang="hr-HR" smtClean="0"/>
              <a:t>38</a:t>
            </a:fld>
            <a:endParaRPr lang="hr-HR"/>
          </a:p>
        </p:txBody>
      </p:sp>
    </p:spTree>
    <p:extLst>
      <p:ext uri="{BB962C8B-B14F-4D97-AF65-F5344CB8AC3E}">
        <p14:creationId xmlns:p14="http://schemas.microsoft.com/office/powerpoint/2010/main" val="30111289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hr-HR" dirty="0"/>
          </a:p>
        </p:txBody>
      </p:sp>
      <p:sp>
        <p:nvSpPr>
          <p:cNvPr id="4" name="Slide Number Placeholder 3"/>
          <p:cNvSpPr>
            <a:spLocks noGrp="1"/>
          </p:cNvSpPr>
          <p:nvPr>
            <p:ph type="sldNum" sz="quarter" idx="10"/>
          </p:nvPr>
        </p:nvSpPr>
        <p:spPr/>
        <p:txBody>
          <a:bodyPr/>
          <a:lstStyle/>
          <a:p>
            <a:fld id="{5CCA7000-BDAC-4EF1-A11D-0D2A66A577D6}" type="slidenum">
              <a:rPr lang="hr-HR" smtClean="0"/>
              <a:t>5</a:t>
            </a:fld>
            <a:endParaRPr lang="hr-HR"/>
          </a:p>
        </p:txBody>
      </p:sp>
    </p:spTree>
    <p:extLst>
      <p:ext uri="{BB962C8B-B14F-4D97-AF65-F5344CB8AC3E}">
        <p14:creationId xmlns:p14="http://schemas.microsoft.com/office/powerpoint/2010/main" val="364942030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hr-HR" dirty="0"/>
          </a:p>
        </p:txBody>
      </p:sp>
      <p:sp>
        <p:nvSpPr>
          <p:cNvPr id="4" name="Slide Number Placeholder 3"/>
          <p:cNvSpPr>
            <a:spLocks noGrp="1"/>
          </p:cNvSpPr>
          <p:nvPr>
            <p:ph type="sldNum" sz="quarter" idx="10"/>
          </p:nvPr>
        </p:nvSpPr>
        <p:spPr/>
        <p:txBody>
          <a:bodyPr/>
          <a:lstStyle/>
          <a:p>
            <a:fld id="{5CCA7000-BDAC-4EF1-A11D-0D2A66A577D6}" type="slidenum">
              <a:rPr lang="hr-HR" smtClean="0"/>
              <a:t>6</a:t>
            </a:fld>
            <a:endParaRPr lang="hr-HR"/>
          </a:p>
        </p:txBody>
      </p:sp>
    </p:spTree>
    <p:extLst>
      <p:ext uri="{BB962C8B-B14F-4D97-AF65-F5344CB8AC3E}">
        <p14:creationId xmlns:p14="http://schemas.microsoft.com/office/powerpoint/2010/main" val="364942030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hr-HR" dirty="0"/>
          </a:p>
        </p:txBody>
      </p:sp>
      <p:sp>
        <p:nvSpPr>
          <p:cNvPr id="4" name="Slide Number Placeholder 3"/>
          <p:cNvSpPr>
            <a:spLocks noGrp="1"/>
          </p:cNvSpPr>
          <p:nvPr>
            <p:ph type="sldNum" sz="quarter" idx="10"/>
          </p:nvPr>
        </p:nvSpPr>
        <p:spPr/>
        <p:txBody>
          <a:bodyPr/>
          <a:lstStyle/>
          <a:p>
            <a:fld id="{5CCA7000-BDAC-4EF1-A11D-0D2A66A577D6}" type="slidenum">
              <a:rPr lang="hr-HR" smtClean="0"/>
              <a:t>7</a:t>
            </a:fld>
            <a:endParaRPr lang="hr-HR"/>
          </a:p>
        </p:txBody>
      </p:sp>
    </p:spTree>
    <p:extLst>
      <p:ext uri="{BB962C8B-B14F-4D97-AF65-F5344CB8AC3E}">
        <p14:creationId xmlns:p14="http://schemas.microsoft.com/office/powerpoint/2010/main" val="364942030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hr-HR" dirty="0"/>
          </a:p>
        </p:txBody>
      </p:sp>
      <p:sp>
        <p:nvSpPr>
          <p:cNvPr id="4" name="Slide Number Placeholder 3"/>
          <p:cNvSpPr>
            <a:spLocks noGrp="1"/>
          </p:cNvSpPr>
          <p:nvPr>
            <p:ph type="sldNum" sz="quarter" idx="10"/>
          </p:nvPr>
        </p:nvSpPr>
        <p:spPr/>
        <p:txBody>
          <a:bodyPr/>
          <a:lstStyle/>
          <a:p>
            <a:fld id="{5CCA7000-BDAC-4EF1-A11D-0D2A66A577D6}" type="slidenum">
              <a:rPr lang="hr-HR" smtClean="0"/>
              <a:t>8</a:t>
            </a:fld>
            <a:endParaRPr lang="hr-HR"/>
          </a:p>
        </p:txBody>
      </p:sp>
    </p:spTree>
    <p:extLst>
      <p:ext uri="{BB962C8B-B14F-4D97-AF65-F5344CB8AC3E}">
        <p14:creationId xmlns:p14="http://schemas.microsoft.com/office/powerpoint/2010/main" val="171121038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hr-HR" baseline="0" dirty="0"/>
          </a:p>
          <a:p>
            <a:endParaRPr lang="hr-HR" dirty="0"/>
          </a:p>
        </p:txBody>
      </p:sp>
      <p:sp>
        <p:nvSpPr>
          <p:cNvPr id="4" name="Slide Number Placeholder 3"/>
          <p:cNvSpPr>
            <a:spLocks noGrp="1"/>
          </p:cNvSpPr>
          <p:nvPr>
            <p:ph type="sldNum" sz="quarter" idx="10"/>
          </p:nvPr>
        </p:nvSpPr>
        <p:spPr/>
        <p:txBody>
          <a:bodyPr/>
          <a:lstStyle/>
          <a:p>
            <a:fld id="{5CCA7000-BDAC-4EF1-A11D-0D2A66A577D6}" type="slidenum">
              <a:rPr lang="hr-HR" smtClean="0"/>
              <a:t>9</a:t>
            </a:fld>
            <a:endParaRPr lang="hr-HR"/>
          </a:p>
        </p:txBody>
      </p:sp>
    </p:spTree>
    <p:extLst>
      <p:ext uri="{BB962C8B-B14F-4D97-AF65-F5344CB8AC3E}">
        <p14:creationId xmlns:p14="http://schemas.microsoft.com/office/powerpoint/2010/main" val="284185213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hr-HR" baseline="0" dirty="0">
              <a:solidFill>
                <a:schemeClr val="tx1">
                  <a:lumMod val="50000"/>
                  <a:lumOff val="50000"/>
                </a:schemeClr>
              </a:solidFill>
            </a:endParaRPr>
          </a:p>
        </p:txBody>
      </p:sp>
      <p:sp>
        <p:nvSpPr>
          <p:cNvPr id="4" name="Slide Number Placeholder 3"/>
          <p:cNvSpPr>
            <a:spLocks noGrp="1"/>
          </p:cNvSpPr>
          <p:nvPr>
            <p:ph type="sldNum" sz="quarter" idx="10"/>
          </p:nvPr>
        </p:nvSpPr>
        <p:spPr/>
        <p:txBody>
          <a:bodyPr/>
          <a:lstStyle/>
          <a:p>
            <a:fld id="{124485E1-9B8B-407D-A38E-57284F5F5BE2}" type="slidenum">
              <a:rPr lang="hr-HR" smtClean="0">
                <a:solidFill>
                  <a:prstClr val="black"/>
                </a:solidFill>
              </a:rPr>
              <a:pPr/>
              <a:t>10</a:t>
            </a:fld>
            <a:endParaRPr lang="hr-HR" dirty="0">
              <a:solidFill>
                <a:prstClr val="black"/>
              </a:solidFill>
            </a:endParaRPr>
          </a:p>
        </p:txBody>
      </p:sp>
    </p:spTree>
    <p:extLst>
      <p:ext uri="{BB962C8B-B14F-4D97-AF65-F5344CB8AC3E}">
        <p14:creationId xmlns:p14="http://schemas.microsoft.com/office/powerpoint/2010/main" val="3361746694"/>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ta-IN"/>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ta-IN"/>
              <a:t>Click to edit Master subtitle style</a:t>
            </a:r>
            <a:endParaRPr lang="en-US"/>
          </a:p>
        </p:txBody>
      </p:sp>
      <p:sp>
        <p:nvSpPr>
          <p:cNvPr id="4" name="Date Placeholder 3"/>
          <p:cNvSpPr>
            <a:spLocks noGrp="1"/>
          </p:cNvSpPr>
          <p:nvPr>
            <p:ph type="dt" sz="half" idx="10"/>
          </p:nvPr>
        </p:nvSpPr>
        <p:spPr/>
        <p:txBody>
          <a:bodyPr/>
          <a:lstStyle/>
          <a:p>
            <a:fld id="{E34AA199-7F09-FA49-B481-E8685DD530A1}" type="datetimeFigureOut">
              <a:rPr lang="en-US" smtClean="0"/>
              <a:pPr/>
              <a:t>9/23/2020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A010590-135A-A349-8E59-9E6F81FE9BE7}" type="slidenum">
              <a:rPr lang="en-US" smtClean="0"/>
              <a:pPr/>
              <a:t>‹#›</a:t>
            </a:fld>
            <a:endParaRPr lang="en-US"/>
          </a:p>
        </p:txBody>
      </p:sp>
      <p:pic>
        <p:nvPicPr>
          <p:cNvPr id="9" name="Picture 8">
            <a:extLst>
              <a:ext uri="{FF2B5EF4-FFF2-40B4-BE49-F238E27FC236}">
                <a16:creationId xmlns:a16="http://schemas.microsoft.com/office/drawing/2014/main" id="{FA3A96F4-BD2D-4F28-841E-6C00B059BC6B}"/>
              </a:ext>
            </a:extLst>
          </p:cNvPr>
          <p:cNvPicPr>
            <a:picLocks noChangeAspect="1"/>
          </p:cNvPicPr>
          <p:nvPr userDrawn="1"/>
        </p:nvPicPr>
        <p:blipFill>
          <a:blip r:embed="rId2"/>
          <a:stretch>
            <a:fillRect/>
          </a:stretch>
        </p:blipFill>
        <p:spPr>
          <a:xfrm>
            <a:off x="7049" y="0"/>
            <a:ext cx="9129901" cy="6858000"/>
          </a:xfrm>
          <a:prstGeom prst="rect">
            <a:avLst/>
          </a:prstGeom>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le and Vertical Text">
    <p:spTree>
      <p:nvGrpSpPr>
        <p:cNvPr id="1" name=""/>
        <p:cNvGrpSpPr/>
        <p:nvPr/>
      </p:nvGrpSpPr>
      <p:grpSpPr>
        <a:xfrm>
          <a:off x="0" y="0"/>
          <a:ext cx="0" cy="0"/>
          <a:chOff x="0" y="0"/>
          <a:chExt cx="0" cy="0"/>
        </a:xfrm>
      </p:grpSpPr>
      <p:sp>
        <p:nvSpPr>
          <p:cNvPr id="3" name="Vertical Text Placeholder 2"/>
          <p:cNvSpPr>
            <a:spLocks noGrp="1"/>
          </p:cNvSpPr>
          <p:nvPr>
            <p:ph type="body" orient="vert" idx="1"/>
          </p:nvPr>
        </p:nvSpPr>
        <p:spPr/>
        <p:txBody>
          <a:bodyPr vert="eaVert"/>
          <a:lstStyle/>
          <a:p>
            <a:pPr lvl="0"/>
            <a:r>
              <a:rPr lang="ta-IN"/>
              <a:t>Click to edit Master text styles</a:t>
            </a:r>
          </a:p>
          <a:p>
            <a:pPr lvl="1"/>
            <a:r>
              <a:rPr lang="ta-IN"/>
              <a:t>Second level</a:t>
            </a:r>
          </a:p>
          <a:p>
            <a:pPr lvl="2"/>
            <a:r>
              <a:rPr lang="ta-IN"/>
              <a:t>Third level</a:t>
            </a:r>
          </a:p>
          <a:p>
            <a:pPr lvl="3"/>
            <a:r>
              <a:rPr lang="ta-IN"/>
              <a:t>Fourth level</a:t>
            </a:r>
          </a:p>
          <a:p>
            <a:pPr lvl="4"/>
            <a:r>
              <a:rPr lang="ta-IN"/>
              <a:t>Fifth level</a:t>
            </a:r>
            <a:endParaRPr lang="en-US"/>
          </a:p>
        </p:txBody>
      </p:sp>
      <p:sp>
        <p:nvSpPr>
          <p:cNvPr id="4" name="Date Placeholder 3"/>
          <p:cNvSpPr>
            <a:spLocks noGrp="1"/>
          </p:cNvSpPr>
          <p:nvPr>
            <p:ph type="dt" sz="half" idx="10"/>
          </p:nvPr>
        </p:nvSpPr>
        <p:spPr/>
        <p:txBody>
          <a:bodyPr/>
          <a:lstStyle/>
          <a:p>
            <a:fld id="{E34AA199-7F09-FA49-B481-E8685DD530A1}" type="datetimeFigureOut">
              <a:rPr lang="en-US" smtClean="0"/>
              <a:pPr/>
              <a:t>9/23/2020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A010590-135A-A349-8E59-9E6F81FE9BE7}" type="slidenum">
              <a:rPr lang="en-US" smtClean="0"/>
              <a:pPr/>
              <a:t>‹#›</a:t>
            </a:fld>
            <a:endParaRPr lang="en-US"/>
          </a:p>
        </p:txBody>
      </p:sp>
      <p:sp>
        <p:nvSpPr>
          <p:cNvPr id="7" name="Title 1"/>
          <p:cNvSpPr>
            <a:spLocks noGrp="1"/>
          </p:cNvSpPr>
          <p:nvPr>
            <p:ph type="title"/>
          </p:nvPr>
        </p:nvSpPr>
        <p:spPr>
          <a:xfrm>
            <a:off x="2267744" y="274638"/>
            <a:ext cx="6419056" cy="778098"/>
          </a:xfrm>
        </p:spPr>
        <p:txBody>
          <a:bodyPr>
            <a:normAutofit/>
          </a:bodyPr>
          <a:lstStyle>
            <a:lvl1pPr>
              <a:defRPr sz="3600"/>
            </a:lvl1pPr>
          </a:lstStyle>
          <a:p>
            <a:r>
              <a:rPr lang="ta-IN"/>
              <a:t>Click to edit Master title style</a:t>
            </a:r>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ta-IN"/>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ta-IN"/>
              <a:t>Click to edit Master text styles</a:t>
            </a:r>
          </a:p>
          <a:p>
            <a:pPr lvl="1"/>
            <a:r>
              <a:rPr lang="ta-IN"/>
              <a:t>Second level</a:t>
            </a:r>
          </a:p>
          <a:p>
            <a:pPr lvl="2"/>
            <a:r>
              <a:rPr lang="ta-IN"/>
              <a:t>Third level</a:t>
            </a:r>
          </a:p>
          <a:p>
            <a:pPr lvl="3"/>
            <a:r>
              <a:rPr lang="ta-IN"/>
              <a:t>Fourth level</a:t>
            </a:r>
          </a:p>
          <a:p>
            <a:pPr lvl="4"/>
            <a:r>
              <a:rPr lang="ta-IN"/>
              <a:t>Fifth level</a:t>
            </a:r>
            <a:endParaRPr lang="en-US"/>
          </a:p>
        </p:txBody>
      </p:sp>
      <p:sp>
        <p:nvSpPr>
          <p:cNvPr id="4" name="Date Placeholder 3"/>
          <p:cNvSpPr>
            <a:spLocks noGrp="1"/>
          </p:cNvSpPr>
          <p:nvPr>
            <p:ph type="dt" sz="half" idx="10"/>
          </p:nvPr>
        </p:nvSpPr>
        <p:spPr/>
        <p:txBody>
          <a:bodyPr/>
          <a:lstStyle/>
          <a:p>
            <a:fld id="{E34AA199-7F09-FA49-B481-E8685DD530A1}" type="datetimeFigureOut">
              <a:rPr lang="en-US" smtClean="0"/>
              <a:pPr/>
              <a:t>9/23/2020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A010590-135A-A349-8E59-9E6F81FE9BE7}"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267744" y="274638"/>
            <a:ext cx="6419056" cy="634082"/>
          </a:xfrm>
        </p:spPr>
        <p:txBody>
          <a:bodyPr>
            <a:noAutofit/>
          </a:bodyPr>
          <a:lstStyle>
            <a:lvl1pPr algn="r">
              <a:defRPr sz="2600">
                <a:solidFill>
                  <a:schemeClr val="accent6">
                    <a:lumMod val="75000"/>
                  </a:schemeClr>
                </a:solidFill>
                <a:latin typeface="Arial" panose="020B0604020202020204" pitchFamily="34" charset="0"/>
                <a:cs typeface="Arial" panose="020B0604020202020204" pitchFamily="34" charset="0"/>
              </a:defRPr>
            </a:lvl1pPr>
          </a:lstStyle>
          <a:p>
            <a:r>
              <a:rPr lang="ta-IN" dirty="0"/>
              <a:t>Click to edit Master title style</a:t>
            </a:r>
            <a:endParaRPr lang="en-US" dirty="0"/>
          </a:p>
        </p:txBody>
      </p:sp>
      <p:sp>
        <p:nvSpPr>
          <p:cNvPr id="3" name="Content Placeholder 2"/>
          <p:cNvSpPr>
            <a:spLocks noGrp="1"/>
          </p:cNvSpPr>
          <p:nvPr>
            <p:ph idx="1"/>
          </p:nvPr>
        </p:nvSpPr>
        <p:spPr>
          <a:xfrm>
            <a:off x="457200" y="1268760"/>
            <a:ext cx="8229600" cy="4857403"/>
          </a:xfrm>
        </p:spPr>
        <p:txBody>
          <a:bodyPr/>
          <a:lstStyle>
            <a:lvl1pPr>
              <a:defRPr>
                <a:solidFill>
                  <a:schemeClr val="tx1">
                    <a:lumMod val="65000"/>
                    <a:lumOff val="35000"/>
                  </a:schemeClr>
                </a:solidFill>
                <a:latin typeface="Arial" panose="020B0604020202020204" pitchFamily="34" charset="0"/>
                <a:cs typeface="Arial" panose="020B0604020202020204" pitchFamily="34" charset="0"/>
              </a:defRPr>
            </a:lvl1pPr>
            <a:lvl2pPr>
              <a:defRPr>
                <a:solidFill>
                  <a:schemeClr val="tx1">
                    <a:lumMod val="65000"/>
                    <a:lumOff val="35000"/>
                  </a:schemeClr>
                </a:solidFill>
                <a:latin typeface="Arial" panose="020B0604020202020204" pitchFamily="34" charset="0"/>
                <a:cs typeface="Arial" panose="020B0604020202020204" pitchFamily="34" charset="0"/>
              </a:defRPr>
            </a:lvl2pPr>
            <a:lvl3pPr>
              <a:defRPr>
                <a:solidFill>
                  <a:schemeClr val="tx1">
                    <a:lumMod val="65000"/>
                    <a:lumOff val="35000"/>
                  </a:schemeClr>
                </a:solidFill>
                <a:latin typeface="Arial" panose="020B0604020202020204" pitchFamily="34" charset="0"/>
                <a:cs typeface="Arial" panose="020B0604020202020204" pitchFamily="34" charset="0"/>
              </a:defRPr>
            </a:lvl3pPr>
            <a:lvl4pPr>
              <a:defRPr>
                <a:solidFill>
                  <a:schemeClr val="tx1">
                    <a:lumMod val="65000"/>
                    <a:lumOff val="35000"/>
                  </a:schemeClr>
                </a:solidFill>
                <a:latin typeface="Arial" panose="020B0604020202020204" pitchFamily="34" charset="0"/>
                <a:cs typeface="Arial" panose="020B0604020202020204" pitchFamily="34" charset="0"/>
              </a:defRPr>
            </a:lvl4pPr>
            <a:lvl5pPr>
              <a:defRPr>
                <a:solidFill>
                  <a:schemeClr val="tx1">
                    <a:lumMod val="65000"/>
                    <a:lumOff val="35000"/>
                  </a:schemeClr>
                </a:solidFill>
                <a:latin typeface="Arial" panose="020B0604020202020204" pitchFamily="34" charset="0"/>
                <a:cs typeface="Arial" panose="020B0604020202020204" pitchFamily="34" charset="0"/>
              </a:defRPr>
            </a:lvl5pPr>
          </a:lstStyle>
          <a:p>
            <a:pPr lvl="0"/>
            <a:r>
              <a:rPr lang="ta-IN" dirty="0"/>
              <a:t>Click to edit Master text styles</a:t>
            </a:r>
          </a:p>
          <a:p>
            <a:pPr lvl="1"/>
            <a:r>
              <a:rPr lang="ta-IN" dirty="0"/>
              <a:t>Second level</a:t>
            </a:r>
          </a:p>
          <a:p>
            <a:pPr lvl="2"/>
            <a:r>
              <a:rPr lang="ta-IN" dirty="0"/>
              <a:t>Third level</a:t>
            </a:r>
          </a:p>
          <a:p>
            <a:pPr lvl="3"/>
            <a:r>
              <a:rPr lang="ta-IN" dirty="0"/>
              <a:t>Fourth level</a:t>
            </a:r>
          </a:p>
          <a:p>
            <a:pPr lvl="4"/>
            <a:r>
              <a:rPr lang="ta-IN" dirty="0"/>
              <a:t>Fifth level</a:t>
            </a:r>
            <a:endParaRPr lang="en-US" dirty="0"/>
          </a:p>
        </p:txBody>
      </p:sp>
      <p:sp>
        <p:nvSpPr>
          <p:cNvPr id="4" name="Date Placeholder 3"/>
          <p:cNvSpPr>
            <a:spLocks noGrp="1"/>
          </p:cNvSpPr>
          <p:nvPr>
            <p:ph type="dt" sz="half" idx="10"/>
          </p:nvPr>
        </p:nvSpPr>
        <p:spPr/>
        <p:txBody>
          <a:bodyPr/>
          <a:lstStyle/>
          <a:p>
            <a:fld id="{E34AA199-7F09-FA49-B481-E8685DD530A1}" type="datetimeFigureOut">
              <a:rPr lang="en-US" smtClean="0"/>
              <a:pPr/>
              <a:t>9/23/2020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A010590-135A-A349-8E59-9E6F81FE9BE7}"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ta-IN"/>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a-IN"/>
              <a:t>Click to edit Master text styles</a:t>
            </a:r>
          </a:p>
        </p:txBody>
      </p:sp>
      <p:sp>
        <p:nvSpPr>
          <p:cNvPr id="4" name="Date Placeholder 3"/>
          <p:cNvSpPr>
            <a:spLocks noGrp="1"/>
          </p:cNvSpPr>
          <p:nvPr>
            <p:ph type="dt" sz="half" idx="10"/>
          </p:nvPr>
        </p:nvSpPr>
        <p:spPr/>
        <p:txBody>
          <a:bodyPr/>
          <a:lstStyle/>
          <a:p>
            <a:fld id="{E34AA199-7F09-FA49-B481-E8685DD530A1}" type="datetimeFigureOut">
              <a:rPr lang="en-US" smtClean="0"/>
              <a:pPr/>
              <a:t>9/23/2020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A010590-135A-A349-8E59-9E6F81FE9BE7}"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2267744" y="274638"/>
            <a:ext cx="6419056" cy="634082"/>
          </a:xfrm>
        </p:spPr>
        <p:txBody>
          <a:bodyPr>
            <a:noAutofit/>
          </a:bodyPr>
          <a:lstStyle>
            <a:lvl1pPr>
              <a:defRPr sz="3600"/>
            </a:lvl1pPr>
          </a:lstStyle>
          <a:p>
            <a:r>
              <a:rPr lang="ta-IN" dirty="0"/>
              <a:t>Click to edit Master title style</a:t>
            </a:r>
            <a:endParaRPr lang="en-US" dirty="0"/>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a-IN"/>
              <a:t>Click to edit Master text styles</a:t>
            </a:r>
          </a:p>
          <a:p>
            <a:pPr lvl="1"/>
            <a:r>
              <a:rPr lang="ta-IN"/>
              <a:t>Second level</a:t>
            </a:r>
          </a:p>
          <a:p>
            <a:pPr lvl="2"/>
            <a:r>
              <a:rPr lang="ta-IN"/>
              <a:t>Third level</a:t>
            </a:r>
          </a:p>
          <a:p>
            <a:pPr lvl="3"/>
            <a:r>
              <a:rPr lang="ta-IN"/>
              <a:t>Fourth level</a:t>
            </a:r>
          </a:p>
          <a:p>
            <a:pPr lvl="4"/>
            <a:r>
              <a:rPr lang="ta-IN"/>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a-IN"/>
              <a:t>Click to edit Master text styles</a:t>
            </a:r>
          </a:p>
          <a:p>
            <a:pPr lvl="1"/>
            <a:r>
              <a:rPr lang="ta-IN"/>
              <a:t>Second level</a:t>
            </a:r>
          </a:p>
          <a:p>
            <a:pPr lvl="2"/>
            <a:r>
              <a:rPr lang="ta-IN"/>
              <a:t>Third level</a:t>
            </a:r>
          </a:p>
          <a:p>
            <a:pPr lvl="3"/>
            <a:r>
              <a:rPr lang="ta-IN"/>
              <a:t>Fourth level</a:t>
            </a:r>
          </a:p>
          <a:p>
            <a:pPr lvl="4"/>
            <a:r>
              <a:rPr lang="ta-IN"/>
              <a:t>Fifth level</a:t>
            </a:r>
            <a:endParaRPr lang="en-US"/>
          </a:p>
        </p:txBody>
      </p:sp>
      <p:sp>
        <p:nvSpPr>
          <p:cNvPr id="5" name="Date Placeholder 4"/>
          <p:cNvSpPr>
            <a:spLocks noGrp="1"/>
          </p:cNvSpPr>
          <p:nvPr>
            <p:ph type="dt" sz="half" idx="10"/>
          </p:nvPr>
        </p:nvSpPr>
        <p:spPr/>
        <p:txBody>
          <a:bodyPr/>
          <a:lstStyle/>
          <a:p>
            <a:fld id="{E34AA199-7F09-FA49-B481-E8685DD530A1}" type="datetimeFigureOut">
              <a:rPr lang="en-US" smtClean="0"/>
              <a:pPr/>
              <a:t>9/23/2020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A010590-135A-A349-8E59-9E6F81FE9BE7}"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2267744" y="274638"/>
            <a:ext cx="6419056" cy="778098"/>
          </a:xfrm>
        </p:spPr>
        <p:txBody>
          <a:bodyPr>
            <a:normAutofit/>
          </a:bodyPr>
          <a:lstStyle>
            <a:lvl1pPr>
              <a:defRPr sz="3600"/>
            </a:lvl1pPr>
          </a:lstStyle>
          <a:p>
            <a:r>
              <a:rPr lang="ta-IN"/>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a-IN"/>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a-IN"/>
              <a:t>Click to edit Master text styles</a:t>
            </a:r>
          </a:p>
          <a:p>
            <a:pPr lvl="1"/>
            <a:r>
              <a:rPr lang="ta-IN"/>
              <a:t>Second level</a:t>
            </a:r>
          </a:p>
          <a:p>
            <a:pPr lvl="2"/>
            <a:r>
              <a:rPr lang="ta-IN"/>
              <a:t>Third level</a:t>
            </a:r>
          </a:p>
          <a:p>
            <a:pPr lvl="3"/>
            <a:r>
              <a:rPr lang="ta-IN"/>
              <a:t>Fourth level</a:t>
            </a:r>
          </a:p>
          <a:p>
            <a:pPr lvl="4"/>
            <a:r>
              <a:rPr lang="ta-IN"/>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a-IN"/>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a-IN"/>
              <a:t>Click to edit Master text styles</a:t>
            </a:r>
          </a:p>
          <a:p>
            <a:pPr lvl="1"/>
            <a:r>
              <a:rPr lang="ta-IN"/>
              <a:t>Second level</a:t>
            </a:r>
          </a:p>
          <a:p>
            <a:pPr lvl="2"/>
            <a:r>
              <a:rPr lang="ta-IN"/>
              <a:t>Third level</a:t>
            </a:r>
          </a:p>
          <a:p>
            <a:pPr lvl="3"/>
            <a:r>
              <a:rPr lang="ta-IN"/>
              <a:t>Fourth level</a:t>
            </a:r>
          </a:p>
          <a:p>
            <a:pPr lvl="4"/>
            <a:r>
              <a:rPr lang="ta-IN"/>
              <a:t>Fifth level</a:t>
            </a:r>
            <a:endParaRPr lang="en-US"/>
          </a:p>
        </p:txBody>
      </p:sp>
      <p:sp>
        <p:nvSpPr>
          <p:cNvPr id="7" name="Date Placeholder 6"/>
          <p:cNvSpPr>
            <a:spLocks noGrp="1"/>
          </p:cNvSpPr>
          <p:nvPr>
            <p:ph type="dt" sz="half" idx="10"/>
          </p:nvPr>
        </p:nvSpPr>
        <p:spPr/>
        <p:txBody>
          <a:bodyPr/>
          <a:lstStyle/>
          <a:p>
            <a:fld id="{E34AA199-7F09-FA49-B481-E8685DD530A1}" type="datetimeFigureOut">
              <a:rPr lang="en-US" smtClean="0"/>
              <a:pPr/>
              <a:t>9/23/2020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A010590-135A-A349-8E59-9E6F81FE9BE7}"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E34AA199-7F09-FA49-B481-E8685DD530A1}" type="datetimeFigureOut">
              <a:rPr lang="en-US" smtClean="0"/>
              <a:pPr/>
              <a:t>9/23/2020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A010590-135A-A349-8E59-9E6F81FE9BE7}" type="slidenum">
              <a:rPr lang="en-US" smtClean="0"/>
              <a:pPr/>
              <a:t>‹#›</a:t>
            </a:fld>
            <a:endParaRPr lang="en-US"/>
          </a:p>
        </p:txBody>
      </p:sp>
      <p:sp>
        <p:nvSpPr>
          <p:cNvPr id="6" name="Title 1"/>
          <p:cNvSpPr>
            <a:spLocks noGrp="1"/>
          </p:cNvSpPr>
          <p:nvPr>
            <p:ph type="title"/>
          </p:nvPr>
        </p:nvSpPr>
        <p:spPr>
          <a:xfrm>
            <a:off x="2267744" y="274638"/>
            <a:ext cx="6419056" cy="778098"/>
          </a:xfrm>
        </p:spPr>
        <p:txBody>
          <a:bodyPr>
            <a:normAutofit/>
          </a:bodyPr>
          <a:lstStyle>
            <a:lvl1pPr>
              <a:defRPr sz="3600"/>
            </a:lvl1pPr>
          </a:lstStyle>
          <a:p>
            <a:r>
              <a:rPr lang="ta-IN"/>
              <a:t>Click to edit Master title style</a:t>
            </a:r>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34AA199-7F09-FA49-B481-E8685DD530A1}" type="datetimeFigureOut">
              <a:rPr lang="en-US" smtClean="0"/>
              <a:pPr/>
              <a:t>9/23/2020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A010590-135A-A349-8E59-9E6F81FE9BE7}"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ta-IN"/>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a-IN"/>
              <a:t>Click to edit Master text styles</a:t>
            </a:r>
          </a:p>
          <a:p>
            <a:pPr lvl="1"/>
            <a:r>
              <a:rPr lang="ta-IN"/>
              <a:t>Second level</a:t>
            </a:r>
          </a:p>
          <a:p>
            <a:pPr lvl="2"/>
            <a:r>
              <a:rPr lang="ta-IN"/>
              <a:t>Third level</a:t>
            </a:r>
          </a:p>
          <a:p>
            <a:pPr lvl="3"/>
            <a:r>
              <a:rPr lang="ta-IN"/>
              <a:t>Fourth level</a:t>
            </a:r>
          </a:p>
          <a:p>
            <a:pPr lvl="4"/>
            <a:r>
              <a:rPr lang="ta-IN"/>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a-IN"/>
              <a:t>Click to edit Master text styles</a:t>
            </a:r>
          </a:p>
        </p:txBody>
      </p:sp>
      <p:sp>
        <p:nvSpPr>
          <p:cNvPr id="5" name="Date Placeholder 4"/>
          <p:cNvSpPr>
            <a:spLocks noGrp="1"/>
          </p:cNvSpPr>
          <p:nvPr>
            <p:ph type="dt" sz="half" idx="10"/>
          </p:nvPr>
        </p:nvSpPr>
        <p:spPr/>
        <p:txBody>
          <a:bodyPr/>
          <a:lstStyle/>
          <a:p>
            <a:fld id="{E34AA199-7F09-FA49-B481-E8685DD530A1}" type="datetimeFigureOut">
              <a:rPr lang="en-US" smtClean="0"/>
              <a:pPr/>
              <a:t>9/23/2020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A010590-135A-A349-8E59-9E6F81FE9BE7}"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ta-IN"/>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a-IN"/>
              <a:t>Click to edit Master text styles</a:t>
            </a:r>
          </a:p>
        </p:txBody>
      </p:sp>
      <p:sp>
        <p:nvSpPr>
          <p:cNvPr id="5" name="Date Placeholder 4"/>
          <p:cNvSpPr>
            <a:spLocks noGrp="1"/>
          </p:cNvSpPr>
          <p:nvPr>
            <p:ph type="dt" sz="half" idx="10"/>
          </p:nvPr>
        </p:nvSpPr>
        <p:spPr/>
        <p:txBody>
          <a:bodyPr/>
          <a:lstStyle/>
          <a:p>
            <a:fld id="{E34AA199-7F09-FA49-B481-E8685DD530A1}" type="datetimeFigureOut">
              <a:rPr lang="en-US" smtClean="0"/>
              <a:pPr/>
              <a:t>9/23/2020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A010590-135A-A349-8E59-9E6F81FE9BE7}"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ta-IN"/>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ta-IN"/>
              <a:t>Click to edit Master text styles</a:t>
            </a:r>
          </a:p>
          <a:p>
            <a:pPr lvl="1"/>
            <a:r>
              <a:rPr lang="ta-IN"/>
              <a:t>Second level</a:t>
            </a:r>
          </a:p>
          <a:p>
            <a:pPr lvl="2"/>
            <a:r>
              <a:rPr lang="ta-IN"/>
              <a:t>Third level</a:t>
            </a:r>
          </a:p>
          <a:p>
            <a:pPr lvl="3"/>
            <a:r>
              <a:rPr lang="ta-IN"/>
              <a:t>Fourth level</a:t>
            </a:r>
          </a:p>
          <a:p>
            <a:pPr lvl="4"/>
            <a:r>
              <a:rPr lang="ta-IN"/>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34AA199-7F09-FA49-B481-E8685DD530A1}" type="datetimeFigureOut">
              <a:rPr lang="en-US" smtClean="0"/>
              <a:pPr/>
              <a:t>9/23/2020</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A010590-135A-A349-8E59-9E6F81FE9BE7}" type="slidenum">
              <a:rPr lang="en-US" smtClean="0"/>
              <a:pPr/>
              <a:t>‹#›</a:t>
            </a:fld>
            <a:endParaRPr lang="en-US"/>
          </a:p>
        </p:txBody>
      </p:sp>
      <p:pic>
        <p:nvPicPr>
          <p:cNvPr id="9" name="Picture 8">
            <a:extLst>
              <a:ext uri="{FF2B5EF4-FFF2-40B4-BE49-F238E27FC236}">
                <a16:creationId xmlns:a16="http://schemas.microsoft.com/office/drawing/2014/main" id="{04931B82-6D95-47AB-8D5E-92BAD635368F}"/>
              </a:ext>
            </a:extLst>
          </p:cNvPr>
          <p:cNvPicPr>
            <a:picLocks noChangeAspect="1"/>
          </p:cNvPicPr>
          <p:nvPr userDrawn="1"/>
        </p:nvPicPr>
        <p:blipFill>
          <a:blip r:embed="rId13"/>
          <a:stretch>
            <a:fillRect/>
          </a:stretch>
        </p:blipFill>
        <p:spPr>
          <a:xfrm>
            <a:off x="12192" y="0"/>
            <a:ext cx="9119616" cy="6858000"/>
          </a:xfrm>
          <a:prstGeom prst="rect">
            <a:avLst/>
          </a:prstGeom>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13.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8" Type="http://schemas.microsoft.com/office/2007/relationships/diagramDrawing" Target="../diagrams/drawing2.xml"/><Relationship Id="rId3" Type="http://schemas.openxmlformats.org/officeDocument/2006/relationships/image" Target="../media/image11.jpeg"/><Relationship Id="rId7" Type="http://schemas.openxmlformats.org/officeDocument/2006/relationships/diagramColors" Target="../diagrams/colors2.xml"/><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diagramQuickStyle" Target="../diagrams/quickStyle2.xml"/><Relationship Id="rId5" Type="http://schemas.openxmlformats.org/officeDocument/2006/relationships/diagramLayout" Target="../diagrams/layout2.xml"/><Relationship Id="rId4" Type="http://schemas.openxmlformats.org/officeDocument/2006/relationships/diagramData" Target="../diagrams/data2.xml"/></Relationships>
</file>

<file path=ppt/slides/_rels/slide1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8" Type="http://schemas.openxmlformats.org/officeDocument/2006/relationships/diagramColors" Target="../diagrams/colors3.xml"/><Relationship Id="rId3" Type="http://schemas.openxmlformats.org/officeDocument/2006/relationships/image" Target="../media/image13.png"/><Relationship Id="rId7" Type="http://schemas.openxmlformats.org/officeDocument/2006/relationships/diagramQuickStyle" Target="../diagrams/quickStyle3.xml"/><Relationship Id="rId2" Type="http://schemas.openxmlformats.org/officeDocument/2006/relationships/notesSlide" Target="../notesSlides/notesSlide16.xml"/><Relationship Id="rId1" Type="http://schemas.openxmlformats.org/officeDocument/2006/relationships/slideLayout" Target="../slideLayouts/slideLayout2.xml"/><Relationship Id="rId6" Type="http://schemas.openxmlformats.org/officeDocument/2006/relationships/diagramLayout" Target="../diagrams/layout3.xml"/><Relationship Id="rId5" Type="http://schemas.openxmlformats.org/officeDocument/2006/relationships/diagramData" Target="../diagrams/data3.xml"/><Relationship Id="rId4" Type="http://schemas.microsoft.com/office/2007/relationships/hdphoto" Target="../media/hdphoto1.wdp"/><Relationship Id="rId9" Type="http://schemas.microsoft.com/office/2007/relationships/diagramDrawing" Target="../diagrams/drawing3.xml"/></Relationships>
</file>

<file path=ppt/slides/_rels/slide18.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22.xml"/><Relationship Id="rId1" Type="http://schemas.openxmlformats.org/officeDocument/2006/relationships/slideLayout" Target="../slideLayouts/slideLayout2.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2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hyperlink" Target="https://www.mobilnost.hr/hr/novosti/erasmus-ide-dalje-korisnicima-na-raspolaganju-razlicite-vrste-mobilnosti/" TargetMode="Externa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hyperlink" Target="http://ec.europa.eu/budget/contracts_grants/info_contracts/inforeuro/inforeuro_en.cfm" TargetMode="External"/><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6.jpe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139D84-2FF3-43D1-9CE1-9B356F24D7C0}"/>
              </a:ext>
            </a:extLst>
          </p:cNvPr>
          <p:cNvSpPr>
            <a:spLocks noGrp="1"/>
          </p:cNvSpPr>
          <p:nvPr>
            <p:ph type="ctrTitle"/>
          </p:nvPr>
        </p:nvSpPr>
        <p:spPr/>
        <p:txBody>
          <a:bodyPr/>
          <a:lstStyle/>
          <a:p>
            <a:endParaRPr lang="hr-HR"/>
          </a:p>
        </p:txBody>
      </p:sp>
      <p:sp>
        <p:nvSpPr>
          <p:cNvPr id="3" name="Subtitle 2">
            <a:extLst>
              <a:ext uri="{FF2B5EF4-FFF2-40B4-BE49-F238E27FC236}">
                <a16:creationId xmlns:a16="http://schemas.microsoft.com/office/drawing/2014/main" id="{20BDD704-2C5D-46FA-AF8F-85DD6B624129}"/>
              </a:ext>
            </a:extLst>
          </p:cNvPr>
          <p:cNvSpPr>
            <a:spLocks noGrp="1"/>
          </p:cNvSpPr>
          <p:nvPr>
            <p:ph type="subTitle" idx="1"/>
          </p:nvPr>
        </p:nvSpPr>
        <p:spPr/>
        <p:txBody>
          <a:bodyPr/>
          <a:lstStyle/>
          <a:p>
            <a:endParaRPr lang="hr-HR"/>
          </a:p>
        </p:txBody>
      </p:sp>
      <p:pic>
        <p:nvPicPr>
          <p:cNvPr id="5" name="Picture 4">
            <a:extLst>
              <a:ext uri="{FF2B5EF4-FFF2-40B4-BE49-F238E27FC236}">
                <a16:creationId xmlns:a16="http://schemas.microsoft.com/office/drawing/2014/main" id="{55416315-5D29-4405-B800-B769BA4B9F71}"/>
              </a:ext>
            </a:extLst>
          </p:cNvPr>
          <p:cNvPicPr>
            <a:picLocks noChangeAspect="1"/>
          </p:cNvPicPr>
          <p:nvPr/>
        </p:nvPicPr>
        <p:blipFill>
          <a:blip r:embed="rId2"/>
          <a:stretch>
            <a:fillRect/>
          </a:stretch>
        </p:blipFill>
        <p:spPr>
          <a:xfrm>
            <a:off x="-13575" y="0"/>
            <a:ext cx="9129901" cy="6858000"/>
          </a:xfrm>
          <a:prstGeom prst="rect">
            <a:avLst/>
          </a:prstGeom>
        </p:spPr>
      </p:pic>
      <p:sp>
        <p:nvSpPr>
          <p:cNvPr id="7" name="Title 1">
            <a:extLst>
              <a:ext uri="{FF2B5EF4-FFF2-40B4-BE49-F238E27FC236}">
                <a16:creationId xmlns:a16="http://schemas.microsoft.com/office/drawing/2014/main" id="{F10A553F-3E01-4B62-AD99-19E4A713835F}"/>
              </a:ext>
            </a:extLst>
          </p:cNvPr>
          <p:cNvSpPr txBox="1">
            <a:spLocks/>
          </p:cNvSpPr>
          <p:nvPr/>
        </p:nvSpPr>
        <p:spPr>
          <a:xfrm>
            <a:off x="4932040" y="1196752"/>
            <a:ext cx="3691136" cy="4104456"/>
          </a:xfrm>
          <a:prstGeom prst="rect">
            <a:avLst/>
          </a:prstGeom>
        </p:spPr>
        <p:txBody>
          <a:bodyPr vert="horz" lIns="91440" tIns="45720" rIns="91440" bIns="45720" rtlCol="0" anchor="t">
            <a:normAutofit fontScale="82500" lnSpcReduction="20000"/>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hr-HR" sz="2400" b="1" dirty="0">
                <a:solidFill>
                  <a:schemeClr val="bg1"/>
                </a:solidFill>
                <a:latin typeface="Arial"/>
                <a:cs typeface="Arial"/>
              </a:rPr>
              <a:t>Uvodni sastanak korisnika – KA2: Strateška partnerstva</a:t>
            </a:r>
            <a:br>
              <a:rPr lang="hr-HR" sz="3000" b="1" dirty="0">
                <a:solidFill>
                  <a:schemeClr val="bg1"/>
                </a:solidFill>
                <a:latin typeface="Arial"/>
                <a:cs typeface="Arial"/>
              </a:rPr>
            </a:br>
            <a:endParaRPr lang="hr-HR" sz="3000" b="1" dirty="0">
              <a:solidFill>
                <a:schemeClr val="bg1"/>
              </a:solidFill>
              <a:latin typeface="Arial"/>
              <a:cs typeface="Arial"/>
            </a:endParaRPr>
          </a:p>
          <a:p>
            <a:pPr algn="l"/>
            <a:endParaRPr lang="hr-HR" sz="3000" b="1" dirty="0">
              <a:solidFill>
                <a:schemeClr val="bg1"/>
              </a:solidFill>
              <a:latin typeface="Arial"/>
              <a:cs typeface="Arial"/>
            </a:endParaRPr>
          </a:p>
          <a:p>
            <a:pPr algn="l"/>
            <a:r>
              <a:rPr lang="hr-HR" sz="3000" b="1" dirty="0">
                <a:solidFill>
                  <a:schemeClr val="bg1"/>
                </a:solidFill>
                <a:latin typeface="Arial"/>
                <a:cs typeface="Arial"/>
              </a:rPr>
              <a:t>Financijski aspekti </a:t>
            </a:r>
            <a:br>
              <a:rPr lang="hr-HR" sz="3000" b="1" dirty="0">
                <a:solidFill>
                  <a:schemeClr val="bg1"/>
                </a:solidFill>
                <a:latin typeface="Arial"/>
                <a:cs typeface="Arial"/>
              </a:rPr>
            </a:br>
            <a:r>
              <a:rPr lang="hr-HR" sz="3000" b="1" dirty="0">
                <a:solidFill>
                  <a:schemeClr val="bg1"/>
                </a:solidFill>
                <a:latin typeface="Arial"/>
                <a:cs typeface="Arial"/>
              </a:rPr>
              <a:t>provedbe projekata </a:t>
            </a:r>
            <a:br>
              <a:rPr lang="hr-HR" sz="3000" b="1" dirty="0">
                <a:solidFill>
                  <a:schemeClr val="bg1"/>
                </a:solidFill>
                <a:latin typeface="Arial"/>
                <a:cs typeface="Arial"/>
              </a:rPr>
            </a:br>
            <a:br>
              <a:rPr lang="hr-HR" sz="3000" b="1" dirty="0">
                <a:solidFill>
                  <a:schemeClr val="bg1"/>
                </a:solidFill>
                <a:latin typeface="Arial"/>
                <a:cs typeface="Arial"/>
              </a:rPr>
            </a:br>
            <a:r>
              <a:rPr lang="hr-HR" sz="3000" b="1" dirty="0">
                <a:solidFill>
                  <a:schemeClr val="bg1"/>
                </a:solidFill>
                <a:latin typeface="Arial"/>
                <a:cs typeface="Arial"/>
              </a:rPr>
              <a:t>Ključna aktivnost  2</a:t>
            </a:r>
          </a:p>
          <a:p>
            <a:pPr algn="l"/>
            <a:br>
              <a:rPr lang="hr-HR" sz="3000" b="1" dirty="0">
                <a:solidFill>
                  <a:schemeClr val="bg1"/>
                </a:solidFill>
                <a:latin typeface="Arial"/>
                <a:cs typeface="Arial"/>
              </a:rPr>
            </a:br>
            <a:br>
              <a:rPr lang="hr-HR" sz="3000" b="1" dirty="0">
                <a:solidFill>
                  <a:schemeClr val="bg1"/>
                </a:solidFill>
                <a:latin typeface="Arial"/>
                <a:cs typeface="Arial"/>
              </a:rPr>
            </a:br>
            <a:br>
              <a:rPr lang="hr-HR" sz="3000" b="1" dirty="0">
                <a:solidFill>
                  <a:schemeClr val="bg1"/>
                </a:solidFill>
                <a:latin typeface="Arial"/>
                <a:cs typeface="Arial"/>
              </a:rPr>
            </a:br>
            <a:br>
              <a:rPr lang="en-US" sz="3000" b="1" dirty="0">
                <a:solidFill>
                  <a:schemeClr val="bg1"/>
                </a:solidFill>
                <a:latin typeface="Arial"/>
                <a:cs typeface="Arial"/>
              </a:rPr>
            </a:br>
            <a:r>
              <a:rPr lang="hr-HR" sz="2200" b="1" dirty="0">
                <a:solidFill>
                  <a:schemeClr val="bg1"/>
                </a:solidFill>
                <a:latin typeface="Arial"/>
                <a:cs typeface="Arial"/>
              </a:rPr>
              <a:t>24. rujna 2020.</a:t>
            </a:r>
            <a:endParaRPr lang="en-US" sz="2200" b="1" dirty="0">
              <a:solidFill>
                <a:schemeClr val="bg1"/>
              </a:solidFill>
              <a:latin typeface="Arial"/>
              <a:cs typeface="Arial"/>
            </a:endParaRPr>
          </a:p>
        </p:txBody>
      </p:sp>
    </p:spTree>
    <p:extLst>
      <p:ext uri="{BB962C8B-B14F-4D97-AF65-F5344CB8AC3E}">
        <p14:creationId xmlns:p14="http://schemas.microsoft.com/office/powerpoint/2010/main" val="415004701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4"/>
          <p:cNvSpPr>
            <a:spLocks noGrp="1"/>
          </p:cNvSpPr>
          <p:nvPr>
            <p:ph type="title"/>
          </p:nvPr>
        </p:nvSpPr>
        <p:spPr>
          <a:xfrm>
            <a:off x="679904" y="292101"/>
            <a:ext cx="8229600" cy="706090"/>
          </a:xfrm>
        </p:spPr>
        <p:txBody>
          <a:bodyPr>
            <a:noAutofit/>
          </a:bodyPr>
          <a:lstStyle/>
          <a:p>
            <a:pPr algn="r"/>
            <a:r>
              <a:rPr lang="hr-HR" sz="2800" dirty="0">
                <a:solidFill>
                  <a:schemeClr val="accent6"/>
                </a:solidFill>
              </a:rPr>
              <a:t>Prilog II.: </a:t>
            </a:r>
            <a:r>
              <a:rPr lang="hr-HR" sz="3600" b="1" dirty="0">
                <a:solidFill>
                  <a:srgbClr val="2FB1CC"/>
                </a:solidFill>
              </a:rPr>
              <a:t>Proračunske kategorije</a:t>
            </a:r>
          </a:p>
        </p:txBody>
      </p:sp>
      <p:sp>
        <p:nvSpPr>
          <p:cNvPr id="7" name="TextBox 10"/>
          <p:cNvSpPr txBox="1">
            <a:spLocks noChangeArrowheads="1"/>
          </p:cNvSpPr>
          <p:nvPr/>
        </p:nvSpPr>
        <p:spPr bwMode="auto">
          <a:xfrm>
            <a:off x="4588329" y="4024541"/>
            <a:ext cx="4321175"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defTabSz="457200" eaLnBrk="0" fontAlgn="base" hangingPunct="0">
              <a:spcBef>
                <a:spcPct val="0"/>
              </a:spcBef>
              <a:spcAft>
                <a:spcPct val="0"/>
              </a:spcAft>
              <a:defRPr>
                <a:solidFill>
                  <a:schemeClr val="tx1"/>
                </a:solidFill>
                <a:latin typeface="Arial" charset="0"/>
                <a:cs typeface="Arial" charset="0"/>
              </a:defRPr>
            </a:lvl6pPr>
            <a:lvl7pPr marL="2971800" indent="-228600" defTabSz="457200" eaLnBrk="0" fontAlgn="base" hangingPunct="0">
              <a:spcBef>
                <a:spcPct val="0"/>
              </a:spcBef>
              <a:spcAft>
                <a:spcPct val="0"/>
              </a:spcAft>
              <a:defRPr>
                <a:solidFill>
                  <a:schemeClr val="tx1"/>
                </a:solidFill>
                <a:latin typeface="Arial" charset="0"/>
                <a:cs typeface="Arial" charset="0"/>
              </a:defRPr>
            </a:lvl7pPr>
            <a:lvl8pPr marL="3429000" indent="-228600" defTabSz="457200" eaLnBrk="0" fontAlgn="base" hangingPunct="0">
              <a:spcBef>
                <a:spcPct val="0"/>
              </a:spcBef>
              <a:spcAft>
                <a:spcPct val="0"/>
              </a:spcAft>
              <a:defRPr>
                <a:solidFill>
                  <a:schemeClr val="tx1"/>
                </a:solidFill>
                <a:latin typeface="Arial" charset="0"/>
                <a:cs typeface="Arial" charset="0"/>
              </a:defRPr>
            </a:lvl8pPr>
            <a:lvl9pPr marL="3886200" indent="-228600" defTabSz="457200" eaLnBrk="0" fontAlgn="base" hangingPunct="0">
              <a:spcBef>
                <a:spcPct val="0"/>
              </a:spcBef>
              <a:spcAft>
                <a:spcPct val="0"/>
              </a:spcAft>
              <a:defRPr>
                <a:solidFill>
                  <a:schemeClr val="tx1"/>
                </a:solidFill>
                <a:latin typeface="Arial" charset="0"/>
                <a:cs typeface="Arial" charset="0"/>
              </a:defRPr>
            </a:lvl9pPr>
          </a:lstStyle>
          <a:p>
            <a:pPr eaLnBrk="1" fontAlgn="base" hangingPunct="1">
              <a:spcBef>
                <a:spcPct val="0"/>
              </a:spcBef>
              <a:spcAft>
                <a:spcPct val="0"/>
              </a:spcAft>
            </a:pPr>
            <a:endParaRPr lang="hr-HR" altLang="sr-Latn-RS" sz="2000">
              <a:solidFill>
                <a:prstClr val="black"/>
              </a:solidFill>
              <a:latin typeface="Calibri" pitchFamily="34" charset="0"/>
            </a:endParaRPr>
          </a:p>
        </p:txBody>
      </p:sp>
      <p:sp>
        <p:nvSpPr>
          <p:cNvPr id="4" name="Rectangle 3"/>
          <p:cNvSpPr/>
          <p:nvPr/>
        </p:nvSpPr>
        <p:spPr>
          <a:xfrm>
            <a:off x="242541" y="1268760"/>
            <a:ext cx="8922876" cy="4616648"/>
          </a:xfrm>
          <a:prstGeom prst="rect">
            <a:avLst/>
          </a:prstGeom>
        </p:spPr>
        <p:txBody>
          <a:bodyPr wrap="square">
            <a:spAutoFit/>
          </a:bodyPr>
          <a:lstStyle/>
          <a:p>
            <a:endParaRPr lang="vi-VN" b="1" dirty="0">
              <a:solidFill>
                <a:srgbClr val="F79646">
                  <a:lumMod val="75000"/>
                </a:srgbClr>
              </a:solidFill>
              <a:latin typeface="Calibri" panose="020F0502020204030204" pitchFamily="34" charset="0"/>
            </a:endParaRPr>
          </a:p>
          <a:p>
            <a:pPr marL="2114550" lvl="4" indent="-285750">
              <a:buFont typeface="Wingdings" panose="05000000000000000000" pitchFamily="2" charset="2"/>
              <a:buChar char="Ø"/>
            </a:pPr>
            <a:r>
              <a:rPr lang="vi-VN" sz="2000" b="1" dirty="0">
                <a:solidFill>
                  <a:srgbClr val="F79646">
                    <a:lumMod val="75000"/>
                  </a:srgbClr>
                </a:solidFill>
                <a:latin typeface="Calibri" panose="020F0502020204030204" pitchFamily="34" charset="0"/>
              </a:rPr>
              <a:t>Upravljanje i provedba projekta </a:t>
            </a:r>
            <a:endParaRPr lang="hr-HR" sz="2000" b="1" dirty="0">
              <a:solidFill>
                <a:srgbClr val="F79646">
                  <a:lumMod val="75000"/>
                </a:srgbClr>
              </a:solidFill>
              <a:latin typeface="Calibri" panose="020F0502020204030204" pitchFamily="34" charset="0"/>
            </a:endParaRPr>
          </a:p>
          <a:p>
            <a:pPr marL="2114550" lvl="4" indent="-285750">
              <a:buFont typeface="Wingdings" panose="05000000000000000000" pitchFamily="2" charset="2"/>
              <a:buChar char="Ø"/>
            </a:pPr>
            <a:r>
              <a:rPr lang="vi-VN" sz="2000" b="1" dirty="0">
                <a:solidFill>
                  <a:srgbClr val="F79646">
                    <a:lumMod val="75000"/>
                  </a:srgbClr>
                </a:solidFill>
                <a:latin typeface="Calibri" panose="020F0502020204030204" pitchFamily="34" charset="0"/>
              </a:rPr>
              <a:t>Transnacionalni projektni sastanci</a:t>
            </a:r>
            <a:endParaRPr lang="hr-HR" sz="2000" dirty="0">
              <a:solidFill>
                <a:srgbClr val="F79646">
                  <a:lumMod val="75000"/>
                </a:srgbClr>
              </a:solidFill>
              <a:latin typeface="Calibri" panose="020F0502020204030204" pitchFamily="34" charset="0"/>
            </a:endParaRPr>
          </a:p>
          <a:p>
            <a:pPr marL="2114550" lvl="4" indent="-285750">
              <a:buFont typeface="Wingdings" panose="05000000000000000000" pitchFamily="2" charset="2"/>
              <a:buChar char="Ø"/>
            </a:pPr>
            <a:r>
              <a:rPr lang="vi-VN" sz="2000" b="1" dirty="0">
                <a:solidFill>
                  <a:srgbClr val="F79646">
                    <a:lumMod val="75000"/>
                  </a:srgbClr>
                </a:solidFill>
                <a:latin typeface="Calibri" panose="020F0502020204030204" pitchFamily="34" charset="0"/>
              </a:rPr>
              <a:t>Intelektualni rezultati </a:t>
            </a:r>
          </a:p>
          <a:p>
            <a:pPr marL="2114550" lvl="4" indent="-285750">
              <a:buFont typeface="Wingdings" panose="05000000000000000000" pitchFamily="2" charset="2"/>
              <a:buChar char="Ø"/>
            </a:pPr>
            <a:r>
              <a:rPr lang="vi-VN" sz="2000" b="1" dirty="0">
                <a:solidFill>
                  <a:srgbClr val="F79646">
                    <a:lumMod val="75000"/>
                  </a:srgbClr>
                </a:solidFill>
                <a:latin typeface="Calibri" panose="020F0502020204030204" pitchFamily="34" charset="0"/>
              </a:rPr>
              <a:t>Događanja</a:t>
            </a:r>
            <a:r>
              <a:rPr lang="hr-HR" sz="2000" b="1" dirty="0">
                <a:solidFill>
                  <a:srgbClr val="F79646">
                    <a:lumMod val="75000"/>
                  </a:srgbClr>
                </a:solidFill>
                <a:latin typeface="Calibri" panose="020F0502020204030204" pitchFamily="34" charset="0"/>
              </a:rPr>
              <a:t> s multiplicirajućim učinkom </a:t>
            </a:r>
          </a:p>
          <a:p>
            <a:pPr marL="2114550" lvl="4" indent="-285750">
              <a:buFont typeface="Wingdings" panose="05000000000000000000" pitchFamily="2" charset="2"/>
              <a:buChar char="Ø"/>
            </a:pPr>
            <a:r>
              <a:rPr lang="hr-HR" sz="2000" b="1" dirty="0">
                <a:solidFill>
                  <a:srgbClr val="F79646">
                    <a:lumMod val="75000"/>
                  </a:srgbClr>
                </a:solidFill>
                <a:latin typeface="Calibri" panose="020F0502020204030204" pitchFamily="34" charset="0"/>
              </a:rPr>
              <a:t>Aktivnosti u</a:t>
            </a:r>
            <a:r>
              <a:rPr lang="vi-VN" sz="2000" b="1" dirty="0">
                <a:solidFill>
                  <a:srgbClr val="F79646">
                    <a:lumMod val="75000"/>
                  </a:srgbClr>
                </a:solidFill>
                <a:latin typeface="Calibri" panose="020F0502020204030204" pitchFamily="34" charset="0"/>
              </a:rPr>
              <a:t>čenj</a:t>
            </a:r>
            <a:r>
              <a:rPr lang="hr-HR" sz="2000" b="1" dirty="0">
                <a:solidFill>
                  <a:srgbClr val="F79646">
                    <a:lumMod val="75000"/>
                  </a:srgbClr>
                </a:solidFill>
                <a:latin typeface="Calibri" panose="020F0502020204030204" pitchFamily="34" charset="0"/>
              </a:rPr>
              <a:t>a</a:t>
            </a:r>
            <a:r>
              <a:rPr lang="vi-VN" sz="2000" b="1" dirty="0">
                <a:solidFill>
                  <a:srgbClr val="F79646">
                    <a:lumMod val="75000"/>
                  </a:srgbClr>
                </a:solidFill>
                <a:latin typeface="Calibri" panose="020F0502020204030204" pitchFamily="34" charset="0"/>
              </a:rPr>
              <a:t>, podučavanj</a:t>
            </a:r>
            <a:r>
              <a:rPr lang="hr-HR" sz="2000" b="1" dirty="0">
                <a:solidFill>
                  <a:srgbClr val="F79646">
                    <a:lumMod val="75000"/>
                  </a:srgbClr>
                </a:solidFill>
                <a:latin typeface="Calibri" panose="020F0502020204030204" pitchFamily="34" charset="0"/>
              </a:rPr>
              <a:t>a</a:t>
            </a:r>
            <a:r>
              <a:rPr lang="vi-VN" sz="2000" b="1" dirty="0">
                <a:solidFill>
                  <a:srgbClr val="F79646">
                    <a:lumMod val="75000"/>
                  </a:srgbClr>
                </a:solidFill>
                <a:latin typeface="Calibri" panose="020F0502020204030204" pitchFamily="34" charset="0"/>
              </a:rPr>
              <a:t> i osposobljavanj</a:t>
            </a:r>
            <a:r>
              <a:rPr lang="hr-HR" sz="2000" b="1" dirty="0">
                <a:solidFill>
                  <a:srgbClr val="F79646">
                    <a:lumMod val="75000"/>
                  </a:srgbClr>
                </a:solidFill>
                <a:latin typeface="Calibri" panose="020F0502020204030204" pitchFamily="34" charset="0"/>
              </a:rPr>
              <a:t>a </a:t>
            </a:r>
            <a:r>
              <a:rPr lang="hr-HR" sz="2000" dirty="0">
                <a:solidFill>
                  <a:srgbClr val="F79646">
                    <a:lumMod val="75000"/>
                  </a:srgbClr>
                </a:solidFill>
                <a:latin typeface="Calibri" panose="020F0502020204030204" pitchFamily="34" charset="0"/>
              </a:rPr>
              <a:t>(aktivnosti mobilnosti)</a:t>
            </a:r>
          </a:p>
          <a:p>
            <a:pPr marL="2114550" lvl="4" indent="-285750">
              <a:buFont typeface="Wingdings" panose="05000000000000000000" pitchFamily="2" charset="2"/>
              <a:buChar char="Ø"/>
            </a:pPr>
            <a:endParaRPr lang="hr-HR" sz="2000" dirty="0">
              <a:solidFill>
                <a:srgbClr val="F79646">
                  <a:lumMod val="75000"/>
                </a:srgbClr>
              </a:solidFill>
              <a:latin typeface="Calibri" panose="020F0502020204030204" pitchFamily="34" charset="0"/>
            </a:endParaRPr>
          </a:p>
          <a:p>
            <a:pPr lvl="4"/>
            <a:endParaRPr lang="hr-HR" sz="2000" b="1" dirty="0">
              <a:solidFill>
                <a:prstClr val="black">
                  <a:lumMod val="65000"/>
                  <a:lumOff val="35000"/>
                </a:prstClr>
              </a:solidFill>
              <a:latin typeface="Calibri" panose="020F0502020204030204" pitchFamily="34" charset="0"/>
            </a:endParaRPr>
          </a:p>
          <a:p>
            <a:pPr lvl="4"/>
            <a:endParaRPr lang="hr-HR" sz="2000" b="1" dirty="0">
              <a:solidFill>
                <a:prstClr val="black">
                  <a:lumMod val="65000"/>
                  <a:lumOff val="35000"/>
                </a:prstClr>
              </a:solidFill>
              <a:latin typeface="Calibri" panose="020F0502020204030204" pitchFamily="34" charset="0"/>
            </a:endParaRPr>
          </a:p>
          <a:p>
            <a:pPr marL="2114550" lvl="4" indent="-285750">
              <a:buFont typeface="Wingdings" panose="05000000000000000000" pitchFamily="2" charset="2"/>
              <a:buChar char="Ø"/>
            </a:pPr>
            <a:r>
              <a:rPr lang="vi-VN" sz="2000" b="1" dirty="0">
                <a:solidFill>
                  <a:srgbClr val="4BACC6"/>
                </a:solidFill>
                <a:latin typeface="Calibri" panose="020F0502020204030204" pitchFamily="34" charset="0"/>
              </a:rPr>
              <a:t>Izvanredni troškovi </a:t>
            </a:r>
            <a:endParaRPr lang="hr-HR" sz="2000" b="1" dirty="0">
              <a:solidFill>
                <a:srgbClr val="4BACC6"/>
              </a:solidFill>
              <a:latin typeface="Calibri" panose="020F0502020204030204" pitchFamily="34" charset="0"/>
            </a:endParaRPr>
          </a:p>
          <a:p>
            <a:pPr lvl="4"/>
            <a:endParaRPr lang="vi-VN" sz="2000" b="1" dirty="0">
              <a:solidFill>
                <a:srgbClr val="4BACC6"/>
              </a:solidFill>
              <a:latin typeface="Calibri" panose="020F0502020204030204" pitchFamily="34" charset="0"/>
            </a:endParaRPr>
          </a:p>
          <a:p>
            <a:pPr marL="2114550" lvl="4" indent="-285750">
              <a:buFont typeface="Wingdings" panose="05000000000000000000" pitchFamily="2" charset="2"/>
              <a:buChar char="Ø"/>
            </a:pPr>
            <a:r>
              <a:rPr lang="vi-VN" sz="2000" b="1" dirty="0">
                <a:solidFill>
                  <a:srgbClr val="4BACC6"/>
                </a:solidFill>
                <a:latin typeface="Calibri" panose="020F0502020204030204" pitchFamily="34" charset="0"/>
              </a:rPr>
              <a:t>Potpora za posebne potrebe </a:t>
            </a:r>
          </a:p>
          <a:p>
            <a:endParaRPr lang="hr-HR" dirty="0">
              <a:solidFill>
                <a:prstClr val="black">
                  <a:lumMod val="65000"/>
                  <a:lumOff val="35000"/>
                </a:prstClr>
              </a:solidFill>
            </a:endParaRPr>
          </a:p>
          <a:p>
            <a:endParaRPr lang="hr-HR" dirty="0">
              <a:solidFill>
                <a:prstClr val="black">
                  <a:lumMod val="65000"/>
                  <a:lumOff val="35000"/>
                </a:prstClr>
              </a:solidFill>
            </a:endParaRPr>
          </a:p>
        </p:txBody>
      </p:sp>
      <p:sp>
        <p:nvSpPr>
          <p:cNvPr id="13" name="Rounded Rectangle 12"/>
          <p:cNvSpPr/>
          <p:nvPr/>
        </p:nvSpPr>
        <p:spPr>
          <a:xfrm>
            <a:off x="242541" y="1412776"/>
            <a:ext cx="1567112" cy="1950153"/>
          </a:xfrm>
          <a:prstGeom prst="roundRect">
            <a:avLst/>
          </a:prstGeom>
          <a:solidFill>
            <a:schemeClr val="accent6">
              <a:lumMod val="60000"/>
              <a:lumOff val="40000"/>
            </a:schemeClr>
          </a:solidFill>
        </p:spPr>
        <p:style>
          <a:lnRef idx="1">
            <a:schemeClr val="accent1"/>
          </a:lnRef>
          <a:fillRef idx="1001">
            <a:schemeClr val="lt2"/>
          </a:fillRef>
          <a:effectRef idx="2">
            <a:schemeClr val="accent1"/>
          </a:effectRef>
          <a:fontRef idx="minor">
            <a:schemeClr val="lt1"/>
          </a:fontRef>
        </p:style>
        <p:txBody>
          <a:bodyPr rtlCol="0" anchor="ctr"/>
          <a:lstStyle/>
          <a:p>
            <a:pPr algn="ctr" fontAlgn="ctr"/>
            <a:r>
              <a:rPr lang="hr-HR" sz="2000" b="1" dirty="0">
                <a:solidFill>
                  <a:prstClr val="black">
                    <a:lumMod val="50000"/>
                    <a:lumOff val="50000"/>
                  </a:prstClr>
                </a:solidFill>
              </a:rPr>
              <a:t>Paušalni jedinični trošak</a:t>
            </a:r>
          </a:p>
        </p:txBody>
      </p:sp>
      <p:sp>
        <p:nvSpPr>
          <p:cNvPr id="14" name="Rounded Rectangle 13"/>
          <p:cNvSpPr/>
          <p:nvPr/>
        </p:nvSpPr>
        <p:spPr>
          <a:xfrm>
            <a:off x="249530" y="4221088"/>
            <a:ext cx="1574569" cy="1296144"/>
          </a:xfrm>
          <a:prstGeom prst="roundRect">
            <a:avLst/>
          </a:prstGeom>
          <a:solidFill>
            <a:schemeClr val="bg1">
              <a:lumMod val="65000"/>
            </a:schemeClr>
          </a:solidFill>
        </p:spPr>
        <p:style>
          <a:lnRef idx="1">
            <a:schemeClr val="accent1"/>
          </a:lnRef>
          <a:fillRef idx="1001">
            <a:schemeClr val="lt2"/>
          </a:fillRef>
          <a:effectRef idx="2">
            <a:schemeClr val="accent1"/>
          </a:effectRef>
          <a:fontRef idx="minor">
            <a:schemeClr val="lt1"/>
          </a:fontRef>
        </p:style>
        <p:txBody>
          <a:bodyPr rtlCol="0" anchor="ctr"/>
          <a:lstStyle/>
          <a:p>
            <a:pPr algn="ctr" fontAlgn="ctr"/>
            <a:r>
              <a:rPr lang="hr-HR" b="1" dirty="0">
                <a:solidFill>
                  <a:prstClr val="white"/>
                </a:solidFill>
              </a:rPr>
              <a:t>Udio prihvatljivih stvarnih troškova </a:t>
            </a:r>
          </a:p>
        </p:txBody>
      </p:sp>
      <p:sp>
        <p:nvSpPr>
          <p:cNvPr id="8" name="Rectangle 7"/>
          <p:cNvSpPr/>
          <p:nvPr/>
        </p:nvSpPr>
        <p:spPr>
          <a:xfrm>
            <a:off x="322711" y="4960530"/>
            <a:ext cx="4572000" cy="369332"/>
          </a:xfrm>
          <a:prstGeom prst="rect">
            <a:avLst/>
          </a:prstGeom>
        </p:spPr>
        <p:txBody>
          <a:bodyPr>
            <a:spAutoFit/>
          </a:bodyPr>
          <a:lstStyle/>
          <a:p>
            <a:endParaRPr lang="hr-HR" dirty="0"/>
          </a:p>
        </p:txBody>
      </p:sp>
    </p:spTree>
    <p:extLst>
      <p:ext uri="{BB962C8B-B14F-4D97-AF65-F5344CB8AC3E}">
        <p14:creationId xmlns:p14="http://schemas.microsoft.com/office/powerpoint/2010/main" val="186594718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r-HR" sz="2800" dirty="0">
                <a:solidFill>
                  <a:schemeClr val="accent6"/>
                </a:solidFill>
              </a:rPr>
              <a:t>Prilog III.:</a:t>
            </a:r>
            <a:br>
              <a:rPr lang="hr-HR" sz="2800" dirty="0">
                <a:solidFill>
                  <a:schemeClr val="accent6"/>
                </a:solidFill>
              </a:rPr>
            </a:br>
            <a:r>
              <a:rPr lang="vi-VN" sz="2800" dirty="0">
                <a:solidFill>
                  <a:schemeClr val="accent6"/>
                </a:solidFill>
              </a:rPr>
              <a:t>Upravljanje i provedba projekta</a:t>
            </a:r>
            <a:endParaRPr lang="hr-HR" sz="2800" dirty="0">
              <a:solidFill>
                <a:schemeClr val="accent6"/>
              </a:solidFill>
            </a:endParaRPr>
          </a:p>
        </p:txBody>
      </p:sp>
      <p:sp>
        <p:nvSpPr>
          <p:cNvPr id="3" name="Content Placeholder 2"/>
          <p:cNvSpPr>
            <a:spLocks noGrp="1"/>
          </p:cNvSpPr>
          <p:nvPr>
            <p:ph idx="1"/>
          </p:nvPr>
        </p:nvSpPr>
        <p:spPr>
          <a:xfrm>
            <a:off x="4572000" y="1124744"/>
            <a:ext cx="4464496" cy="5001419"/>
          </a:xfrm>
        </p:spPr>
        <p:txBody>
          <a:bodyPr>
            <a:normAutofit fontScale="92500" lnSpcReduction="20000"/>
          </a:bodyPr>
          <a:lstStyle/>
          <a:p>
            <a:pPr marL="0" indent="0">
              <a:buNone/>
            </a:pPr>
            <a:r>
              <a:rPr lang="hr-HR" sz="1600" b="1" u="sng" dirty="0"/>
              <a:t>Način obračuna:</a:t>
            </a:r>
          </a:p>
          <a:p>
            <a:pPr marL="0" indent="0">
              <a:buNone/>
            </a:pPr>
            <a:endParaRPr lang="hr-HR" sz="1100" b="1" u="sng" dirty="0"/>
          </a:p>
          <a:p>
            <a:pPr marL="0" indent="0" algn="ctr">
              <a:buNone/>
            </a:pPr>
            <a:r>
              <a:rPr lang="hr-HR" sz="1800" b="1" dirty="0">
                <a:solidFill>
                  <a:schemeClr val="accent6"/>
                </a:solidFill>
              </a:rPr>
              <a:t>ukupan broj mjeseci trajanja   x   jedinični doprinos</a:t>
            </a:r>
          </a:p>
          <a:p>
            <a:pPr marL="0" indent="0">
              <a:buNone/>
            </a:pPr>
            <a:endParaRPr lang="hr-HR" sz="1800" b="1" dirty="0">
              <a:solidFill>
                <a:srgbClr val="002060"/>
              </a:solidFill>
            </a:endParaRPr>
          </a:p>
          <a:p>
            <a:endParaRPr lang="hr-HR" sz="1800" b="1" dirty="0"/>
          </a:p>
          <a:p>
            <a:endParaRPr lang="hr-HR" sz="1800" b="1" dirty="0"/>
          </a:p>
          <a:p>
            <a:endParaRPr lang="hr-HR" sz="1800" b="1" dirty="0"/>
          </a:p>
          <a:p>
            <a:endParaRPr lang="hr-HR" sz="1800" b="1" dirty="0"/>
          </a:p>
          <a:p>
            <a:endParaRPr lang="hr-HR" sz="1800" b="1" dirty="0"/>
          </a:p>
          <a:p>
            <a:endParaRPr lang="hr-HR" sz="1800" b="1" dirty="0"/>
          </a:p>
          <a:p>
            <a:endParaRPr lang="hr-HR" sz="1800" b="1" dirty="0"/>
          </a:p>
          <a:p>
            <a:pPr marL="0" indent="0">
              <a:buNone/>
            </a:pPr>
            <a:endParaRPr lang="hr-HR" sz="1600" b="1" u="sng" dirty="0"/>
          </a:p>
          <a:p>
            <a:pPr marL="0" indent="0">
              <a:buNone/>
            </a:pPr>
            <a:endParaRPr lang="hr-HR" sz="1600" b="1" u="sng" dirty="0"/>
          </a:p>
          <a:p>
            <a:pPr marL="0" indent="0">
              <a:buNone/>
            </a:pPr>
            <a:r>
              <a:rPr lang="hr-HR" sz="1600" b="1" u="sng" dirty="0"/>
              <a:t>Dokazna dokumentacija: </a:t>
            </a:r>
          </a:p>
          <a:p>
            <a:pPr marL="0" lvl="1" indent="0">
              <a:lnSpc>
                <a:spcPct val="170000"/>
              </a:lnSpc>
              <a:buFont typeface="Arial" panose="020B0604020202020204" pitchFamily="34" charset="0"/>
              <a:buChar char="•"/>
            </a:pPr>
            <a:r>
              <a:rPr lang="hr-HR" sz="1600" b="1" dirty="0">
                <a:solidFill>
                  <a:schemeClr val="accent5"/>
                </a:solidFill>
              </a:rPr>
              <a:t>opis aktivnosti i rezultata </a:t>
            </a:r>
            <a:r>
              <a:rPr lang="hr-HR" sz="1600" dirty="0"/>
              <a:t>u završnom izvješću</a:t>
            </a:r>
          </a:p>
          <a:p>
            <a:pPr marL="0" lvl="1" indent="0">
              <a:lnSpc>
                <a:spcPct val="170000"/>
              </a:lnSpc>
              <a:buFont typeface="Arial" panose="020B0604020202020204" pitchFamily="34" charset="0"/>
              <a:buChar char="•"/>
            </a:pPr>
            <a:r>
              <a:rPr lang="hr-HR" sz="1600" b="1" dirty="0">
                <a:solidFill>
                  <a:schemeClr val="accent5"/>
                </a:solidFill>
              </a:rPr>
              <a:t>rezultati na </a:t>
            </a:r>
            <a:r>
              <a:rPr lang="hr-HR" sz="1600" b="1" dirty="0" err="1">
                <a:solidFill>
                  <a:schemeClr val="accent5"/>
                </a:solidFill>
              </a:rPr>
              <a:t>Diseminacijskoj</a:t>
            </a:r>
            <a:r>
              <a:rPr lang="hr-HR" sz="1600" b="1" dirty="0">
                <a:solidFill>
                  <a:schemeClr val="accent5"/>
                </a:solidFill>
              </a:rPr>
              <a:t> platformi</a:t>
            </a:r>
          </a:p>
          <a:p>
            <a:pPr marL="0" lvl="1" indent="0">
              <a:lnSpc>
                <a:spcPct val="170000"/>
              </a:lnSpc>
              <a:buFont typeface="Arial" panose="020B0604020202020204" pitchFamily="34" charset="0"/>
              <a:buChar char="•"/>
            </a:pPr>
            <a:r>
              <a:rPr lang="hr-HR" sz="1600" dirty="0"/>
              <a:t> rezultati trebaju biti dostupni za provjere i reviziju</a:t>
            </a:r>
          </a:p>
          <a:p>
            <a:pPr marL="0" lvl="1" indent="0">
              <a:buNone/>
            </a:pPr>
            <a:endParaRPr lang="hr-HR" sz="1400" dirty="0"/>
          </a:p>
          <a:p>
            <a:endParaRPr lang="hr-HR" dirty="0"/>
          </a:p>
          <a:p>
            <a:endParaRPr lang="hr-HR" dirty="0"/>
          </a:p>
          <a:p>
            <a:endParaRPr lang="hr-HR" dirty="0"/>
          </a:p>
        </p:txBody>
      </p:sp>
      <p:pic>
        <p:nvPicPr>
          <p:cNvPr id="6" name="Picture 4"/>
          <p:cNvPicPr>
            <a:picLocks noChangeAspect="1" noChangeArrowheads="1"/>
          </p:cNvPicPr>
          <p:nvPr/>
        </p:nvPicPr>
        <p:blipFill rotWithShape="1">
          <a:blip r:embed="rId3">
            <a:extLst>
              <a:ext uri="{28A0092B-C50C-407E-A947-70E740481C1C}">
                <a14:useLocalDpi xmlns:a14="http://schemas.microsoft.com/office/drawing/2010/main" val="0"/>
              </a:ext>
            </a:extLst>
          </a:blip>
          <a:srcRect t="14988"/>
          <a:stretch/>
        </p:blipFill>
        <p:spPr bwMode="auto">
          <a:xfrm>
            <a:off x="4716016" y="2132856"/>
            <a:ext cx="4083714" cy="21390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Rezervirano mjesto sadržaja 2">
            <a:extLst>
              <a:ext uri="{FF2B5EF4-FFF2-40B4-BE49-F238E27FC236}">
                <a16:creationId xmlns:a16="http://schemas.microsoft.com/office/drawing/2014/main" id="{75DA3E23-F778-451E-9C47-F6F12ADDC455}"/>
              </a:ext>
            </a:extLst>
          </p:cNvPr>
          <p:cNvSpPr txBox="1">
            <a:spLocks/>
          </p:cNvSpPr>
          <p:nvPr/>
        </p:nvSpPr>
        <p:spPr>
          <a:xfrm>
            <a:off x="443263" y="1124745"/>
            <a:ext cx="3984721" cy="5001418"/>
          </a:xfrm>
          <a:prstGeom prst="rect">
            <a:avLst/>
          </a:prstGeom>
        </p:spPr>
        <p:txBody>
          <a:bodyPr vert="horz" lIns="91440" tIns="45720" rIns="91440" bIns="45720" rtlCol="0">
            <a:normAutofit/>
          </a:bodyPr>
          <a:lstStyle>
            <a:lvl1pPr marL="342900" indent="-342900" algn="l" defTabSz="457200" rtl="0" eaLnBrk="1" latinLnBrk="0" hangingPunct="1">
              <a:spcBef>
                <a:spcPct val="20000"/>
              </a:spcBef>
              <a:buFont typeface="Arial"/>
              <a:buChar char="•"/>
              <a:defRPr sz="3200" kern="1200">
                <a:solidFill>
                  <a:schemeClr val="tx1">
                    <a:lumMod val="65000"/>
                    <a:lumOff val="35000"/>
                  </a:schemeClr>
                </a:solidFill>
                <a:latin typeface="Arial" panose="020B0604020202020204" pitchFamily="34" charset="0"/>
                <a:ea typeface="+mn-ea"/>
                <a:cs typeface="Arial" panose="020B0604020202020204" pitchFamily="34" charset="0"/>
              </a:defRPr>
            </a:lvl1pPr>
            <a:lvl2pPr marL="742950" indent="-285750" algn="l" defTabSz="457200" rtl="0" eaLnBrk="1" latinLnBrk="0" hangingPunct="1">
              <a:spcBef>
                <a:spcPct val="20000"/>
              </a:spcBef>
              <a:buFont typeface="Arial"/>
              <a:buChar char="–"/>
              <a:defRPr sz="2800" kern="1200">
                <a:solidFill>
                  <a:schemeClr val="tx1">
                    <a:lumMod val="65000"/>
                    <a:lumOff val="35000"/>
                  </a:schemeClr>
                </a:solidFill>
                <a:latin typeface="Arial" panose="020B0604020202020204" pitchFamily="34" charset="0"/>
                <a:ea typeface="+mn-ea"/>
                <a:cs typeface="Arial" panose="020B0604020202020204" pitchFamily="34" charset="0"/>
              </a:defRPr>
            </a:lvl2pPr>
            <a:lvl3pPr marL="1143000" indent="-228600" algn="l" defTabSz="457200" rtl="0" eaLnBrk="1" latinLnBrk="0" hangingPunct="1">
              <a:spcBef>
                <a:spcPct val="20000"/>
              </a:spcBef>
              <a:buFont typeface="Arial"/>
              <a:buChar char="•"/>
              <a:defRPr sz="2400" kern="1200">
                <a:solidFill>
                  <a:schemeClr val="tx1">
                    <a:lumMod val="65000"/>
                    <a:lumOff val="35000"/>
                  </a:schemeClr>
                </a:solidFill>
                <a:latin typeface="Arial" panose="020B0604020202020204" pitchFamily="34" charset="0"/>
                <a:ea typeface="+mn-ea"/>
                <a:cs typeface="Arial" panose="020B0604020202020204" pitchFamily="34" charset="0"/>
              </a:defRPr>
            </a:lvl3pPr>
            <a:lvl4pPr marL="1600200" indent="-228600" algn="l" defTabSz="457200" rtl="0" eaLnBrk="1" latinLnBrk="0" hangingPunct="1">
              <a:spcBef>
                <a:spcPct val="20000"/>
              </a:spcBef>
              <a:buFont typeface="Arial"/>
              <a:buChar char="–"/>
              <a:defRPr sz="2000" kern="1200">
                <a:solidFill>
                  <a:schemeClr val="tx1">
                    <a:lumMod val="65000"/>
                    <a:lumOff val="35000"/>
                  </a:schemeClr>
                </a:solidFill>
                <a:latin typeface="Arial" panose="020B0604020202020204" pitchFamily="34" charset="0"/>
                <a:ea typeface="+mn-ea"/>
                <a:cs typeface="Arial" panose="020B0604020202020204" pitchFamily="34" charset="0"/>
              </a:defRPr>
            </a:lvl4pPr>
            <a:lvl5pPr marL="2057400" indent="-228600" algn="l" defTabSz="457200" rtl="0" eaLnBrk="1" latinLnBrk="0" hangingPunct="1">
              <a:spcBef>
                <a:spcPct val="20000"/>
              </a:spcBef>
              <a:buFont typeface="Arial"/>
              <a:buChar char="»"/>
              <a:defRPr sz="2000" kern="1200">
                <a:solidFill>
                  <a:schemeClr val="tx1">
                    <a:lumMod val="65000"/>
                    <a:lumOff val="35000"/>
                  </a:schemeClr>
                </a:solidFill>
                <a:latin typeface="Arial" panose="020B0604020202020204" pitchFamily="34" charset="0"/>
                <a:ea typeface="+mn-ea"/>
                <a:cs typeface="Arial" panose="020B0604020202020204" pitchFamily="34"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Font typeface="Arial"/>
              <a:buNone/>
            </a:pPr>
            <a:r>
              <a:rPr lang="hr-HR" sz="1500" b="1" u="sng" dirty="0"/>
              <a:t>Obuhvaća troškove vezane uz:</a:t>
            </a:r>
          </a:p>
          <a:p>
            <a:pPr marL="0" indent="0">
              <a:buFont typeface="Arial"/>
              <a:buNone/>
            </a:pPr>
            <a:endParaRPr lang="hr-HR" sz="1500" dirty="0"/>
          </a:p>
          <a:p>
            <a:r>
              <a:rPr lang="vi-VN" sz="1500" dirty="0"/>
              <a:t>planiranje, financije, koordinacij</a:t>
            </a:r>
            <a:r>
              <a:rPr lang="hr-HR" sz="1500" dirty="0"/>
              <a:t>u</a:t>
            </a:r>
            <a:r>
              <a:rPr lang="vi-VN" sz="1500" dirty="0"/>
              <a:t> i komunikacij</a:t>
            </a:r>
            <a:r>
              <a:rPr lang="hr-HR" sz="1500" dirty="0"/>
              <a:t>u</a:t>
            </a:r>
            <a:r>
              <a:rPr lang="vi-VN" sz="1500" dirty="0"/>
              <a:t> između partnera</a:t>
            </a:r>
            <a:endParaRPr lang="hr-HR" sz="1500" dirty="0"/>
          </a:p>
          <a:p>
            <a:endParaRPr lang="vi-VN" sz="1500" dirty="0"/>
          </a:p>
          <a:p>
            <a:r>
              <a:rPr lang="hr-HR" sz="1500" dirty="0"/>
              <a:t>materijale za </a:t>
            </a:r>
            <a:r>
              <a:rPr lang="vi-VN" sz="1500" dirty="0"/>
              <a:t>poduku/osposobljavanje/učenje, alati i sl. </a:t>
            </a:r>
            <a:endParaRPr lang="hr-HR" sz="1500" dirty="0"/>
          </a:p>
          <a:p>
            <a:endParaRPr lang="vi-VN" sz="1500" dirty="0"/>
          </a:p>
          <a:p>
            <a:r>
              <a:rPr lang="vi-VN" sz="1500" dirty="0"/>
              <a:t>virtualn</a:t>
            </a:r>
            <a:r>
              <a:rPr lang="hr-HR" sz="1500" dirty="0"/>
              <a:t>u</a:t>
            </a:r>
            <a:r>
              <a:rPr lang="vi-VN" sz="1500" dirty="0"/>
              <a:t> suradnj</a:t>
            </a:r>
            <a:r>
              <a:rPr lang="hr-HR" sz="1500" dirty="0"/>
              <a:t>u</a:t>
            </a:r>
            <a:r>
              <a:rPr lang="vi-VN" sz="1500" dirty="0"/>
              <a:t> i lokalne projektne aktivnosti </a:t>
            </a:r>
            <a:endParaRPr lang="hr-HR" sz="1500" dirty="0"/>
          </a:p>
          <a:p>
            <a:endParaRPr lang="vi-VN" sz="1500" dirty="0"/>
          </a:p>
          <a:p>
            <a:r>
              <a:rPr lang="vi-VN" sz="1500" dirty="0"/>
              <a:t>informiranje, promocija, diseminacija (brošure, letci, mrežne stranice…)</a:t>
            </a:r>
          </a:p>
          <a:p>
            <a:endParaRPr lang="vi-VN" sz="1500" dirty="0"/>
          </a:p>
          <a:p>
            <a:r>
              <a:rPr lang="vi-VN" sz="1500" dirty="0"/>
              <a:t>korisnici se trebaju dogovoriti o raspodjeli iznosa među njima ovisno o radnom opterećenju te doprinosu projektnim aktivnostima i rezultatima</a:t>
            </a:r>
          </a:p>
          <a:p>
            <a:endParaRPr lang="hr-HR" sz="1500" dirty="0"/>
          </a:p>
        </p:txBody>
      </p:sp>
    </p:spTree>
    <p:extLst>
      <p:ext uri="{BB962C8B-B14F-4D97-AF65-F5344CB8AC3E}">
        <p14:creationId xmlns:p14="http://schemas.microsoft.com/office/powerpoint/2010/main" val="12723827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marL="0" indent="0"/>
            <a:r>
              <a:rPr lang="hr-HR" sz="2800" dirty="0">
                <a:solidFill>
                  <a:schemeClr val="accent6"/>
                </a:solidFill>
              </a:rPr>
              <a:t>Transnacionalni projektni sastanci</a:t>
            </a:r>
          </a:p>
        </p:txBody>
      </p:sp>
      <p:sp>
        <p:nvSpPr>
          <p:cNvPr id="3" name="Content Placeholder 2"/>
          <p:cNvSpPr>
            <a:spLocks noGrp="1"/>
          </p:cNvSpPr>
          <p:nvPr>
            <p:ph idx="1"/>
          </p:nvPr>
        </p:nvSpPr>
        <p:spPr>
          <a:xfrm>
            <a:off x="4067944" y="1124744"/>
            <a:ext cx="4618856" cy="5184576"/>
          </a:xfrm>
        </p:spPr>
        <p:txBody>
          <a:bodyPr>
            <a:normAutofit/>
          </a:bodyPr>
          <a:lstStyle/>
          <a:p>
            <a:pPr marL="0" indent="0">
              <a:buNone/>
            </a:pPr>
            <a:r>
              <a:rPr lang="hr-HR" sz="1500" b="1" u="sng" dirty="0"/>
              <a:t>Način obračuna:</a:t>
            </a:r>
          </a:p>
          <a:p>
            <a:pPr marL="0" indent="0">
              <a:buNone/>
            </a:pPr>
            <a:endParaRPr lang="hr-HR" sz="1500" u="sng" dirty="0"/>
          </a:p>
          <a:p>
            <a:pPr marL="0" indent="0" algn="ctr">
              <a:buNone/>
            </a:pPr>
            <a:r>
              <a:rPr lang="hr-HR" sz="1500" b="1" dirty="0">
                <a:solidFill>
                  <a:schemeClr val="accent6"/>
                </a:solidFill>
              </a:rPr>
              <a:t>ukupan  broj sudionika    x   jedinični doprinos</a:t>
            </a:r>
          </a:p>
          <a:p>
            <a:pPr marL="0" indent="0">
              <a:buNone/>
            </a:pPr>
            <a:endParaRPr lang="hr-HR" sz="1500" dirty="0"/>
          </a:p>
          <a:p>
            <a:pPr>
              <a:buFontTx/>
              <a:buChar char="-"/>
            </a:pPr>
            <a:endParaRPr lang="hr-HR" sz="1500" dirty="0"/>
          </a:p>
          <a:p>
            <a:pPr>
              <a:buFontTx/>
              <a:buChar char="-"/>
            </a:pPr>
            <a:endParaRPr lang="hr-HR" sz="1500" dirty="0"/>
          </a:p>
          <a:p>
            <a:pPr>
              <a:buFontTx/>
              <a:buChar char="-"/>
            </a:pPr>
            <a:endParaRPr lang="hr-HR" sz="1500" dirty="0"/>
          </a:p>
          <a:p>
            <a:pPr>
              <a:buFontTx/>
              <a:buChar char="-"/>
            </a:pPr>
            <a:endParaRPr lang="hr-HR" sz="1500" dirty="0"/>
          </a:p>
          <a:p>
            <a:pPr>
              <a:buFontTx/>
              <a:buChar char="-"/>
            </a:pPr>
            <a:endParaRPr lang="hr-HR" sz="1500" dirty="0"/>
          </a:p>
          <a:p>
            <a:pPr marL="0" indent="0">
              <a:buNone/>
            </a:pPr>
            <a:endParaRPr lang="hr-HR" sz="1500" dirty="0"/>
          </a:p>
          <a:p>
            <a:pPr>
              <a:buFontTx/>
              <a:buChar char="-"/>
            </a:pPr>
            <a:endParaRPr lang="hr-HR" sz="1500" dirty="0"/>
          </a:p>
        </p:txBody>
      </p:sp>
      <p:pic>
        <p:nvPicPr>
          <p:cNvPr id="4099" name="Picture 3"/>
          <p:cNvPicPr>
            <a:picLocks noChangeAspect="1" noChangeArrowheads="1"/>
          </p:cNvPicPr>
          <p:nvPr/>
        </p:nvPicPr>
        <p:blipFill rotWithShape="1">
          <a:blip r:embed="rId3">
            <a:extLst>
              <a:ext uri="{28A0092B-C50C-407E-A947-70E740481C1C}">
                <a14:useLocalDpi xmlns:a14="http://schemas.microsoft.com/office/drawing/2010/main" val="0"/>
              </a:ext>
            </a:extLst>
          </a:blip>
          <a:srcRect t="13059" r="39436" b="36595"/>
          <a:stretch/>
        </p:blipFill>
        <p:spPr bwMode="auto">
          <a:xfrm>
            <a:off x="4436504" y="2226844"/>
            <a:ext cx="3672408" cy="146138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Content Placeholder 2">
            <a:extLst>
              <a:ext uri="{FF2B5EF4-FFF2-40B4-BE49-F238E27FC236}">
                <a16:creationId xmlns:a16="http://schemas.microsoft.com/office/drawing/2014/main" id="{DAFA2AFA-BDA6-44FA-8960-3339D2F8D034}"/>
              </a:ext>
            </a:extLst>
          </p:cNvPr>
          <p:cNvSpPr txBox="1">
            <a:spLocks/>
          </p:cNvSpPr>
          <p:nvPr/>
        </p:nvSpPr>
        <p:spPr>
          <a:xfrm>
            <a:off x="457200" y="1124744"/>
            <a:ext cx="3178696" cy="4879432"/>
          </a:xfrm>
          <a:prstGeom prst="rect">
            <a:avLst/>
          </a:prstGeom>
        </p:spPr>
        <p:txBody>
          <a:bodyPr vert="horz" lIns="91440" tIns="45720" rIns="91440" bIns="45720" rtlCol="0">
            <a:normAutofit/>
          </a:bodyPr>
          <a:lstStyle>
            <a:lvl1pPr marL="342900" indent="-342900" algn="l" defTabSz="457200" rtl="0" eaLnBrk="1" latinLnBrk="0" hangingPunct="1">
              <a:spcBef>
                <a:spcPct val="20000"/>
              </a:spcBef>
              <a:buFont typeface="Arial"/>
              <a:buChar char="•"/>
              <a:defRPr sz="3200" kern="1200">
                <a:solidFill>
                  <a:schemeClr val="tx1">
                    <a:lumMod val="65000"/>
                    <a:lumOff val="35000"/>
                  </a:schemeClr>
                </a:solidFill>
                <a:latin typeface="Arial" panose="020B0604020202020204" pitchFamily="34" charset="0"/>
                <a:ea typeface="+mn-ea"/>
                <a:cs typeface="Arial" panose="020B0604020202020204" pitchFamily="34" charset="0"/>
              </a:defRPr>
            </a:lvl1pPr>
            <a:lvl2pPr marL="742950" indent="-285750" algn="l" defTabSz="457200" rtl="0" eaLnBrk="1" latinLnBrk="0" hangingPunct="1">
              <a:spcBef>
                <a:spcPct val="20000"/>
              </a:spcBef>
              <a:buFont typeface="Arial"/>
              <a:buChar char="–"/>
              <a:defRPr sz="2800" kern="1200">
                <a:solidFill>
                  <a:schemeClr val="tx1">
                    <a:lumMod val="65000"/>
                    <a:lumOff val="35000"/>
                  </a:schemeClr>
                </a:solidFill>
                <a:latin typeface="Arial" panose="020B0604020202020204" pitchFamily="34" charset="0"/>
                <a:ea typeface="+mn-ea"/>
                <a:cs typeface="Arial" panose="020B0604020202020204" pitchFamily="34" charset="0"/>
              </a:defRPr>
            </a:lvl2pPr>
            <a:lvl3pPr marL="1143000" indent="-228600" algn="l" defTabSz="457200" rtl="0" eaLnBrk="1" latinLnBrk="0" hangingPunct="1">
              <a:spcBef>
                <a:spcPct val="20000"/>
              </a:spcBef>
              <a:buFont typeface="Arial"/>
              <a:buChar char="•"/>
              <a:defRPr sz="2400" kern="1200">
                <a:solidFill>
                  <a:schemeClr val="tx1">
                    <a:lumMod val="65000"/>
                    <a:lumOff val="35000"/>
                  </a:schemeClr>
                </a:solidFill>
                <a:latin typeface="Arial" panose="020B0604020202020204" pitchFamily="34" charset="0"/>
                <a:ea typeface="+mn-ea"/>
                <a:cs typeface="Arial" panose="020B0604020202020204" pitchFamily="34" charset="0"/>
              </a:defRPr>
            </a:lvl3pPr>
            <a:lvl4pPr marL="1600200" indent="-228600" algn="l" defTabSz="457200" rtl="0" eaLnBrk="1" latinLnBrk="0" hangingPunct="1">
              <a:spcBef>
                <a:spcPct val="20000"/>
              </a:spcBef>
              <a:buFont typeface="Arial"/>
              <a:buChar char="–"/>
              <a:defRPr sz="2000" kern="1200">
                <a:solidFill>
                  <a:schemeClr val="tx1">
                    <a:lumMod val="65000"/>
                    <a:lumOff val="35000"/>
                  </a:schemeClr>
                </a:solidFill>
                <a:latin typeface="Arial" panose="020B0604020202020204" pitchFamily="34" charset="0"/>
                <a:ea typeface="+mn-ea"/>
                <a:cs typeface="Arial" panose="020B0604020202020204" pitchFamily="34" charset="0"/>
              </a:defRPr>
            </a:lvl4pPr>
            <a:lvl5pPr marL="2057400" indent="-228600" algn="l" defTabSz="457200" rtl="0" eaLnBrk="1" latinLnBrk="0" hangingPunct="1">
              <a:spcBef>
                <a:spcPct val="20000"/>
              </a:spcBef>
              <a:buFont typeface="Arial"/>
              <a:buChar char="»"/>
              <a:defRPr sz="2000" kern="1200">
                <a:solidFill>
                  <a:schemeClr val="tx1">
                    <a:lumMod val="65000"/>
                    <a:lumOff val="35000"/>
                  </a:schemeClr>
                </a:solidFill>
                <a:latin typeface="Arial" panose="020B0604020202020204" pitchFamily="34" charset="0"/>
                <a:ea typeface="+mn-ea"/>
                <a:cs typeface="Arial" panose="020B0604020202020204" pitchFamily="34"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just">
              <a:buNone/>
            </a:pPr>
            <a:r>
              <a:rPr lang="hr-HR" sz="1500" b="1" u="sng" dirty="0"/>
              <a:t>Obuhvaća troškove vezane uz:</a:t>
            </a:r>
          </a:p>
          <a:p>
            <a:pPr marL="0" indent="0" algn="just">
              <a:buFont typeface="Arial"/>
              <a:buNone/>
            </a:pPr>
            <a:endParaRPr lang="hr-HR" sz="1500" dirty="0"/>
          </a:p>
          <a:p>
            <a:r>
              <a:rPr lang="hr-HR" sz="1500" dirty="0"/>
              <a:t>sudjelovanje na sastancima</a:t>
            </a:r>
          </a:p>
          <a:p>
            <a:endParaRPr lang="hr-HR" sz="1500" dirty="0"/>
          </a:p>
          <a:p>
            <a:endParaRPr lang="hr-HR" sz="1500" dirty="0"/>
          </a:p>
          <a:p>
            <a:pPr marL="0" indent="0">
              <a:buNone/>
            </a:pPr>
            <a:r>
              <a:rPr lang="vi-VN" sz="1500" b="1" u="sng" dirty="0"/>
              <a:t>Uvjet za ostvarivanje prava na financijsku potporu: </a:t>
            </a:r>
            <a:endParaRPr lang="hr-HR" sz="1500" b="1" u="sng" dirty="0"/>
          </a:p>
          <a:p>
            <a:pPr marL="0" indent="0" algn="ctr">
              <a:buNone/>
            </a:pPr>
            <a:endParaRPr lang="hr-HR" sz="1500" b="1" dirty="0">
              <a:solidFill>
                <a:schemeClr val="accent5"/>
              </a:solidFill>
            </a:endParaRPr>
          </a:p>
          <a:p>
            <a:pPr marL="269875" indent="-269875"/>
            <a:r>
              <a:rPr lang="vi-VN" sz="1500" b="1" dirty="0">
                <a:solidFill>
                  <a:schemeClr val="accent5"/>
                </a:solidFill>
              </a:rPr>
              <a:t>sudjelovanje</a:t>
            </a:r>
            <a:r>
              <a:rPr lang="hr-HR" sz="1500" b="1" dirty="0">
                <a:solidFill>
                  <a:schemeClr val="accent5"/>
                </a:solidFill>
              </a:rPr>
              <a:t> sudionika na transnacionalnom sastanku i ostvareno putovanje navedeno u izvješću</a:t>
            </a:r>
            <a:endParaRPr lang="hr-HR" sz="1500" b="1" dirty="0"/>
          </a:p>
          <a:p>
            <a:endParaRPr lang="hr-HR" sz="1500" dirty="0"/>
          </a:p>
        </p:txBody>
      </p:sp>
      <p:grpSp>
        <p:nvGrpSpPr>
          <p:cNvPr id="12" name="Group 11">
            <a:extLst>
              <a:ext uri="{FF2B5EF4-FFF2-40B4-BE49-F238E27FC236}">
                <a16:creationId xmlns:a16="http://schemas.microsoft.com/office/drawing/2014/main" id="{BEC3DC0C-C369-4B92-AC7F-41D7B169C06B}"/>
              </a:ext>
            </a:extLst>
          </p:cNvPr>
          <p:cNvGrpSpPr/>
          <p:nvPr/>
        </p:nvGrpSpPr>
        <p:grpSpPr>
          <a:xfrm>
            <a:off x="3975653" y="3789040"/>
            <a:ext cx="4772811" cy="400404"/>
            <a:chOff x="3975653" y="3914294"/>
            <a:chExt cx="4772811" cy="400404"/>
          </a:xfrm>
        </p:grpSpPr>
        <p:pic>
          <p:nvPicPr>
            <p:cNvPr id="10" name="Picture 3">
              <a:extLst>
                <a:ext uri="{FF2B5EF4-FFF2-40B4-BE49-F238E27FC236}">
                  <a16:creationId xmlns:a16="http://schemas.microsoft.com/office/drawing/2014/main" id="{D5AC17E7-5577-4DE4-8AF0-A0D4F6C7BB42}"/>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2850" t="88959" r="85750" b="3725"/>
            <a:stretch/>
          </p:blipFill>
          <p:spPr bwMode="auto">
            <a:xfrm>
              <a:off x="6156176" y="4044617"/>
              <a:ext cx="691291" cy="2123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 name="Picture 3">
              <a:extLst>
                <a:ext uri="{FF2B5EF4-FFF2-40B4-BE49-F238E27FC236}">
                  <a16:creationId xmlns:a16="http://schemas.microsoft.com/office/drawing/2014/main" id="{2F7D4F68-CB50-4E7E-8A77-BE2F9E317CAE}"/>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83501" r="21288" b="10891"/>
            <a:stretch/>
          </p:blipFill>
          <p:spPr bwMode="auto">
            <a:xfrm>
              <a:off x="3975653" y="3914294"/>
              <a:ext cx="4772811" cy="16277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 name="Picture 3">
              <a:extLst>
                <a:ext uri="{FF2B5EF4-FFF2-40B4-BE49-F238E27FC236}">
                  <a16:creationId xmlns:a16="http://schemas.microsoft.com/office/drawing/2014/main" id="{6901C44E-FD35-4918-A78E-A050D1293B94}"/>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79337" t="83501" b="9182"/>
            <a:stretch/>
          </p:blipFill>
          <p:spPr bwMode="auto">
            <a:xfrm>
              <a:off x="4932040" y="4102325"/>
              <a:ext cx="1252925" cy="2123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grpSp>
        <p:nvGrpSpPr>
          <p:cNvPr id="13" name="Group 12">
            <a:extLst>
              <a:ext uri="{FF2B5EF4-FFF2-40B4-BE49-F238E27FC236}">
                <a16:creationId xmlns:a16="http://schemas.microsoft.com/office/drawing/2014/main" id="{6CE04CAF-194B-4069-A742-EB56E4043FA4}"/>
              </a:ext>
            </a:extLst>
          </p:cNvPr>
          <p:cNvGrpSpPr/>
          <p:nvPr/>
        </p:nvGrpSpPr>
        <p:grpSpPr>
          <a:xfrm>
            <a:off x="3666616" y="4179754"/>
            <a:ext cx="5112568" cy="2069674"/>
            <a:chOff x="2267744" y="4387313"/>
            <a:chExt cx="6679083" cy="2902146"/>
          </a:xfrm>
        </p:grpSpPr>
        <p:sp>
          <p:nvSpPr>
            <p:cNvPr id="6" name="Rectangle 5">
              <a:extLst>
                <a:ext uri="{FF2B5EF4-FFF2-40B4-BE49-F238E27FC236}">
                  <a16:creationId xmlns:a16="http://schemas.microsoft.com/office/drawing/2014/main" id="{88EBBDA1-B653-4EB3-A610-62D1B38DA561}"/>
                </a:ext>
              </a:extLst>
            </p:cNvPr>
            <p:cNvSpPr/>
            <p:nvPr/>
          </p:nvSpPr>
          <p:spPr>
            <a:xfrm>
              <a:off x="2267744" y="6165304"/>
              <a:ext cx="1080120" cy="504056"/>
            </a:xfrm>
            <a:prstGeom prst="rect">
              <a:avLst/>
            </a:prstGeom>
            <a:solidFill>
              <a:schemeClr val="bg1"/>
            </a:solidFill>
            <a:ln>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pic>
          <p:nvPicPr>
            <p:cNvPr id="11" name="Picture 10">
              <a:extLst>
                <a:ext uri="{FF2B5EF4-FFF2-40B4-BE49-F238E27FC236}">
                  <a16:creationId xmlns:a16="http://schemas.microsoft.com/office/drawing/2014/main" id="{4656A61B-0098-49D2-A1DD-1D49DF1EBEDD}"/>
                </a:ext>
              </a:extLst>
            </p:cNvPr>
            <p:cNvPicPr>
              <a:picLocks noChangeAspect="1"/>
            </p:cNvPicPr>
            <p:nvPr/>
          </p:nvPicPr>
          <p:blipFill>
            <a:blip r:embed="rId4"/>
            <a:stretch>
              <a:fillRect/>
            </a:stretch>
          </p:blipFill>
          <p:spPr>
            <a:xfrm>
              <a:off x="3203848" y="4387313"/>
              <a:ext cx="5742979" cy="2902146"/>
            </a:xfrm>
            <a:prstGeom prst="rect">
              <a:avLst/>
            </a:prstGeom>
          </p:spPr>
        </p:pic>
      </p:grpSp>
      <p:sp>
        <p:nvSpPr>
          <p:cNvPr id="15" name="TextBox 14">
            <a:extLst>
              <a:ext uri="{FF2B5EF4-FFF2-40B4-BE49-F238E27FC236}">
                <a16:creationId xmlns:a16="http://schemas.microsoft.com/office/drawing/2014/main" id="{9CB43536-9CBD-4E85-AF2A-9C3E71042EF8}"/>
              </a:ext>
            </a:extLst>
          </p:cNvPr>
          <p:cNvSpPr txBox="1"/>
          <p:nvPr/>
        </p:nvSpPr>
        <p:spPr>
          <a:xfrm>
            <a:off x="457200" y="4809358"/>
            <a:ext cx="2463902" cy="1569660"/>
          </a:xfrm>
          <a:prstGeom prst="rect">
            <a:avLst/>
          </a:prstGeom>
          <a:noFill/>
        </p:spPr>
        <p:txBody>
          <a:bodyPr wrap="square" rtlCol="0">
            <a:spAutoFit/>
          </a:bodyPr>
          <a:lstStyle/>
          <a:p>
            <a:r>
              <a:rPr lang="hr-HR" sz="1600" dirty="0">
                <a:solidFill>
                  <a:schemeClr val="tx1">
                    <a:lumMod val="65000"/>
                    <a:lumOff val="35000"/>
                  </a:schemeClr>
                </a:solidFill>
                <a:latin typeface="Arial" panose="020B0604020202020204" pitchFamily="34" charset="0"/>
                <a:cs typeface="Arial" panose="020B0604020202020204" pitchFamily="34" charset="0"/>
              </a:rPr>
              <a:t>Korisnik mora biti u mogućnosti dokazati formalnu povezanost s osobama koje sudjeluju na transnacionalnim sastancima.</a:t>
            </a:r>
          </a:p>
        </p:txBody>
      </p:sp>
    </p:spTree>
    <p:extLst>
      <p:ext uri="{BB962C8B-B14F-4D97-AF65-F5344CB8AC3E}">
        <p14:creationId xmlns:p14="http://schemas.microsoft.com/office/powerpoint/2010/main" val="4360738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down)">
                                      <p:cBhvr>
                                        <p:cTn id="7"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r-HR" sz="2800" dirty="0">
                <a:solidFill>
                  <a:schemeClr val="accent6"/>
                </a:solidFill>
              </a:rPr>
              <a:t>Transnacionalni projektni sastanci</a:t>
            </a:r>
          </a:p>
        </p:txBody>
      </p:sp>
      <p:graphicFrame>
        <p:nvGraphicFramePr>
          <p:cNvPr id="5" name="Diagram 4">
            <a:extLst>
              <a:ext uri="{FF2B5EF4-FFF2-40B4-BE49-F238E27FC236}">
                <a16:creationId xmlns:a16="http://schemas.microsoft.com/office/drawing/2014/main" id="{4D558742-4340-4EE8-AC33-E852FB7A1A25}"/>
              </a:ext>
            </a:extLst>
          </p:cNvPr>
          <p:cNvGraphicFramePr/>
          <p:nvPr/>
        </p:nvGraphicFramePr>
        <p:xfrm>
          <a:off x="466237" y="1786806"/>
          <a:ext cx="8066203" cy="374441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9" name="Rectangle 8">
            <a:extLst>
              <a:ext uri="{FF2B5EF4-FFF2-40B4-BE49-F238E27FC236}">
                <a16:creationId xmlns:a16="http://schemas.microsoft.com/office/drawing/2014/main" id="{EFED3BF9-D3C1-4815-BF52-A35049CB785F}"/>
              </a:ext>
            </a:extLst>
          </p:cNvPr>
          <p:cNvSpPr/>
          <p:nvPr/>
        </p:nvSpPr>
        <p:spPr>
          <a:xfrm>
            <a:off x="6156176" y="867871"/>
            <a:ext cx="2593595" cy="369332"/>
          </a:xfrm>
          <a:prstGeom prst="rect">
            <a:avLst/>
          </a:prstGeom>
        </p:spPr>
        <p:txBody>
          <a:bodyPr wrap="none">
            <a:spAutoFit/>
          </a:bodyPr>
          <a:lstStyle/>
          <a:p>
            <a:r>
              <a:rPr lang="hr-HR" b="1" u="sng" dirty="0">
                <a:solidFill>
                  <a:schemeClr val="tx1">
                    <a:lumMod val="50000"/>
                    <a:lumOff val="50000"/>
                  </a:schemeClr>
                </a:solidFill>
              </a:rPr>
              <a:t>Dokazna dokumentacija: </a:t>
            </a:r>
          </a:p>
        </p:txBody>
      </p:sp>
    </p:spTree>
    <p:extLst>
      <p:ext uri="{BB962C8B-B14F-4D97-AF65-F5344CB8AC3E}">
        <p14:creationId xmlns:p14="http://schemas.microsoft.com/office/powerpoint/2010/main" val="232241999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r-HR" sz="2800" dirty="0">
                <a:solidFill>
                  <a:schemeClr val="accent6"/>
                </a:solidFill>
              </a:rPr>
              <a:t>Intelektualni rezultati</a:t>
            </a:r>
          </a:p>
        </p:txBody>
      </p:sp>
      <p:pic>
        <p:nvPicPr>
          <p:cNvPr id="5" name="Picture 4" descr="C:\Users\dborovcak\AppData\Local\Microsoft\Windows\Temporary Internet Files\Content.IE5\RIQS77TF\jdb-infographics2014_ip[1].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18542" y="5085184"/>
            <a:ext cx="1805186" cy="1584176"/>
          </a:xfrm>
          <a:prstGeom prst="rect">
            <a:avLst/>
          </a:prstGeom>
          <a:noFill/>
          <a:extLst>
            <a:ext uri="{909E8E84-426E-40DD-AFC4-6F175D3DCCD1}">
              <a14:hiddenFill xmlns:a14="http://schemas.microsoft.com/office/drawing/2010/main">
                <a:solidFill>
                  <a:srgbClr val="FFFFFF"/>
                </a:solidFill>
              </a14:hiddenFill>
            </a:ext>
          </a:extLst>
        </p:spPr>
      </p:pic>
      <p:sp>
        <p:nvSpPr>
          <p:cNvPr id="3" name="Content Placeholder 2"/>
          <p:cNvSpPr>
            <a:spLocks noGrp="1"/>
          </p:cNvSpPr>
          <p:nvPr>
            <p:ph idx="1"/>
          </p:nvPr>
        </p:nvSpPr>
        <p:spPr>
          <a:xfrm>
            <a:off x="4427984" y="1196752"/>
            <a:ext cx="4464496" cy="5112568"/>
          </a:xfrm>
        </p:spPr>
        <p:txBody>
          <a:bodyPr>
            <a:normAutofit/>
          </a:bodyPr>
          <a:lstStyle/>
          <a:p>
            <a:pPr marL="0" indent="0">
              <a:buNone/>
            </a:pPr>
            <a:r>
              <a:rPr lang="hr-HR" sz="1500" b="1" u="sng" dirty="0"/>
              <a:t>Način obračuna:</a:t>
            </a:r>
          </a:p>
          <a:p>
            <a:pPr marL="0" indent="0" algn="ctr">
              <a:buNone/>
            </a:pPr>
            <a:endParaRPr lang="hr-HR" sz="1500" b="1" dirty="0">
              <a:solidFill>
                <a:schemeClr val="accent5"/>
              </a:solidFill>
            </a:endParaRPr>
          </a:p>
          <a:p>
            <a:pPr marL="0" indent="0" algn="ctr">
              <a:buNone/>
            </a:pPr>
            <a:r>
              <a:rPr lang="hr-HR" sz="1500" b="1" dirty="0">
                <a:solidFill>
                  <a:schemeClr val="accent6"/>
                </a:solidFill>
              </a:rPr>
              <a:t>Broj </a:t>
            </a:r>
            <a:r>
              <a:rPr lang="vi-VN" sz="1500" b="1" dirty="0">
                <a:solidFill>
                  <a:schemeClr val="accent6"/>
                </a:solidFill>
              </a:rPr>
              <a:t>dana</a:t>
            </a:r>
            <a:r>
              <a:rPr lang="hr-HR" sz="1500" b="1" dirty="0">
                <a:solidFill>
                  <a:schemeClr val="accent6"/>
                </a:solidFill>
              </a:rPr>
              <a:t> obavljenog posla  x  jedinični doprinos</a:t>
            </a:r>
          </a:p>
          <a:p>
            <a:pPr marL="0" indent="0" algn="ctr">
              <a:buNone/>
            </a:pPr>
            <a:endParaRPr lang="hr-HR" sz="1500" b="1" dirty="0">
              <a:solidFill>
                <a:schemeClr val="accent5"/>
              </a:solidFill>
            </a:endParaRPr>
          </a:p>
          <a:p>
            <a:pPr>
              <a:buFont typeface="Arial" panose="020B0604020202020204" pitchFamily="34" charset="0"/>
              <a:buChar char="•"/>
            </a:pPr>
            <a:r>
              <a:rPr lang="hr-HR" sz="1500" dirty="0"/>
              <a:t>jedinični doprinos po zemljama i kategoriji osoblja:</a:t>
            </a:r>
          </a:p>
          <a:p>
            <a:pPr marL="0" indent="0">
              <a:buNone/>
            </a:pPr>
            <a:endParaRPr lang="hr-HR" sz="1500" dirty="0"/>
          </a:p>
          <a:p>
            <a:pPr marL="354013" lvl="5" indent="0">
              <a:buNone/>
            </a:pPr>
            <a:r>
              <a:rPr lang="hr-HR" sz="1500" b="1" dirty="0">
                <a:solidFill>
                  <a:schemeClr val="accent5"/>
                </a:solidFill>
                <a:latin typeface="Arial" panose="020B0604020202020204" pitchFamily="34" charset="0"/>
                <a:cs typeface="Arial" panose="020B0604020202020204" pitchFamily="34" charset="0"/>
              </a:rPr>
              <a:t>1. voditelj</a:t>
            </a:r>
          </a:p>
          <a:p>
            <a:pPr marL="354013" lvl="5" indent="0">
              <a:buNone/>
            </a:pPr>
            <a:r>
              <a:rPr lang="hr-HR" sz="1500" b="1" dirty="0">
                <a:solidFill>
                  <a:schemeClr val="accent5"/>
                </a:solidFill>
                <a:latin typeface="Arial" panose="020B0604020202020204" pitchFamily="34" charset="0"/>
                <a:cs typeface="Arial" panose="020B0604020202020204" pitchFamily="34" charset="0"/>
              </a:rPr>
              <a:t>2. nastavnik / instruktor/ istraživač</a:t>
            </a:r>
          </a:p>
          <a:p>
            <a:pPr marL="354013" lvl="5" indent="0">
              <a:buNone/>
            </a:pPr>
            <a:r>
              <a:rPr lang="hr-HR" sz="1500" b="1" dirty="0">
                <a:solidFill>
                  <a:schemeClr val="accent5"/>
                </a:solidFill>
                <a:latin typeface="Arial" panose="020B0604020202020204" pitchFamily="34" charset="0"/>
                <a:cs typeface="Arial" panose="020B0604020202020204" pitchFamily="34" charset="0"/>
              </a:rPr>
              <a:t>3. tehničar</a:t>
            </a:r>
          </a:p>
          <a:p>
            <a:pPr marL="354013" lvl="5" indent="0">
              <a:buNone/>
            </a:pPr>
            <a:r>
              <a:rPr lang="hr-HR" sz="1500" b="1" dirty="0">
                <a:solidFill>
                  <a:schemeClr val="accent5"/>
                </a:solidFill>
                <a:latin typeface="Arial" panose="020B0604020202020204" pitchFamily="34" charset="0"/>
                <a:cs typeface="Arial" panose="020B0604020202020204" pitchFamily="34" charset="0"/>
              </a:rPr>
              <a:t>4. administrativno osoblje</a:t>
            </a:r>
          </a:p>
          <a:p>
            <a:pPr>
              <a:buFontTx/>
              <a:buChar char="-"/>
            </a:pPr>
            <a:endParaRPr lang="hr-HR" sz="1500" dirty="0">
              <a:solidFill>
                <a:schemeClr val="tx1">
                  <a:lumMod val="65000"/>
                  <a:lumOff val="35000"/>
                </a:schemeClr>
              </a:solidFill>
            </a:endParaRPr>
          </a:p>
          <a:p>
            <a:pPr>
              <a:buFontTx/>
              <a:buChar char="-"/>
            </a:pPr>
            <a:endParaRPr lang="hr-HR" sz="1500" b="1" dirty="0">
              <a:solidFill>
                <a:schemeClr val="accent6">
                  <a:lumMod val="75000"/>
                </a:schemeClr>
              </a:solidFill>
            </a:endParaRPr>
          </a:p>
          <a:p>
            <a:pPr>
              <a:buFontTx/>
              <a:buChar char="-"/>
            </a:pPr>
            <a:endParaRPr lang="hr-HR" sz="1500" dirty="0">
              <a:solidFill>
                <a:schemeClr val="tx1">
                  <a:lumMod val="65000"/>
                  <a:lumOff val="35000"/>
                </a:schemeClr>
              </a:solidFill>
            </a:endParaRPr>
          </a:p>
        </p:txBody>
      </p:sp>
      <p:sp>
        <p:nvSpPr>
          <p:cNvPr id="4" name="Rectangle 3">
            <a:extLst>
              <a:ext uri="{FF2B5EF4-FFF2-40B4-BE49-F238E27FC236}">
                <a16:creationId xmlns:a16="http://schemas.microsoft.com/office/drawing/2014/main" id="{D10E8C10-364E-4AA7-AD49-B431E7E84621}"/>
              </a:ext>
            </a:extLst>
          </p:cNvPr>
          <p:cNvSpPr/>
          <p:nvPr/>
        </p:nvSpPr>
        <p:spPr>
          <a:xfrm>
            <a:off x="467544" y="1196752"/>
            <a:ext cx="3528392" cy="3785652"/>
          </a:xfrm>
          <a:prstGeom prst="rect">
            <a:avLst/>
          </a:prstGeom>
        </p:spPr>
        <p:txBody>
          <a:bodyPr wrap="square">
            <a:spAutoFit/>
          </a:bodyPr>
          <a:lstStyle/>
          <a:p>
            <a:r>
              <a:rPr lang="hr-HR" sz="1500" b="1" u="sng" dirty="0">
                <a:solidFill>
                  <a:schemeClr val="tx1">
                    <a:lumMod val="65000"/>
                    <a:lumOff val="35000"/>
                  </a:schemeClr>
                </a:solidFill>
                <a:latin typeface="Arial" panose="020B0604020202020204" pitchFamily="34" charset="0"/>
                <a:cs typeface="Arial" panose="020B0604020202020204" pitchFamily="34" charset="0"/>
              </a:rPr>
              <a:t>Obuhvaća troškove vezane uz:</a:t>
            </a:r>
          </a:p>
          <a:p>
            <a:endParaRPr lang="hr-HR" sz="1500" dirty="0">
              <a:solidFill>
                <a:schemeClr val="tx1">
                  <a:lumMod val="50000"/>
                  <a:lumOff val="50000"/>
                </a:schemeClr>
              </a:solidFill>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vi-VN" sz="1500" dirty="0">
                <a:solidFill>
                  <a:schemeClr val="tx1">
                    <a:lumMod val="50000"/>
                    <a:lumOff val="50000"/>
                  </a:schemeClr>
                </a:solidFill>
                <a:latin typeface="Arial" panose="020B0604020202020204" pitchFamily="34" charset="0"/>
                <a:cs typeface="Arial" panose="020B0604020202020204" pitchFamily="34" charset="0"/>
              </a:rPr>
              <a:t>rad osoblja partnerskih organizacija koje radi na kreiranju intelektualnih rezultata. </a:t>
            </a:r>
            <a:endParaRPr lang="hr-HR" sz="1500" dirty="0">
              <a:solidFill>
                <a:schemeClr val="tx1">
                  <a:lumMod val="50000"/>
                  <a:lumOff val="50000"/>
                </a:schemeClr>
              </a:solidFill>
              <a:latin typeface="Arial" panose="020B0604020202020204" pitchFamily="34" charset="0"/>
              <a:cs typeface="Arial" panose="020B0604020202020204" pitchFamily="34" charset="0"/>
            </a:endParaRPr>
          </a:p>
          <a:p>
            <a:pPr marL="285750" indent="-285750">
              <a:buFont typeface="Arial" panose="020B0604020202020204" pitchFamily="34" charset="0"/>
              <a:buChar char="•"/>
            </a:pPr>
            <a:endParaRPr lang="hr-HR" sz="1500" dirty="0">
              <a:solidFill>
                <a:schemeClr val="tx1">
                  <a:lumMod val="50000"/>
                  <a:lumOff val="50000"/>
                </a:schemeClr>
              </a:solidFill>
              <a:latin typeface="Arial" panose="020B0604020202020204" pitchFamily="34" charset="0"/>
              <a:cs typeface="Arial" panose="020B0604020202020204" pitchFamily="34" charset="0"/>
            </a:endParaRPr>
          </a:p>
          <a:p>
            <a:pPr marL="285750" indent="-285750">
              <a:buFont typeface="Arial" panose="020B0604020202020204" pitchFamily="34" charset="0"/>
              <a:buChar char="•"/>
            </a:pPr>
            <a:endParaRPr lang="hr-HR" sz="1500" dirty="0">
              <a:solidFill>
                <a:schemeClr val="tx1">
                  <a:lumMod val="50000"/>
                  <a:lumOff val="50000"/>
                </a:schemeClr>
              </a:solidFill>
              <a:latin typeface="Arial" panose="020B0604020202020204" pitchFamily="34" charset="0"/>
              <a:cs typeface="Arial" panose="020B0604020202020204" pitchFamily="34" charset="0"/>
            </a:endParaRPr>
          </a:p>
          <a:p>
            <a:r>
              <a:rPr lang="vi-VN" sz="1500" b="1" u="sng" dirty="0">
                <a:solidFill>
                  <a:schemeClr val="tx1">
                    <a:lumMod val="50000"/>
                    <a:lumOff val="50000"/>
                  </a:schemeClr>
                </a:solidFill>
                <a:latin typeface="Arial" panose="020B0604020202020204" pitchFamily="34" charset="0"/>
                <a:cs typeface="Arial" panose="020B0604020202020204" pitchFamily="34" charset="0"/>
              </a:rPr>
              <a:t>Uvjet za ostvarivanje prava na financijsku potporu: </a:t>
            </a:r>
            <a:endParaRPr lang="hr-HR" sz="1500" b="1" u="sng" dirty="0">
              <a:solidFill>
                <a:schemeClr val="tx1">
                  <a:lumMod val="50000"/>
                  <a:lumOff val="50000"/>
                </a:schemeClr>
              </a:solidFill>
              <a:latin typeface="Arial" panose="020B0604020202020204" pitchFamily="34" charset="0"/>
              <a:cs typeface="Arial" panose="020B0604020202020204" pitchFamily="34" charset="0"/>
            </a:endParaRPr>
          </a:p>
          <a:p>
            <a:pPr marL="285750" indent="-285750">
              <a:buFont typeface="Arial" panose="020B0604020202020204" pitchFamily="34" charset="0"/>
              <a:buChar char="•"/>
            </a:pPr>
            <a:endParaRPr lang="hr-HR" sz="1500" b="1" u="sng"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hr-HR" sz="1500" b="1" dirty="0">
                <a:solidFill>
                  <a:schemeClr val="accent5"/>
                </a:solidFill>
                <a:latin typeface="Arial" panose="020B0604020202020204" pitchFamily="34" charset="0"/>
                <a:cs typeface="Arial" panose="020B0604020202020204" pitchFamily="34" charset="0"/>
              </a:rPr>
              <a:t>Ostvaren rezultat koji je na zadovoljavajućoj razini kvalitete</a:t>
            </a:r>
          </a:p>
          <a:p>
            <a:pPr>
              <a:buFont typeface="Arial" panose="020B0604020202020204" pitchFamily="34" charset="0"/>
              <a:buChar char="•"/>
            </a:pPr>
            <a:endParaRPr lang="hr-HR" sz="1500" b="1" dirty="0">
              <a:solidFill>
                <a:schemeClr val="tx1">
                  <a:lumMod val="50000"/>
                  <a:lumOff val="50000"/>
                </a:schemeClr>
              </a:solidFill>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hr-HR" sz="1500" dirty="0">
                <a:solidFill>
                  <a:schemeClr val="tx1">
                    <a:lumMod val="50000"/>
                    <a:lumOff val="50000"/>
                  </a:schemeClr>
                </a:solidFill>
                <a:latin typeface="Arial" panose="020B0604020202020204" pitchFamily="34" charset="0"/>
                <a:cs typeface="Arial" panose="020B0604020202020204" pitchFamily="34" charset="0"/>
              </a:rPr>
              <a:t>Rezultati objavljeni na </a:t>
            </a:r>
            <a:r>
              <a:rPr lang="hr-HR" sz="1500" dirty="0" err="1">
                <a:solidFill>
                  <a:schemeClr val="tx1">
                    <a:lumMod val="50000"/>
                    <a:lumOff val="50000"/>
                  </a:schemeClr>
                </a:solidFill>
                <a:latin typeface="Arial" panose="020B0604020202020204" pitchFamily="34" charset="0"/>
                <a:cs typeface="Arial" panose="020B0604020202020204" pitchFamily="34" charset="0"/>
              </a:rPr>
              <a:t>Diseminacijskoj</a:t>
            </a:r>
            <a:r>
              <a:rPr lang="hr-HR" sz="1500" dirty="0">
                <a:solidFill>
                  <a:schemeClr val="tx1">
                    <a:lumMod val="50000"/>
                    <a:lumOff val="50000"/>
                  </a:schemeClr>
                </a:solidFill>
                <a:latin typeface="Arial" panose="020B0604020202020204" pitchFamily="34" charset="0"/>
                <a:cs typeface="Arial" panose="020B0604020202020204" pitchFamily="34" charset="0"/>
              </a:rPr>
              <a:t> platformi</a:t>
            </a:r>
          </a:p>
          <a:p>
            <a:pPr marL="285750" indent="-285750">
              <a:buFont typeface="Arial" panose="020B0604020202020204" pitchFamily="34" charset="0"/>
              <a:buChar char="•"/>
            </a:pPr>
            <a:endParaRPr lang="hr-HR" sz="1500" dirty="0">
              <a:solidFill>
                <a:schemeClr val="tx1">
                  <a:lumMod val="50000"/>
                  <a:lumOff val="50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37209065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r-HR" sz="2800" dirty="0">
                <a:solidFill>
                  <a:schemeClr val="accent6"/>
                </a:solidFill>
              </a:rPr>
              <a:t>Intelektualni rezultati</a:t>
            </a:r>
          </a:p>
        </p:txBody>
      </p:sp>
      <p:sp>
        <p:nvSpPr>
          <p:cNvPr id="3" name="Content Placeholder 2"/>
          <p:cNvSpPr>
            <a:spLocks noGrp="1"/>
          </p:cNvSpPr>
          <p:nvPr>
            <p:ph idx="1"/>
          </p:nvPr>
        </p:nvSpPr>
        <p:spPr>
          <a:xfrm>
            <a:off x="457200" y="764704"/>
            <a:ext cx="8229600" cy="4857403"/>
          </a:xfrm>
        </p:spPr>
        <p:txBody>
          <a:bodyPr>
            <a:normAutofit/>
          </a:bodyPr>
          <a:lstStyle/>
          <a:p>
            <a:pPr marL="0" indent="0">
              <a:buNone/>
            </a:pPr>
            <a:endParaRPr lang="hr-HR" sz="1800" b="1" u="sng" dirty="0"/>
          </a:p>
          <a:p>
            <a:pPr marL="0" indent="0">
              <a:buNone/>
            </a:pPr>
            <a:r>
              <a:rPr lang="hr-HR" sz="1800" b="1" u="sng" dirty="0"/>
              <a:t>Dokazna dokumentacija: </a:t>
            </a:r>
          </a:p>
          <a:p>
            <a:pPr marL="0" indent="0">
              <a:buNone/>
            </a:pPr>
            <a:endParaRPr lang="hr-HR" sz="1800" b="1" u="sng" dirty="0"/>
          </a:p>
          <a:p>
            <a:pPr marL="0" indent="0">
              <a:buNone/>
            </a:pPr>
            <a:endParaRPr lang="hr-HR" sz="2300" dirty="0"/>
          </a:p>
        </p:txBody>
      </p:sp>
      <p:pic>
        <p:nvPicPr>
          <p:cNvPr id="11" name="Picture 2" descr="C:\Users\dborovcak\AppData\Local\Microsoft\Windows\Temporary Internet Files\Content.IE5\ZL7MWW7E\Assess[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3064" y="5489848"/>
            <a:ext cx="1883541" cy="1368152"/>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12" name="Diagram 11">
            <a:extLst>
              <a:ext uri="{FF2B5EF4-FFF2-40B4-BE49-F238E27FC236}">
                <a16:creationId xmlns:a16="http://schemas.microsoft.com/office/drawing/2014/main" id="{C8E299AF-61CB-4AFB-8B70-8671CFB8298C}"/>
              </a:ext>
            </a:extLst>
          </p:cNvPr>
          <p:cNvGraphicFramePr/>
          <p:nvPr>
            <p:extLst>
              <p:ext uri="{D42A27DB-BD31-4B8C-83A1-F6EECF244321}">
                <p14:modId xmlns:p14="http://schemas.microsoft.com/office/powerpoint/2010/main" val="792063815"/>
              </p:ext>
            </p:extLst>
          </p:nvPr>
        </p:nvGraphicFramePr>
        <p:xfrm>
          <a:off x="538898" y="1700808"/>
          <a:ext cx="8065549" cy="3633267"/>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283150482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401416" y="203514"/>
            <a:ext cx="6419056" cy="634082"/>
          </a:xfrm>
        </p:spPr>
        <p:txBody>
          <a:bodyPr/>
          <a:lstStyle/>
          <a:p>
            <a:r>
              <a:rPr lang="hr-HR" sz="2800" dirty="0">
                <a:solidFill>
                  <a:schemeClr val="accent6"/>
                </a:solidFill>
              </a:rPr>
              <a:t>Događanja s multiplicirajućim učinkom</a:t>
            </a:r>
          </a:p>
        </p:txBody>
      </p:sp>
      <p:sp>
        <p:nvSpPr>
          <p:cNvPr id="3" name="Content Placeholder 2"/>
          <p:cNvSpPr>
            <a:spLocks noGrp="1"/>
          </p:cNvSpPr>
          <p:nvPr>
            <p:ph idx="1"/>
          </p:nvPr>
        </p:nvSpPr>
        <p:spPr>
          <a:xfrm>
            <a:off x="4283967" y="1196752"/>
            <a:ext cx="4429887" cy="5457734"/>
          </a:xfrm>
        </p:spPr>
        <p:txBody>
          <a:bodyPr>
            <a:normAutofit/>
          </a:bodyPr>
          <a:lstStyle/>
          <a:p>
            <a:pPr marL="0" indent="0">
              <a:buNone/>
            </a:pPr>
            <a:r>
              <a:rPr lang="hr-HR" sz="1500" b="1" u="sng" dirty="0"/>
              <a:t>Način obračuna:</a:t>
            </a:r>
          </a:p>
          <a:p>
            <a:pPr marL="0" indent="0">
              <a:buNone/>
            </a:pPr>
            <a:endParaRPr lang="hr-HR" sz="1500" b="1" u="sng" dirty="0"/>
          </a:p>
          <a:p>
            <a:pPr marL="0" indent="0" algn="ctr">
              <a:buNone/>
            </a:pPr>
            <a:r>
              <a:rPr lang="hr-HR" sz="1500" b="1" dirty="0">
                <a:solidFill>
                  <a:schemeClr val="accent6"/>
                </a:solidFill>
              </a:rPr>
              <a:t>broj sudionika koji </a:t>
            </a:r>
            <a:r>
              <a:rPr lang="hr-HR" sz="1500" b="1" u="sng" dirty="0">
                <a:solidFill>
                  <a:schemeClr val="accent6"/>
                </a:solidFill>
              </a:rPr>
              <a:t>nisu</a:t>
            </a:r>
            <a:r>
              <a:rPr lang="hr-HR" sz="1500" b="1" dirty="0">
                <a:solidFill>
                  <a:schemeClr val="accent6"/>
                </a:solidFill>
              </a:rPr>
              <a:t> iz organizacija korisnika i ostalih partnerskih  organizacija   x   jedinični doprinos</a:t>
            </a:r>
          </a:p>
          <a:p>
            <a:pPr marL="0" indent="0">
              <a:buNone/>
            </a:pPr>
            <a:endParaRPr lang="hr-HR" sz="1500" dirty="0">
              <a:solidFill>
                <a:schemeClr val="accent6">
                  <a:lumMod val="75000"/>
                </a:schemeClr>
              </a:solidFill>
            </a:endParaRPr>
          </a:p>
          <a:p>
            <a:pPr>
              <a:buFontTx/>
              <a:buChar char="-"/>
            </a:pPr>
            <a:endParaRPr lang="hr-HR" sz="1500" dirty="0"/>
          </a:p>
        </p:txBody>
      </p:sp>
      <p:pic>
        <p:nvPicPr>
          <p:cNvPr id="1026"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1968" t="7341" r="28154" b="56239"/>
          <a:stretch/>
        </p:blipFill>
        <p:spPr bwMode="auto">
          <a:xfrm>
            <a:off x="4127251" y="3068960"/>
            <a:ext cx="4837237" cy="193957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Rectangle 5">
            <a:extLst>
              <a:ext uri="{FF2B5EF4-FFF2-40B4-BE49-F238E27FC236}">
                <a16:creationId xmlns:a16="http://schemas.microsoft.com/office/drawing/2014/main" id="{1BC3EC1A-50E5-4561-9897-05CF18402D9F}"/>
              </a:ext>
            </a:extLst>
          </p:cNvPr>
          <p:cNvSpPr/>
          <p:nvPr/>
        </p:nvSpPr>
        <p:spPr>
          <a:xfrm>
            <a:off x="467544" y="1196752"/>
            <a:ext cx="3528392" cy="4585871"/>
          </a:xfrm>
          <a:prstGeom prst="rect">
            <a:avLst/>
          </a:prstGeom>
        </p:spPr>
        <p:txBody>
          <a:bodyPr wrap="square">
            <a:spAutoFit/>
          </a:bodyPr>
          <a:lstStyle/>
          <a:p>
            <a:r>
              <a:rPr lang="hr-HR" sz="1500" b="1" u="sng" dirty="0">
                <a:solidFill>
                  <a:schemeClr val="tx1">
                    <a:lumMod val="65000"/>
                    <a:lumOff val="35000"/>
                  </a:schemeClr>
                </a:solidFill>
                <a:latin typeface="Arial" panose="020B0604020202020204" pitchFamily="34" charset="0"/>
                <a:cs typeface="Arial" panose="020B0604020202020204" pitchFamily="34" charset="0"/>
              </a:rPr>
              <a:t>Obuhvaća troškove vezane uz:</a:t>
            </a:r>
          </a:p>
          <a:p>
            <a:endParaRPr lang="hr-HR" sz="1500" dirty="0">
              <a:solidFill>
                <a:schemeClr val="tx1">
                  <a:lumMod val="50000"/>
                  <a:lumOff val="50000"/>
                </a:schemeClr>
              </a:solidFill>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vi-VN" sz="1600" dirty="0">
                <a:solidFill>
                  <a:schemeClr val="tx1">
                    <a:lumMod val="65000"/>
                    <a:lumOff val="35000"/>
                  </a:schemeClr>
                </a:solidFill>
                <a:latin typeface="Arial" panose="020B0604020202020204" pitchFamily="34" charset="0"/>
                <a:cs typeface="Arial" panose="020B0604020202020204" pitchFamily="34" charset="0"/>
              </a:rPr>
              <a:t>događanja kojima je cilj diseminacija i promocija Intelektualnih rezultata nastalih u sklopu projekta. Financijska potpora za </a:t>
            </a:r>
            <a:r>
              <a:rPr lang="hr-HR" sz="1600" dirty="0">
                <a:solidFill>
                  <a:schemeClr val="tx1">
                    <a:lumMod val="65000"/>
                    <a:lumOff val="35000"/>
                  </a:schemeClr>
                </a:solidFill>
                <a:latin typeface="Arial" panose="020B0604020202020204" pitchFamily="34" charset="0"/>
                <a:cs typeface="Arial" panose="020B0604020202020204" pitchFamily="34" charset="0"/>
              </a:rPr>
              <a:t>ovu </a:t>
            </a:r>
            <a:r>
              <a:rPr lang="vi-VN" sz="1600" dirty="0">
                <a:solidFill>
                  <a:schemeClr val="tx1">
                    <a:lumMod val="65000"/>
                    <a:lumOff val="35000"/>
                  </a:schemeClr>
                </a:solidFill>
                <a:latin typeface="Arial" panose="020B0604020202020204" pitchFamily="34" charset="0"/>
                <a:cs typeface="Arial" panose="020B0604020202020204" pitchFamily="34" charset="0"/>
              </a:rPr>
              <a:t>kategoriju moguća je jedino ukoliko projekt uključuje Intelektualne rezultate.</a:t>
            </a:r>
            <a:r>
              <a:rPr lang="vi-VN" sz="1600" dirty="0">
                <a:latin typeface="Arial" panose="020B0604020202020204" pitchFamily="34" charset="0"/>
                <a:cs typeface="Arial" panose="020B0604020202020204" pitchFamily="34" charset="0"/>
              </a:rPr>
              <a:t> </a:t>
            </a:r>
            <a:endParaRPr lang="hr-HR" sz="1500" dirty="0">
              <a:solidFill>
                <a:schemeClr val="tx1">
                  <a:lumMod val="50000"/>
                  <a:lumOff val="50000"/>
                </a:schemeClr>
              </a:solidFill>
              <a:latin typeface="Arial" panose="020B0604020202020204" pitchFamily="34" charset="0"/>
              <a:cs typeface="Arial" panose="020B0604020202020204" pitchFamily="34" charset="0"/>
            </a:endParaRPr>
          </a:p>
          <a:p>
            <a:pPr marL="285750" indent="-285750">
              <a:buFont typeface="Arial" panose="020B0604020202020204" pitchFamily="34" charset="0"/>
              <a:buChar char="•"/>
            </a:pPr>
            <a:endParaRPr lang="hr-HR" sz="1500" dirty="0">
              <a:solidFill>
                <a:schemeClr val="tx1">
                  <a:lumMod val="50000"/>
                  <a:lumOff val="50000"/>
                </a:schemeClr>
              </a:solidFill>
              <a:latin typeface="Arial" panose="020B0604020202020204" pitchFamily="34" charset="0"/>
              <a:cs typeface="Arial" panose="020B0604020202020204" pitchFamily="34" charset="0"/>
            </a:endParaRPr>
          </a:p>
          <a:p>
            <a:pPr marL="285750" indent="-285750">
              <a:buFont typeface="Arial" panose="020B0604020202020204" pitchFamily="34" charset="0"/>
              <a:buChar char="•"/>
            </a:pPr>
            <a:endParaRPr lang="hr-HR" sz="1500" dirty="0">
              <a:solidFill>
                <a:schemeClr val="tx1">
                  <a:lumMod val="50000"/>
                  <a:lumOff val="50000"/>
                </a:schemeClr>
              </a:solidFill>
              <a:latin typeface="Arial" panose="020B0604020202020204" pitchFamily="34" charset="0"/>
              <a:cs typeface="Arial" panose="020B0604020202020204" pitchFamily="34" charset="0"/>
            </a:endParaRPr>
          </a:p>
          <a:p>
            <a:r>
              <a:rPr lang="vi-VN" sz="1500" b="1" u="sng" dirty="0">
                <a:solidFill>
                  <a:schemeClr val="tx1">
                    <a:lumMod val="65000"/>
                    <a:lumOff val="35000"/>
                  </a:schemeClr>
                </a:solidFill>
                <a:latin typeface="Arial" panose="020B0604020202020204" pitchFamily="34" charset="0"/>
                <a:cs typeface="Arial" panose="020B0604020202020204" pitchFamily="34" charset="0"/>
              </a:rPr>
              <a:t>Uvjet za ostvarivanje prava na financijsku potporu: </a:t>
            </a:r>
            <a:endParaRPr lang="hr-HR" sz="1500" b="1" u="sng" dirty="0">
              <a:solidFill>
                <a:schemeClr val="tx1">
                  <a:lumMod val="65000"/>
                  <a:lumOff val="35000"/>
                </a:schemeClr>
              </a:solidFill>
              <a:latin typeface="Arial" panose="020B0604020202020204" pitchFamily="34" charset="0"/>
              <a:cs typeface="Arial" panose="020B0604020202020204" pitchFamily="34" charset="0"/>
            </a:endParaRPr>
          </a:p>
          <a:p>
            <a:endParaRPr lang="hr-HR" sz="1500" b="1" u="sng" dirty="0">
              <a:solidFill>
                <a:schemeClr val="tx1">
                  <a:lumMod val="50000"/>
                  <a:lumOff val="50000"/>
                </a:schemeClr>
              </a:solidFill>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hr-HR" sz="1500" b="1" dirty="0">
                <a:solidFill>
                  <a:schemeClr val="accent5"/>
                </a:solidFill>
                <a:latin typeface="Arial" panose="020B0604020202020204" pitchFamily="34" charset="0"/>
                <a:cs typeface="Arial" panose="020B0604020202020204" pitchFamily="34" charset="0"/>
              </a:rPr>
              <a:t>održano događanje s multiplicirajućim učinkom </a:t>
            </a:r>
            <a:br>
              <a:rPr lang="hr-HR" sz="1500" b="1" dirty="0">
                <a:solidFill>
                  <a:schemeClr val="accent5"/>
                </a:solidFill>
                <a:latin typeface="Arial" panose="020B0604020202020204" pitchFamily="34" charset="0"/>
                <a:cs typeface="Arial" panose="020B0604020202020204" pitchFamily="34" charset="0"/>
              </a:rPr>
            </a:br>
            <a:r>
              <a:rPr lang="hr-HR" sz="1500" dirty="0">
                <a:latin typeface="Arial" panose="020B0604020202020204" pitchFamily="34" charset="0"/>
                <a:cs typeface="Arial" panose="020B0604020202020204" pitchFamily="34" charset="0"/>
              </a:rPr>
              <a:t>(na zadovoljavajućoj razini kvalitete, prema vrednovanju NA)</a:t>
            </a:r>
          </a:p>
          <a:p>
            <a:pPr marL="285750" indent="-285750">
              <a:buFont typeface="Arial" panose="020B0604020202020204" pitchFamily="34" charset="0"/>
              <a:buChar char="•"/>
            </a:pPr>
            <a:endParaRPr lang="hr-HR" sz="1500" dirty="0">
              <a:solidFill>
                <a:schemeClr val="tx1">
                  <a:lumMod val="50000"/>
                  <a:lumOff val="50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97881123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2B733337-9BAB-412E-95A8-CABEDA4113E7}"/>
              </a:ext>
            </a:extLst>
          </p:cNvPr>
          <p:cNvSpPr/>
          <p:nvPr/>
        </p:nvSpPr>
        <p:spPr>
          <a:xfrm>
            <a:off x="8388424" y="6035278"/>
            <a:ext cx="450776" cy="634082"/>
          </a:xfrm>
          <a:prstGeom prst="rect">
            <a:avLst/>
          </a:prstGeom>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pic>
        <p:nvPicPr>
          <p:cNvPr id="2052" name="Picture 4" descr="Slikovni rezultat za conference">
            <a:extLst>
              <a:ext uri="{FF2B5EF4-FFF2-40B4-BE49-F238E27FC236}">
                <a16:creationId xmlns:a16="http://schemas.microsoft.com/office/drawing/2014/main" id="{6F6161CA-ED34-48D9-B01E-8C059814274F}"/>
              </a:ext>
            </a:extLst>
          </p:cNvPr>
          <p:cNvPicPr>
            <a:picLocks noChangeAspect="1" noChangeArrowheads="1"/>
          </p:cNvPicPr>
          <p:nvPr/>
        </p:nvPicPr>
        <p:blipFill rotWithShape="1">
          <a:blip r:embed="rId3">
            <a:extLst>
              <a:ext uri="{BEBA8EAE-BF5A-486C-A8C5-ECC9F3942E4B}">
                <a14:imgProps xmlns:a14="http://schemas.microsoft.com/office/drawing/2010/main">
                  <a14:imgLayer r:embed="rId4">
                    <a14:imgEffect>
                      <a14:brightnessContrast bright="20000"/>
                    </a14:imgEffect>
                  </a14:imgLayer>
                </a14:imgProps>
              </a:ext>
              <a:ext uri="{28A0092B-C50C-407E-A947-70E740481C1C}">
                <a14:useLocalDpi xmlns:a14="http://schemas.microsoft.com/office/drawing/2010/main" val="0"/>
              </a:ext>
            </a:extLst>
          </a:blip>
          <a:srcRect t="11167"/>
          <a:stretch/>
        </p:blipFill>
        <p:spPr bwMode="auto">
          <a:xfrm>
            <a:off x="528447" y="4121696"/>
            <a:ext cx="8064896" cy="2736304"/>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3" name="Content Placeholder 2"/>
          <p:cNvSpPr>
            <a:spLocks noGrp="1"/>
          </p:cNvSpPr>
          <p:nvPr>
            <p:ph idx="1"/>
          </p:nvPr>
        </p:nvSpPr>
        <p:spPr>
          <a:xfrm>
            <a:off x="292496" y="947861"/>
            <a:ext cx="8229600" cy="752947"/>
          </a:xfrm>
        </p:spPr>
        <p:txBody>
          <a:bodyPr>
            <a:normAutofit/>
          </a:bodyPr>
          <a:lstStyle/>
          <a:p>
            <a:pPr marL="0" indent="0">
              <a:buNone/>
            </a:pPr>
            <a:endParaRPr lang="hr-HR" sz="1800" b="1" u="sng" dirty="0"/>
          </a:p>
          <a:p>
            <a:pPr marL="0" indent="0">
              <a:buNone/>
            </a:pPr>
            <a:r>
              <a:rPr lang="hr-HR" sz="1700" b="1" u="sng" dirty="0"/>
              <a:t>Dokazna dokumentacija:</a:t>
            </a:r>
          </a:p>
          <a:p>
            <a:pPr marL="0" indent="0">
              <a:buNone/>
            </a:pPr>
            <a:endParaRPr lang="hr-HR" sz="1800" dirty="0"/>
          </a:p>
        </p:txBody>
      </p:sp>
      <p:sp>
        <p:nvSpPr>
          <p:cNvPr id="11" name="Title 1"/>
          <p:cNvSpPr txBox="1">
            <a:spLocks/>
          </p:cNvSpPr>
          <p:nvPr/>
        </p:nvSpPr>
        <p:spPr>
          <a:xfrm>
            <a:off x="2420144" y="245204"/>
            <a:ext cx="6419056" cy="634082"/>
          </a:xfrm>
          <a:prstGeom prst="rect">
            <a:avLst/>
          </a:prstGeom>
        </p:spPr>
        <p:txBody>
          <a:bodyPr vert="horz" lIns="91440" tIns="45720" rIns="91440" bIns="45720" rtlCol="0" anchor="ctr">
            <a:noAutofit/>
          </a:bodyPr>
          <a:lstStyle>
            <a:lvl1pPr algn="r" defTabSz="457200" rtl="0" eaLnBrk="1" latinLnBrk="0" hangingPunct="1">
              <a:spcBef>
                <a:spcPct val="0"/>
              </a:spcBef>
              <a:buNone/>
              <a:defRPr sz="2600" kern="1200">
                <a:solidFill>
                  <a:schemeClr val="accent6">
                    <a:lumMod val="75000"/>
                  </a:schemeClr>
                </a:solidFill>
                <a:latin typeface="Arial" panose="020B0604020202020204" pitchFamily="34" charset="0"/>
                <a:ea typeface="+mj-ea"/>
                <a:cs typeface="Arial" panose="020B0604020202020204" pitchFamily="34" charset="0"/>
              </a:defRPr>
            </a:lvl1pPr>
          </a:lstStyle>
          <a:p>
            <a:r>
              <a:rPr lang="hr-HR" sz="2800" dirty="0">
                <a:solidFill>
                  <a:schemeClr val="accent6"/>
                </a:solidFill>
              </a:rPr>
              <a:t>Događanja s multiplicirajućim učinkom</a:t>
            </a:r>
          </a:p>
        </p:txBody>
      </p:sp>
      <p:graphicFrame>
        <p:nvGraphicFramePr>
          <p:cNvPr id="10" name="Diagram 9">
            <a:extLst>
              <a:ext uri="{FF2B5EF4-FFF2-40B4-BE49-F238E27FC236}">
                <a16:creationId xmlns:a16="http://schemas.microsoft.com/office/drawing/2014/main" id="{13ED7A10-DEB5-4F86-8407-D29199571CF7}"/>
              </a:ext>
            </a:extLst>
          </p:cNvPr>
          <p:cNvGraphicFramePr/>
          <p:nvPr>
            <p:extLst>
              <p:ext uri="{D42A27DB-BD31-4B8C-83A1-F6EECF244321}">
                <p14:modId xmlns:p14="http://schemas.microsoft.com/office/powerpoint/2010/main" val="2676642657"/>
              </p:ext>
            </p:extLst>
          </p:nvPr>
        </p:nvGraphicFramePr>
        <p:xfrm>
          <a:off x="533456" y="1948479"/>
          <a:ext cx="8065549" cy="2273829"/>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Tree>
    <p:extLst>
      <p:ext uri="{BB962C8B-B14F-4D97-AF65-F5344CB8AC3E}">
        <p14:creationId xmlns:p14="http://schemas.microsoft.com/office/powerpoint/2010/main" val="4853544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23728" y="274638"/>
            <a:ext cx="7020272" cy="634082"/>
          </a:xfrm>
        </p:spPr>
        <p:txBody>
          <a:bodyPr/>
          <a:lstStyle/>
          <a:p>
            <a:r>
              <a:rPr lang="hr-HR" sz="2800" dirty="0">
                <a:solidFill>
                  <a:schemeClr val="accent6"/>
                </a:solidFill>
              </a:rPr>
              <a:t>Aktivnosti učenja, podučavanja i osposobljavanja</a:t>
            </a:r>
          </a:p>
        </p:txBody>
      </p:sp>
      <p:sp>
        <p:nvSpPr>
          <p:cNvPr id="3" name="Content Placeholder 2"/>
          <p:cNvSpPr>
            <a:spLocks noGrp="1"/>
          </p:cNvSpPr>
          <p:nvPr>
            <p:ph idx="1"/>
          </p:nvPr>
        </p:nvSpPr>
        <p:spPr>
          <a:xfrm>
            <a:off x="357743" y="2204864"/>
            <a:ext cx="8326738" cy="3993307"/>
          </a:xfrm>
        </p:spPr>
        <p:txBody>
          <a:bodyPr>
            <a:normAutofit/>
          </a:bodyPr>
          <a:lstStyle/>
          <a:p>
            <a:pPr marL="0" indent="0">
              <a:buNone/>
            </a:pPr>
            <a:r>
              <a:rPr lang="hr-HR" sz="1500" b="1" u="sng" dirty="0"/>
              <a:t>Način obračuna:</a:t>
            </a:r>
          </a:p>
          <a:p>
            <a:pPr marL="0" indent="0">
              <a:buNone/>
            </a:pPr>
            <a:endParaRPr lang="hr-HR" sz="1500" b="1" dirty="0">
              <a:solidFill>
                <a:schemeClr val="accent6">
                  <a:lumMod val="75000"/>
                </a:schemeClr>
              </a:solidFill>
            </a:endParaRPr>
          </a:p>
          <a:p>
            <a:pPr marL="0" indent="0">
              <a:buNone/>
            </a:pPr>
            <a:r>
              <a:rPr lang="hr-HR" sz="1500" b="1" dirty="0">
                <a:solidFill>
                  <a:schemeClr val="accent6">
                    <a:lumMod val="75000"/>
                  </a:schemeClr>
                </a:solidFill>
              </a:rPr>
              <a:t>Putovanje:</a:t>
            </a:r>
          </a:p>
          <a:p>
            <a:pPr marL="0" indent="0">
              <a:buNone/>
            </a:pPr>
            <a:r>
              <a:rPr lang="hr-HR" sz="1500" b="1" dirty="0">
                <a:solidFill>
                  <a:schemeClr val="accent5"/>
                </a:solidFill>
              </a:rPr>
              <a:t>broj sudionika  x   jedinični doprinos primjenjiv </a:t>
            </a:r>
          </a:p>
          <a:p>
            <a:pPr marL="0" indent="0">
              <a:buNone/>
            </a:pPr>
            <a:r>
              <a:rPr lang="hr-HR" sz="1500" b="1" dirty="0">
                <a:solidFill>
                  <a:schemeClr val="accent5"/>
                </a:solidFill>
              </a:rPr>
              <a:t>na dotični raspon udaljenosti za dano putovanje</a:t>
            </a:r>
          </a:p>
          <a:p>
            <a:pPr marL="0" indent="0">
              <a:buNone/>
            </a:pPr>
            <a:endParaRPr lang="hr-HR" sz="1500" b="1" dirty="0">
              <a:solidFill>
                <a:schemeClr val="tx1">
                  <a:lumMod val="50000"/>
                  <a:lumOff val="50000"/>
                </a:schemeClr>
              </a:solidFill>
            </a:endParaRPr>
          </a:p>
          <a:p>
            <a:pPr marL="0" indent="0">
              <a:buNone/>
            </a:pPr>
            <a:r>
              <a:rPr lang="hr-HR" sz="1500" b="1" dirty="0">
                <a:solidFill>
                  <a:schemeClr val="accent6">
                    <a:lumMod val="75000"/>
                  </a:schemeClr>
                </a:solidFill>
              </a:rPr>
              <a:t>Pojedinačna potpora: </a:t>
            </a:r>
          </a:p>
          <a:p>
            <a:pPr marL="0" indent="0">
              <a:buNone/>
            </a:pPr>
            <a:r>
              <a:rPr lang="hr-HR" sz="1500" b="1" dirty="0">
                <a:solidFill>
                  <a:schemeClr val="accent5"/>
                </a:solidFill>
              </a:rPr>
              <a:t>broj dana/mjeseci po sudioniku, uključujući osobe u pratnji s boravkom do 60 dana   x   dnevni/mjesečni jedinični doprinos</a:t>
            </a:r>
          </a:p>
          <a:p>
            <a:pPr marL="0" indent="0">
              <a:buNone/>
            </a:pPr>
            <a:endParaRPr lang="hr-HR" sz="1500" b="1" dirty="0">
              <a:solidFill>
                <a:schemeClr val="tx1">
                  <a:lumMod val="50000"/>
                  <a:lumOff val="50000"/>
                </a:schemeClr>
              </a:solidFill>
            </a:endParaRPr>
          </a:p>
          <a:p>
            <a:pPr marL="0" indent="0">
              <a:buNone/>
            </a:pPr>
            <a:r>
              <a:rPr lang="hr-HR" sz="1500" b="1" dirty="0">
                <a:solidFill>
                  <a:schemeClr val="accent6">
                    <a:lumMod val="75000"/>
                  </a:schemeClr>
                </a:solidFill>
              </a:rPr>
              <a:t>Jezična potpora: </a:t>
            </a:r>
          </a:p>
          <a:p>
            <a:pPr marL="0" indent="0">
              <a:buNone/>
            </a:pPr>
            <a:r>
              <a:rPr lang="hr-HR" sz="1500" b="1" dirty="0">
                <a:solidFill>
                  <a:schemeClr val="accent5"/>
                </a:solidFill>
              </a:rPr>
              <a:t>broj sudionika koji primaju jezičnu potporu   x   jedinični doprinos</a:t>
            </a:r>
          </a:p>
        </p:txBody>
      </p:sp>
      <p:pic>
        <p:nvPicPr>
          <p:cNvPr id="5" name="Picture 4">
            <a:extLst>
              <a:ext uri="{FF2B5EF4-FFF2-40B4-BE49-F238E27FC236}">
                <a16:creationId xmlns:a16="http://schemas.microsoft.com/office/drawing/2014/main" id="{5E780B3C-81D3-4212-8A44-78E92E0798CB}"/>
              </a:ext>
            </a:extLst>
          </p:cNvPr>
          <p:cNvPicPr>
            <a:picLocks noChangeAspect="1"/>
          </p:cNvPicPr>
          <p:nvPr/>
        </p:nvPicPr>
        <p:blipFill rotWithShape="1">
          <a:blip r:embed="rId3"/>
          <a:srcRect l="79232" t="50000" b="13824"/>
          <a:stretch/>
        </p:blipFill>
        <p:spPr>
          <a:xfrm rot="635007">
            <a:off x="6744124" y="1454272"/>
            <a:ext cx="1761646" cy="1728192"/>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
        <p:nvSpPr>
          <p:cNvPr id="4" name="TextBox 3">
            <a:extLst>
              <a:ext uri="{FF2B5EF4-FFF2-40B4-BE49-F238E27FC236}">
                <a16:creationId xmlns:a16="http://schemas.microsoft.com/office/drawing/2014/main" id="{F911EB30-2C00-472C-A3CD-84C63E8F183B}"/>
              </a:ext>
            </a:extLst>
          </p:cNvPr>
          <p:cNvSpPr txBox="1"/>
          <p:nvPr/>
        </p:nvSpPr>
        <p:spPr>
          <a:xfrm>
            <a:off x="467544" y="1088022"/>
            <a:ext cx="4801314" cy="954107"/>
          </a:xfrm>
          <a:prstGeom prst="rect">
            <a:avLst/>
          </a:prstGeom>
          <a:noFill/>
        </p:spPr>
        <p:txBody>
          <a:bodyPr wrap="none" rtlCol="0">
            <a:spAutoFit/>
          </a:bodyPr>
          <a:lstStyle/>
          <a:p>
            <a:r>
              <a:rPr lang="hr-HR" sz="1500" b="1" u="sng" dirty="0">
                <a:solidFill>
                  <a:schemeClr val="tx1">
                    <a:lumMod val="65000"/>
                    <a:lumOff val="35000"/>
                  </a:schemeClr>
                </a:solidFill>
                <a:latin typeface="Arial" panose="020B0604020202020204" pitchFamily="34" charset="0"/>
                <a:cs typeface="Arial" panose="020B0604020202020204" pitchFamily="34" charset="0"/>
              </a:rPr>
              <a:t>Obuhvaća troškove vezane uz:</a:t>
            </a:r>
          </a:p>
          <a:p>
            <a:endParaRPr lang="hr-HR" sz="1100" dirty="0">
              <a:solidFill>
                <a:schemeClr val="tx1">
                  <a:lumMod val="50000"/>
                  <a:lumOff val="50000"/>
                </a:schemeClr>
              </a:solidFill>
              <a:latin typeface="Arial" panose="020B0604020202020204" pitchFamily="34" charset="0"/>
              <a:cs typeface="Arial" panose="020B0604020202020204" pitchFamily="34" charset="0"/>
            </a:endParaRPr>
          </a:p>
          <a:p>
            <a:r>
              <a:rPr lang="hr-HR" sz="1500" dirty="0">
                <a:solidFill>
                  <a:schemeClr val="tx1">
                    <a:lumMod val="50000"/>
                    <a:lumOff val="50000"/>
                  </a:schemeClr>
                </a:solidFill>
                <a:latin typeface="Arial" panose="020B0604020202020204" pitchFamily="34" charset="0"/>
                <a:cs typeface="Arial" panose="020B0604020202020204" pitchFamily="34" charset="0"/>
              </a:rPr>
              <a:t>Provođenje mobilnosti </a:t>
            </a:r>
            <a:br>
              <a:rPr lang="hr-HR" sz="1500" dirty="0">
                <a:solidFill>
                  <a:schemeClr val="tx1">
                    <a:lumMod val="50000"/>
                    <a:lumOff val="50000"/>
                  </a:schemeClr>
                </a:solidFill>
                <a:latin typeface="Arial" panose="020B0604020202020204" pitchFamily="34" charset="0"/>
                <a:cs typeface="Arial" panose="020B0604020202020204" pitchFamily="34" charset="0"/>
              </a:rPr>
            </a:br>
            <a:r>
              <a:rPr lang="hr-HR" sz="1500" dirty="0">
                <a:solidFill>
                  <a:schemeClr val="tx1">
                    <a:lumMod val="50000"/>
                    <a:lumOff val="50000"/>
                  </a:schemeClr>
                </a:solidFill>
                <a:latin typeface="Arial" panose="020B0604020202020204" pitchFamily="34" charset="0"/>
                <a:cs typeface="Arial" panose="020B0604020202020204" pitchFamily="34" charset="0"/>
              </a:rPr>
              <a:t>(kratkoročne, dugoročne, intenzivni studijski programi)</a:t>
            </a:r>
          </a:p>
        </p:txBody>
      </p:sp>
    </p:spTree>
    <p:extLst>
      <p:ext uri="{BB962C8B-B14F-4D97-AF65-F5344CB8AC3E}">
        <p14:creationId xmlns:p14="http://schemas.microsoft.com/office/powerpoint/2010/main" val="367514272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r-HR" sz="2800" dirty="0">
                <a:solidFill>
                  <a:schemeClr val="accent6"/>
                </a:solidFill>
              </a:rPr>
              <a:t>Aktivnosti učenja, podučavanja i osposobljavanja</a:t>
            </a:r>
          </a:p>
        </p:txBody>
      </p:sp>
      <p:sp>
        <p:nvSpPr>
          <p:cNvPr id="3" name="Content Placeholder 2"/>
          <p:cNvSpPr>
            <a:spLocks noGrp="1"/>
          </p:cNvSpPr>
          <p:nvPr>
            <p:ph idx="1"/>
          </p:nvPr>
        </p:nvSpPr>
        <p:spPr>
          <a:xfrm>
            <a:off x="457200" y="1412776"/>
            <a:ext cx="8229600" cy="4857403"/>
          </a:xfrm>
        </p:spPr>
        <p:txBody>
          <a:bodyPr>
            <a:normAutofit lnSpcReduction="10000"/>
          </a:bodyPr>
          <a:lstStyle/>
          <a:p>
            <a:pPr marL="0" indent="0">
              <a:buNone/>
            </a:pPr>
            <a:r>
              <a:rPr lang="vi-VN" sz="2000" b="1" dirty="0">
                <a:solidFill>
                  <a:schemeClr val="accent6"/>
                </a:solidFill>
              </a:rPr>
              <a:t>Putovanje</a:t>
            </a:r>
            <a:r>
              <a:rPr lang="en-US" sz="2000" b="1" dirty="0">
                <a:solidFill>
                  <a:schemeClr val="accent6"/>
                </a:solidFill>
              </a:rPr>
              <a:t> </a:t>
            </a:r>
            <a:r>
              <a:rPr lang="en-US" sz="2000" b="1" dirty="0" err="1">
                <a:solidFill>
                  <a:schemeClr val="accent6"/>
                </a:solidFill>
              </a:rPr>
              <a:t>i</a:t>
            </a:r>
            <a:r>
              <a:rPr lang="en-US" sz="2000" b="1" dirty="0">
                <a:solidFill>
                  <a:schemeClr val="accent6"/>
                </a:solidFill>
              </a:rPr>
              <a:t> </a:t>
            </a:r>
            <a:r>
              <a:rPr lang="en-US" sz="2000" b="1" dirty="0" err="1">
                <a:solidFill>
                  <a:schemeClr val="accent6"/>
                </a:solidFill>
              </a:rPr>
              <a:t>pojedinačna</a:t>
            </a:r>
            <a:r>
              <a:rPr lang="en-US" sz="2000" b="1" dirty="0">
                <a:solidFill>
                  <a:schemeClr val="accent6"/>
                </a:solidFill>
              </a:rPr>
              <a:t> </a:t>
            </a:r>
            <a:r>
              <a:rPr lang="en-US" sz="2000" b="1" dirty="0" err="1">
                <a:solidFill>
                  <a:schemeClr val="accent6"/>
                </a:solidFill>
              </a:rPr>
              <a:t>potpora</a:t>
            </a:r>
            <a:endParaRPr lang="hr-HR" sz="2000" b="1" dirty="0">
              <a:solidFill>
                <a:schemeClr val="accent6"/>
              </a:solidFill>
            </a:endParaRPr>
          </a:p>
          <a:p>
            <a:r>
              <a:rPr lang="hr-HR" sz="1800" b="1" dirty="0">
                <a:solidFill>
                  <a:schemeClr val="accent5"/>
                </a:solidFill>
              </a:rPr>
              <a:t>izjava potpisana od strane organizacije primatelja</a:t>
            </a:r>
            <a:r>
              <a:rPr lang="hr-HR" sz="1800" dirty="0">
                <a:solidFill>
                  <a:schemeClr val="tx1">
                    <a:lumMod val="50000"/>
                    <a:lumOff val="50000"/>
                  </a:schemeClr>
                </a:solidFill>
              </a:rPr>
              <a:t>, s navedenim imenom sudionika, svrhom aktivnosti u inozemstvu kao i datumom početka i završetka aktivnosti</a:t>
            </a:r>
          </a:p>
          <a:p>
            <a:pPr marL="0" indent="0">
              <a:buNone/>
            </a:pPr>
            <a:endParaRPr lang="hr-HR" sz="1800" dirty="0">
              <a:solidFill>
                <a:schemeClr val="tx1">
                  <a:lumMod val="50000"/>
                  <a:lumOff val="50000"/>
                </a:schemeClr>
              </a:solidFill>
            </a:endParaRPr>
          </a:p>
          <a:p>
            <a:pPr marL="0" indent="0">
              <a:buNone/>
            </a:pPr>
            <a:r>
              <a:rPr lang="hr-HR" sz="2000" b="1" dirty="0">
                <a:solidFill>
                  <a:schemeClr val="accent6"/>
                </a:solidFill>
              </a:rPr>
              <a:t>Jezična potpora</a:t>
            </a:r>
          </a:p>
          <a:p>
            <a:r>
              <a:rPr lang="hr-HR" sz="1800" dirty="0">
                <a:solidFill>
                  <a:schemeClr val="tx1">
                    <a:lumMod val="50000"/>
                    <a:lumOff val="50000"/>
                  </a:schemeClr>
                </a:solidFill>
              </a:rPr>
              <a:t>potvrda o sudjelovanju na tečaju u </a:t>
            </a:r>
            <a:r>
              <a:rPr lang="hr-HR" sz="1800" b="1" dirty="0">
                <a:solidFill>
                  <a:schemeClr val="accent5"/>
                </a:solidFill>
              </a:rPr>
              <a:t>obliku izjave potpisane od strane pružatelja tečaja</a:t>
            </a:r>
            <a:r>
              <a:rPr lang="hr-HR" sz="1800" dirty="0">
                <a:solidFill>
                  <a:schemeClr val="tx1">
                    <a:lumMod val="50000"/>
                    <a:lumOff val="50000"/>
                  </a:schemeClr>
                </a:solidFill>
              </a:rPr>
              <a:t>, s navedenim imenom sudionika, podučavanom jeziku, obliku i trajanju pružene jezične potpore</a:t>
            </a:r>
          </a:p>
          <a:p>
            <a:pPr marL="0" indent="0">
              <a:buNone/>
            </a:pPr>
            <a:endParaRPr lang="hr-HR" sz="1800" dirty="0">
              <a:solidFill>
                <a:schemeClr val="tx1">
                  <a:lumMod val="50000"/>
                  <a:lumOff val="50000"/>
                </a:schemeClr>
              </a:solidFill>
            </a:endParaRPr>
          </a:p>
          <a:p>
            <a:r>
              <a:rPr lang="hr-HR" sz="1800" b="1" dirty="0">
                <a:solidFill>
                  <a:schemeClr val="accent5"/>
                </a:solidFill>
              </a:rPr>
              <a:t>račun za kupljene materijale za učenje</a:t>
            </a:r>
            <a:r>
              <a:rPr lang="hr-HR" sz="1800" dirty="0">
                <a:solidFill>
                  <a:schemeClr val="tx1">
                    <a:lumMod val="50000"/>
                    <a:lumOff val="50000"/>
                  </a:schemeClr>
                </a:solidFill>
              </a:rPr>
              <a:t>, s navedenim jezikom, imenom i adresom tijela koje izdaje račun, iznosom i valutom te datumom računa</a:t>
            </a:r>
          </a:p>
          <a:p>
            <a:pPr marL="0" indent="0">
              <a:buNone/>
            </a:pPr>
            <a:endParaRPr lang="hr-HR" sz="1800" dirty="0">
              <a:solidFill>
                <a:schemeClr val="tx1">
                  <a:lumMod val="50000"/>
                  <a:lumOff val="50000"/>
                </a:schemeClr>
              </a:solidFill>
            </a:endParaRPr>
          </a:p>
          <a:p>
            <a:r>
              <a:rPr lang="hr-HR" sz="1800" dirty="0">
                <a:solidFill>
                  <a:schemeClr val="tx1">
                    <a:lumMod val="50000"/>
                    <a:lumOff val="50000"/>
                  </a:schemeClr>
                </a:solidFill>
              </a:rPr>
              <a:t>u slučaju jezične potpore koju je pružio izravno korisnik: </a:t>
            </a:r>
            <a:r>
              <a:rPr lang="hr-HR" sz="1800" b="1" dirty="0">
                <a:solidFill>
                  <a:schemeClr val="accent5"/>
                </a:solidFill>
              </a:rPr>
              <a:t>izjava koja je potpisana i datirana od strane sudionika</a:t>
            </a:r>
            <a:r>
              <a:rPr lang="hr-HR" sz="1800" dirty="0">
                <a:solidFill>
                  <a:schemeClr val="tx1">
                    <a:lumMod val="50000"/>
                    <a:lumOff val="50000"/>
                  </a:schemeClr>
                </a:solidFill>
              </a:rPr>
              <a:t>, s navedenim imenom sudionika, podučavanim jezikom, oblikom i trajanjem primljene jezične potpore</a:t>
            </a:r>
          </a:p>
          <a:p>
            <a:pPr marL="0" indent="0">
              <a:buNone/>
            </a:pPr>
            <a:endParaRPr lang="hr-HR" sz="1800" dirty="0">
              <a:solidFill>
                <a:schemeClr val="tx1">
                  <a:lumMod val="50000"/>
                  <a:lumOff val="50000"/>
                </a:schemeClr>
              </a:solidFill>
            </a:endParaRPr>
          </a:p>
        </p:txBody>
      </p:sp>
      <p:sp>
        <p:nvSpPr>
          <p:cNvPr id="4" name="Rectangle 3">
            <a:extLst>
              <a:ext uri="{FF2B5EF4-FFF2-40B4-BE49-F238E27FC236}">
                <a16:creationId xmlns:a16="http://schemas.microsoft.com/office/drawing/2014/main" id="{C6F397CD-70C1-4924-809F-20740D183012}"/>
              </a:ext>
            </a:extLst>
          </p:cNvPr>
          <p:cNvSpPr/>
          <p:nvPr/>
        </p:nvSpPr>
        <p:spPr>
          <a:xfrm>
            <a:off x="474839" y="891353"/>
            <a:ext cx="2890535" cy="369332"/>
          </a:xfrm>
          <a:prstGeom prst="rect">
            <a:avLst/>
          </a:prstGeom>
        </p:spPr>
        <p:txBody>
          <a:bodyPr wrap="none">
            <a:spAutoFit/>
          </a:bodyPr>
          <a:lstStyle/>
          <a:p>
            <a:r>
              <a:rPr lang="vi-VN" b="1" u="sng" dirty="0">
                <a:solidFill>
                  <a:schemeClr val="tx1">
                    <a:lumMod val="50000"/>
                    <a:lumOff val="50000"/>
                  </a:schemeClr>
                </a:solidFill>
              </a:rPr>
              <a:t>Dokazna dokumentacija:</a:t>
            </a:r>
            <a:endParaRPr lang="hr-HR" b="1" u="sng" dirty="0">
              <a:solidFill>
                <a:schemeClr val="tx1">
                  <a:lumMod val="50000"/>
                  <a:lumOff val="50000"/>
                </a:schemeClr>
              </a:solidFill>
            </a:endParaRPr>
          </a:p>
        </p:txBody>
      </p:sp>
    </p:spTree>
    <p:extLst>
      <p:ext uri="{BB962C8B-B14F-4D97-AF65-F5344CB8AC3E}">
        <p14:creationId xmlns:p14="http://schemas.microsoft.com/office/powerpoint/2010/main" val="328664334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21703" y="1052736"/>
            <a:ext cx="8363272" cy="5361459"/>
          </a:xfrm>
        </p:spPr>
        <p:txBody>
          <a:bodyPr>
            <a:normAutofit/>
          </a:bodyPr>
          <a:lstStyle/>
          <a:p>
            <a:pPr marL="457200" indent="-457200">
              <a:buAutoNum type="arabicPeriod"/>
            </a:pPr>
            <a:endParaRPr lang="hr-HR" sz="2200" dirty="0">
              <a:solidFill>
                <a:schemeClr val="tx1">
                  <a:lumMod val="50000"/>
                  <a:lumOff val="50000"/>
                </a:schemeClr>
              </a:solidFill>
              <a:latin typeface="Arial" panose="020B0604020202020204" pitchFamily="34" charset="0"/>
              <a:cs typeface="Arial" panose="020B0604020202020204" pitchFamily="34" charset="0"/>
            </a:endParaRPr>
          </a:p>
          <a:p>
            <a:pPr marL="457200" indent="-457200">
              <a:buAutoNum type="arabicPeriod"/>
            </a:pPr>
            <a:r>
              <a:rPr lang="hr-HR" sz="2200" dirty="0">
                <a:solidFill>
                  <a:schemeClr val="tx1">
                    <a:lumMod val="50000"/>
                    <a:lumOff val="50000"/>
                  </a:schemeClr>
                </a:solidFill>
                <a:latin typeface="Arial" panose="020B0604020202020204" pitchFamily="34" charset="0"/>
                <a:cs typeface="Arial" panose="020B0604020202020204" pitchFamily="34" charset="0"/>
              </a:rPr>
              <a:t>Sporazum:</a:t>
            </a:r>
          </a:p>
          <a:p>
            <a:pPr marL="0" indent="0">
              <a:buNone/>
            </a:pPr>
            <a:endParaRPr lang="hr-HR" sz="2200" dirty="0">
              <a:solidFill>
                <a:schemeClr val="tx1">
                  <a:lumMod val="50000"/>
                  <a:lumOff val="50000"/>
                </a:schemeClr>
              </a:solidFill>
              <a:latin typeface="Arial" panose="020B0604020202020204" pitchFamily="34" charset="0"/>
              <a:cs typeface="Arial" panose="020B0604020202020204" pitchFamily="34" charset="0"/>
            </a:endParaRPr>
          </a:p>
          <a:p>
            <a:pPr marL="630238" indent="-274638"/>
            <a:r>
              <a:rPr lang="hr-HR" sz="2200" dirty="0">
                <a:solidFill>
                  <a:schemeClr val="tx1">
                    <a:lumMod val="50000"/>
                    <a:lumOff val="50000"/>
                  </a:schemeClr>
                </a:solidFill>
              </a:rPr>
              <a:t>Posebni uvjeti</a:t>
            </a:r>
          </a:p>
          <a:p>
            <a:pPr marL="630238" indent="-274638"/>
            <a:r>
              <a:rPr lang="hr-HR" sz="2200" dirty="0">
                <a:solidFill>
                  <a:schemeClr val="tx1">
                    <a:lumMod val="50000"/>
                    <a:lumOff val="50000"/>
                  </a:schemeClr>
                </a:solidFill>
              </a:rPr>
              <a:t>Prilog I.  Opći uvjeti </a:t>
            </a:r>
            <a:endParaRPr lang="hr-HR" sz="2200" dirty="0">
              <a:solidFill>
                <a:schemeClr val="tx1">
                  <a:lumMod val="50000"/>
                  <a:lumOff val="50000"/>
                </a:schemeClr>
              </a:solidFill>
              <a:latin typeface="Arial" panose="020B0604020202020204" pitchFamily="34" charset="0"/>
              <a:cs typeface="Arial" panose="020B0604020202020204" pitchFamily="34" charset="0"/>
            </a:endParaRPr>
          </a:p>
          <a:p>
            <a:pPr marL="630238" indent="-274638"/>
            <a:r>
              <a:rPr lang="vi-VN" sz="2200" dirty="0">
                <a:solidFill>
                  <a:schemeClr val="tx1">
                    <a:lumMod val="50000"/>
                    <a:lumOff val="50000"/>
                  </a:schemeClr>
                </a:solidFill>
                <a:latin typeface="Arial" panose="020B0604020202020204" pitchFamily="34" charset="0"/>
                <a:cs typeface="Arial" panose="020B0604020202020204" pitchFamily="34" charset="0"/>
              </a:rPr>
              <a:t>Pri</a:t>
            </a:r>
            <a:r>
              <a:rPr lang="hr-HR" sz="2200" dirty="0">
                <a:solidFill>
                  <a:schemeClr val="tx1">
                    <a:lumMod val="50000"/>
                    <a:lumOff val="50000"/>
                  </a:schemeClr>
                </a:solidFill>
                <a:latin typeface="Arial" panose="020B0604020202020204" pitchFamily="34" charset="0"/>
                <a:cs typeface="Arial" panose="020B0604020202020204" pitchFamily="34" charset="0"/>
              </a:rPr>
              <a:t>log</a:t>
            </a:r>
            <a:r>
              <a:rPr lang="vi-VN" sz="2200" dirty="0">
                <a:solidFill>
                  <a:schemeClr val="tx1">
                    <a:lumMod val="50000"/>
                    <a:lumOff val="50000"/>
                  </a:schemeClr>
                </a:solidFill>
                <a:latin typeface="Arial" panose="020B0604020202020204" pitchFamily="34" charset="0"/>
                <a:cs typeface="Arial" panose="020B0604020202020204" pitchFamily="34" charset="0"/>
              </a:rPr>
              <a:t> II</a:t>
            </a:r>
            <a:r>
              <a:rPr lang="hr-HR" sz="2200" dirty="0">
                <a:solidFill>
                  <a:schemeClr val="tx1">
                    <a:lumMod val="50000"/>
                    <a:lumOff val="50000"/>
                  </a:schemeClr>
                </a:solidFill>
                <a:latin typeface="Arial" panose="020B0604020202020204" pitchFamily="34" charset="0"/>
                <a:cs typeface="Arial" panose="020B0604020202020204" pitchFamily="34" charset="0"/>
              </a:rPr>
              <a:t>.</a:t>
            </a:r>
            <a:r>
              <a:rPr lang="vi-VN" sz="2200" dirty="0">
                <a:solidFill>
                  <a:schemeClr val="tx1">
                    <a:lumMod val="50000"/>
                    <a:lumOff val="50000"/>
                  </a:schemeClr>
                </a:solidFill>
                <a:latin typeface="Arial" panose="020B0604020202020204" pitchFamily="34" charset="0"/>
                <a:cs typeface="Arial" panose="020B0604020202020204" pitchFamily="34" charset="0"/>
              </a:rPr>
              <a:t> Predviđeni proraču</a:t>
            </a:r>
            <a:r>
              <a:rPr lang="hr-HR" sz="2200" dirty="0">
                <a:solidFill>
                  <a:schemeClr val="tx1">
                    <a:lumMod val="50000"/>
                    <a:lumOff val="50000"/>
                  </a:schemeClr>
                </a:solidFill>
                <a:latin typeface="Arial" panose="020B0604020202020204" pitchFamily="34" charset="0"/>
                <a:cs typeface="Arial" panose="020B0604020202020204" pitchFamily="34" charset="0"/>
              </a:rPr>
              <a:t>n</a:t>
            </a:r>
          </a:p>
          <a:p>
            <a:pPr marL="630238" indent="-274638"/>
            <a:r>
              <a:rPr lang="hr-HR" sz="2200" dirty="0">
                <a:solidFill>
                  <a:schemeClr val="tx1">
                    <a:lumMod val="50000"/>
                    <a:lumOff val="50000"/>
                  </a:schemeClr>
                </a:solidFill>
                <a:latin typeface="Arial" panose="020B0604020202020204" pitchFamily="34" charset="0"/>
                <a:cs typeface="Arial" panose="020B0604020202020204" pitchFamily="34" charset="0"/>
              </a:rPr>
              <a:t>Prilog III. Financijska i ugovorna pravila</a:t>
            </a:r>
          </a:p>
          <a:p>
            <a:pPr marL="630238" indent="-274638"/>
            <a:r>
              <a:rPr lang="hr-HR" sz="2200" dirty="0">
                <a:solidFill>
                  <a:schemeClr val="tx1">
                    <a:lumMod val="50000"/>
                    <a:lumOff val="50000"/>
                  </a:schemeClr>
                </a:solidFill>
              </a:rPr>
              <a:t>Prilog IV. Primjenjive stope za jedinične doprinose</a:t>
            </a:r>
          </a:p>
          <a:p>
            <a:pPr marL="630238" indent="-274638"/>
            <a:r>
              <a:rPr lang="hr-HR" sz="2200" dirty="0">
                <a:solidFill>
                  <a:schemeClr val="tx1">
                    <a:lumMod val="50000"/>
                    <a:lumOff val="50000"/>
                  </a:schemeClr>
                </a:solidFill>
              </a:rPr>
              <a:t>Dodatak Sporazumu</a:t>
            </a:r>
          </a:p>
          <a:p>
            <a:pPr marL="0" indent="0">
              <a:buNone/>
            </a:pPr>
            <a:endParaRPr lang="hr-HR" sz="2200" dirty="0">
              <a:solidFill>
                <a:schemeClr val="tx1">
                  <a:lumMod val="50000"/>
                  <a:lumOff val="50000"/>
                </a:schemeClr>
              </a:solidFill>
              <a:latin typeface="Arial" panose="020B0604020202020204" pitchFamily="34" charset="0"/>
              <a:cs typeface="Arial" panose="020B0604020202020204" pitchFamily="34" charset="0"/>
            </a:endParaRPr>
          </a:p>
          <a:p>
            <a:pPr marL="457200" indent="-457200">
              <a:buAutoNum type="arabicPeriod" startAt="2"/>
            </a:pPr>
            <a:r>
              <a:rPr lang="hr-HR" sz="2200" dirty="0">
                <a:solidFill>
                  <a:schemeClr val="tx1">
                    <a:lumMod val="50000"/>
                    <a:lumOff val="50000"/>
                  </a:schemeClr>
                </a:solidFill>
                <a:latin typeface="Arial" panose="020B0604020202020204" pitchFamily="34" charset="0"/>
                <a:cs typeface="Arial" panose="020B0604020202020204" pitchFamily="34" charset="0"/>
              </a:rPr>
              <a:t>Kontrole koje poduzima Agencija  </a:t>
            </a:r>
          </a:p>
          <a:p>
            <a:pPr marL="0" indent="0">
              <a:buNone/>
            </a:pPr>
            <a:endParaRPr lang="hr-HR" sz="2200" dirty="0">
              <a:solidFill>
                <a:schemeClr val="tx1">
                  <a:lumMod val="50000"/>
                  <a:lumOff val="50000"/>
                </a:schemeClr>
              </a:solidFill>
              <a:latin typeface="Arial" panose="020B0604020202020204" pitchFamily="34" charset="0"/>
              <a:cs typeface="Arial" panose="020B0604020202020204" pitchFamily="34" charset="0"/>
            </a:endParaRPr>
          </a:p>
        </p:txBody>
      </p:sp>
      <p:sp>
        <p:nvSpPr>
          <p:cNvPr id="3" name="Title 2"/>
          <p:cNvSpPr>
            <a:spLocks noGrp="1"/>
          </p:cNvSpPr>
          <p:nvPr>
            <p:ph type="title"/>
          </p:nvPr>
        </p:nvSpPr>
        <p:spPr/>
        <p:txBody>
          <a:bodyPr>
            <a:normAutofit/>
          </a:bodyPr>
          <a:lstStyle/>
          <a:p>
            <a:r>
              <a:rPr lang="hr-HR" sz="2800" dirty="0">
                <a:solidFill>
                  <a:schemeClr val="accent6"/>
                </a:solidFill>
              </a:rPr>
              <a:t>Sadržaj</a:t>
            </a:r>
          </a:p>
        </p:txBody>
      </p:sp>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731865" y="1484784"/>
            <a:ext cx="2043113" cy="2043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308502"/>
            <a:ext cx="8229600" cy="5504874"/>
          </a:xfrm>
        </p:spPr>
        <p:txBody>
          <a:bodyPr>
            <a:noAutofit/>
          </a:bodyPr>
          <a:lstStyle/>
          <a:p>
            <a:pPr marL="0" indent="0">
              <a:buNone/>
            </a:pPr>
            <a:r>
              <a:rPr lang="hr-HR" sz="1800" dirty="0">
                <a:solidFill>
                  <a:schemeClr val="tx1">
                    <a:lumMod val="50000"/>
                    <a:lumOff val="50000"/>
                  </a:schemeClr>
                </a:solidFill>
              </a:rPr>
              <a:t>Korisnik je dužan sudioniku mobilnosti:</a:t>
            </a:r>
          </a:p>
          <a:p>
            <a:pPr marL="0" indent="0">
              <a:buNone/>
            </a:pPr>
            <a:endParaRPr lang="hr-HR" sz="1800" dirty="0">
              <a:solidFill>
                <a:schemeClr val="tx1">
                  <a:lumMod val="50000"/>
                  <a:lumOff val="50000"/>
                </a:schemeClr>
              </a:solidFill>
              <a:latin typeface="Arial" panose="020B0604020202020204" pitchFamily="34" charset="0"/>
              <a:cs typeface="Arial" panose="020B0604020202020204" pitchFamily="34" charset="0"/>
            </a:endParaRPr>
          </a:p>
          <a:p>
            <a:pPr marL="0" indent="0">
              <a:buNone/>
            </a:pPr>
            <a:endParaRPr lang="hr-HR" sz="1100" dirty="0">
              <a:solidFill>
                <a:schemeClr val="tx1">
                  <a:lumMod val="50000"/>
                  <a:lumOff val="50000"/>
                </a:schemeClr>
              </a:solidFill>
              <a:latin typeface="Arial" panose="020B0604020202020204" pitchFamily="34" charset="0"/>
              <a:cs typeface="Arial" panose="020B0604020202020204" pitchFamily="34" charset="0"/>
            </a:endParaRPr>
          </a:p>
          <a:p>
            <a:pPr>
              <a:spcBef>
                <a:spcPts val="400"/>
              </a:spcBef>
            </a:pPr>
            <a:r>
              <a:rPr lang="hr-HR" sz="1800" dirty="0">
                <a:solidFill>
                  <a:schemeClr val="tx1">
                    <a:lumMod val="50000"/>
                    <a:lumOff val="50000"/>
                  </a:schemeClr>
                </a:solidFill>
                <a:latin typeface="Arial" panose="020B0604020202020204" pitchFamily="34" charset="0"/>
                <a:cs typeface="Arial" panose="020B0604020202020204" pitchFamily="34" charset="0"/>
              </a:rPr>
              <a:t>Ili </a:t>
            </a:r>
            <a:r>
              <a:rPr lang="hr-HR" sz="1800" b="1" dirty="0">
                <a:latin typeface="Arial" panose="020B0604020202020204" pitchFamily="34" charset="0"/>
                <a:cs typeface="Arial" panose="020B0604020202020204" pitchFamily="34" charset="0"/>
              </a:rPr>
              <a:t>doznačiti financijsku potporu</a:t>
            </a:r>
            <a:r>
              <a:rPr lang="hr-HR" sz="1800" dirty="0">
                <a:latin typeface="Arial" panose="020B0604020202020204" pitchFamily="34" charset="0"/>
                <a:cs typeface="Arial" panose="020B0604020202020204" pitchFamily="34" charset="0"/>
              </a:rPr>
              <a:t> </a:t>
            </a:r>
            <a:r>
              <a:rPr lang="hr-HR" sz="1800" b="1" dirty="0">
                <a:solidFill>
                  <a:schemeClr val="tx1">
                    <a:lumMod val="50000"/>
                    <a:lumOff val="50000"/>
                  </a:schemeClr>
                </a:solidFill>
                <a:latin typeface="Arial" panose="020B0604020202020204" pitchFamily="34" charset="0"/>
                <a:cs typeface="Arial" panose="020B0604020202020204" pitchFamily="34" charset="0"/>
              </a:rPr>
              <a:t>u potpunosti</a:t>
            </a:r>
          </a:p>
          <a:p>
            <a:pPr>
              <a:spcBef>
                <a:spcPts val="400"/>
              </a:spcBef>
            </a:pPr>
            <a:endParaRPr lang="hr-HR" sz="1800" dirty="0">
              <a:solidFill>
                <a:schemeClr val="tx1">
                  <a:lumMod val="50000"/>
                  <a:lumOff val="50000"/>
                </a:schemeClr>
              </a:solidFill>
              <a:latin typeface="Arial" panose="020B0604020202020204" pitchFamily="34" charset="0"/>
              <a:cs typeface="Arial" panose="020B0604020202020204" pitchFamily="34" charset="0"/>
            </a:endParaRPr>
          </a:p>
          <a:p>
            <a:pPr>
              <a:spcBef>
                <a:spcPts val="400"/>
              </a:spcBef>
            </a:pPr>
            <a:endParaRPr lang="hr-HR" sz="1400" dirty="0">
              <a:solidFill>
                <a:schemeClr val="tx1">
                  <a:lumMod val="50000"/>
                  <a:lumOff val="50000"/>
                </a:schemeClr>
              </a:solidFill>
              <a:latin typeface="Arial" panose="020B0604020202020204" pitchFamily="34" charset="0"/>
              <a:cs typeface="Arial" panose="020B0604020202020204" pitchFamily="34" charset="0"/>
            </a:endParaRPr>
          </a:p>
          <a:p>
            <a:pPr>
              <a:spcBef>
                <a:spcPts val="400"/>
              </a:spcBef>
            </a:pPr>
            <a:r>
              <a:rPr lang="hr-HR" sz="1800" dirty="0">
                <a:solidFill>
                  <a:schemeClr val="tx1">
                    <a:lumMod val="50000"/>
                    <a:lumOff val="50000"/>
                  </a:schemeClr>
                </a:solidFill>
                <a:latin typeface="Arial" panose="020B0604020202020204" pitchFamily="34" charset="0"/>
                <a:cs typeface="Arial" panose="020B0604020202020204" pitchFamily="34" charset="0"/>
              </a:rPr>
              <a:t>Ili </a:t>
            </a:r>
            <a:r>
              <a:rPr lang="hr-HR" sz="1800" b="1" dirty="0">
                <a:latin typeface="Arial" panose="020B0604020202020204" pitchFamily="34" charset="0"/>
                <a:cs typeface="Arial" panose="020B0604020202020204" pitchFamily="34" charset="0"/>
              </a:rPr>
              <a:t>pružiti potporu u obliku osiguravanja usluge </a:t>
            </a:r>
            <a:r>
              <a:rPr lang="hr-HR" sz="1800" i="1" dirty="0">
                <a:solidFill>
                  <a:schemeClr val="tx1">
                    <a:lumMod val="50000"/>
                    <a:lumOff val="50000"/>
                  </a:schemeClr>
                </a:solidFill>
                <a:latin typeface="Arial" panose="020B0604020202020204" pitchFamily="34" charset="0"/>
                <a:cs typeface="Arial" panose="020B0604020202020204" pitchFamily="34" charset="0"/>
              </a:rPr>
              <a:t>putovanja/životnih troškova/jezične potpore</a:t>
            </a:r>
            <a:r>
              <a:rPr lang="hr-HR" sz="1800" dirty="0">
                <a:solidFill>
                  <a:schemeClr val="tx1">
                    <a:lumMod val="50000"/>
                    <a:lumOff val="50000"/>
                  </a:schemeClr>
                </a:solidFill>
              </a:rPr>
              <a:t>.</a:t>
            </a:r>
            <a:r>
              <a:rPr lang="hr-HR" sz="1800" dirty="0">
                <a:solidFill>
                  <a:schemeClr val="tx1">
                    <a:lumMod val="50000"/>
                    <a:lumOff val="50000"/>
                  </a:schemeClr>
                </a:solidFill>
                <a:latin typeface="Arial" panose="020B0604020202020204" pitchFamily="34" charset="0"/>
                <a:cs typeface="Arial" panose="020B0604020202020204" pitchFamily="34" charset="0"/>
              </a:rPr>
              <a:t> </a:t>
            </a:r>
            <a:r>
              <a:rPr lang="hr-HR" sz="1500" dirty="0">
                <a:solidFill>
                  <a:schemeClr val="tx1">
                    <a:lumMod val="50000"/>
                    <a:lumOff val="50000"/>
                  </a:schemeClr>
                </a:solidFill>
                <a:latin typeface="Arial" panose="020B0604020202020204" pitchFamily="34" charset="0"/>
                <a:cs typeface="Arial" panose="020B0604020202020204" pitchFamily="34" charset="0"/>
              </a:rPr>
              <a:t>U tom slučaju, korisnici su dužni osigurati zadovoljenje potrebnih standarda kvalitete i sigurnosti kod pružanja potpore za putovanje, životne troškove i jezične potpore</a:t>
            </a:r>
          </a:p>
          <a:p>
            <a:pPr>
              <a:spcBef>
                <a:spcPts val="400"/>
              </a:spcBef>
            </a:pPr>
            <a:endParaRPr lang="hr-HR" sz="1800" dirty="0">
              <a:solidFill>
                <a:schemeClr val="tx1">
                  <a:lumMod val="50000"/>
                  <a:lumOff val="50000"/>
                </a:schemeClr>
              </a:solidFill>
              <a:latin typeface="Arial" panose="020B0604020202020204" pitchFamily="34" charset="0"/>
              <a:cs typeface="Arial" panose="020B0604020202020204" pitchFamily="34" charset="0"/>
            </a:endParaRPr>
          </a:p>
          <a:p>
            <a:pPr>
              <a:spcBef>
                <a:spcPts val="400"/>
              </a:spcBef>
            </a:pPr>
            <a:endParaRPr lang="hr-HR" sz="1200" dirty="0">
              <a:solidFill>
                <a:schemeClr val="tx1">
                  <a:lumMod val="50000"/>
                  <a:lumOff val="50000"/>
                </a:schemeClr>
              </a:solidFill>
              <a:latin typeface="Arial" panose="020B0604020202020204" pitchFamily="34" charset="0"/>
              <a:cs typeface="Arial" panose="020B0604020202020204" pitchFamily="34" charset="0"/>
            </a:endParaRPr>
          </a:p>
          <a:p>
            <a:pPr>
              <a:spcBef>
                <a:spcPts val="400"/>
              </a:spcBef>
            </a:pPr>
            <a:r>
              <a:rPr lang="hr-HR" sz="1800" b="1" dirty="0">
                <a:latin typeface="Arial" panose="020B0604020202020204" pitchFamily="34" charset="0"/>
                <a:cs typeface="Arial" panose="020B0604020202020204" pitchFamily="34" charset="0"/>
              </a:rPr>
              <a:t>Korisnici mogu kombinirati dvije opcije</a:t>
            </a:r>
            <a:r>
              <a:rPr lang="hr-HR" sz="1800" dirty="0">
                <a:solidFill>
                  <a:schemeClr val="tx1">
                    <a:lumMod val="50000"/>
                    <a:lumOff val="50000"/>
                  </a:schemeClr>
                </a:solidFill>
                <a:latin typeface="Arial" panose="020B0604020202020204" pitchFamily="34" charset="0"/>
                <a:cs typeface="Arial" panose="020B0604020202020204" pitchFamily="34" charset="0"/>
              </a:rPr>
              <a:t>.</a:t>
            </a:r>
            <a:r>
              <a:rPr lang="hr-HR" sz="1500" dirty="0">
                <a:solidFill>
                  <a:schemeClr val="tx1">
                    <a:lumMod val="50000"/>
                    <a:lumOff val="50000"/>
                  </a:schemeClr>
                </a:solidFill>
                <a:latin typeface="Arial" panose="020B0604020202020204" pitchFamily="34" charset="0"/>
                <a:cs typeface="Arial" panose="020B0604020202020204" pitchFamily="34" charset="0"/>
              </a:rPr>
              <a:t> U tom slučaju uvjeti koji se primjenjuju na svaku opciju primjenjuju se i na proračunske kategorije na koje se dotična opcija odnosi</a:t>
            </a:r>
          </a:p>
        </p:txBody>
      </p:sp>
      <p:sp>
        <p:nvSpPr>
          <p:cNvPr id="2" name="Title 1"/>
          <p:cNvSpPr>
            <a:spLocks noGrp="1"/>
          </p:cNvSpPr>
          <p:nvPr>
            <p:ph type="title"/>
          </p:nvPr>
        </p:nvSpPr>
        <p:spPr/>
        <p:txBody>
          <a:bodyPr/>
          <a:lstStyle/>
          <a:p>
            <a:r>
              <a:rPr lang="hr-HR" sz="2800" dirty="0">
                <a:solidFill>
                  <a:schemeClr val="accent6"/>
                </a:solidFill>
              </a:rPr>
              <a:t>Aktivnosti učenja, podučavanja i osposobljavanja</a:t>
            </a:r>
            <a:br>
              <a:rPr lang="hr-HR" sz="1800" dirty="0">
                <a:solidFill>
                  <a:schemeClr val="accent6"/>
                </a:solidFill>
              </a:rPr>
            </a:br>
            <a:endParaRPr lang="hr-HR" sz="1800" dirty="0">
              <a:solidFill>
                <a:schemeClr val="accent6"/>
              </a:solidFill>
            </a:endParaRPr>
          </a:p>
        </p:txBody>
      </p:sp>
      <p:sp>
        <p:nvSpPr>
          <p:cNvPr id="7" name="Rectangle 6"/>
          <p:cNvSpPr/>
          <p:nvPr/>
        </p:nvSpPr>
        <p:spPr>
          <a:xfrm>
            <a:off x="457200" y="2027980"/>
            <a:ext cx="8229600" cy="576665"/>
          </a:xfrm>
          <a:prstGeom prst="rect">
            <a:avLst/>
          </a:prstGeom>
          <a:noFill/>
          <a:ln w="12700"/>
        </p:spPr>
        <p:style>
          <a:lnRef idx="2">
            <a:schemeClr val="accent5"/>
          </a:lnRef>
          <a:fillRef idx="1">
            <a:schemeClr val="lt1"/>
          </a:fillRef>
          <a:effectRef idx="0">
            <a:schemeClr val="accent5"/>
          </a:effectRef>
          <a:fontRef idx="minor">
            <a:schemeClr val="dk1"/>
          </a:fontRef>
        </p:style>
        <p:txBody>
          <a:bodyPr rtlCol="0" anchor="ctr"/>
          <a:lstStyle/>
          <a:p>
            <a:pPr algn="ctr"/>
            <a:endParaRPr lang="hr-HR"/>
          </a:p>
        </p:txBody>
      </p:sp>
      <p:sp>
        <p:nvSpPr>
          <p:cNvPr id="8" name="Rectangle 7"/>
          <p:cNvSpPr/>
          <p:nvPr/>
        </p:nvSpPr>
        <p:spPr>
          <a:xfrm>
            <a:off x="445640" y="2980518"/>
            <a:ext cx="8229600" cy="1280311"/>
          </a:xfrm>
          <a:prstGeom prst="rect">
            <a:avLst/>
          </a:prstGeom>
          <a:noFill/>
          <a:ln w="12700"/>
        </p:spPr>
        <p:style>
          <a:lnRef idx="2">
            <a:schemeClr val="accent5"/>
          </a:lnRef>
          <a:fillRef idx="1">
            <a:schemeClr val="lt1"/>
          </a:fillRef>
          <a:effectRef idx="0">
            <a:schemeClr val="accent5"/>
          </a:effectRef>
          <a:fontRef idx="minor">
            <a:schemeClr val="dk1"/>
          </a:fontRef>
        </p:style>
        <p:txBody>
          <a:bodyPr rtlCol="0" anchor="ctr"/>
          <a:lstStyle/>
          <a:p>
            <a:pPr algn="ctr"/>
            <a:endParaRPr lang="hr-HR"/>
          </a:p>
        </p:txBody>
      </p:sp>
      <p:sp>
        <p:nvSpPr>
          <p:cNvPr id="9" name="Rectangle 8"/>
          <p:cNvSpPr/>
          <p:nvPr/>
        </p:nvSpPr>
        <p:spPr>
          <a:xfrm>
            <a:off x="445640" y="4620869"/>
            <a:ext cx="8229600" cy="864096"/>
          </a:xfrm>
          <a:prstGeom prst="rect">
            <a:avLst/>
          </a:prstGeom>
          <a:noFill/>
          <a:ln w="12700"/>
        </p:spPr>
        <p:style>
          <a:lnRef idx="2">
            <a:schemeClr val="accent5"/>
          </a:lnRef>
          <a:fillRef idx="1">
            <a:schemeClr val="lt1"/>
          </a:fillRef>
          <a:effectRef idx="0">
            <a:schemeClr val="accent5"/>
          </a:effectRef>
          <a:fontRef idx="minor">
            <a:schemeClr val="dk1"/>
          </a:fontRef>
        </p:style>
        <p:txBody>
          <a:bodyPr rtlCol="0" anchor="ctr"/>
          <a:lstStyle/>
          <a:p>
            <a:pPr algn="ctr"/>
            <a:endParaRPr lang="hr-HR"/>
          </a:p>
        </p:txBody>
      </p:sp>
    </p:spTree>
    <p:extLst>
      <p:ext uri="{BB962C8B-B14F-4D97-AF65-F5344CB8AC3E}">
        <p14:creationId xmlns:p14="http://schemas.microsoft.com/office/powerpoint/2010/main" val="337650587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539552" y="4725144"/>
            <a:ext cx="8229600" cy="1440160"/>
          </a:xfrm>
          <a:prstGeom prst="rect">
            <a:avLst/>
          </a:prstGeom>
        </p:spPr>
        <p:style>
          <a:lnRef idx="2">
            <a:schemeClr val="accent5"/>
          </a:lnRef>
          <a:fillRef idx="1">
            <a:schemeClr val="lt1"/>
          </a:fillRef>
          <a:effectRef idx="0">
            <a:schemeClr val="accent5"/>
          </a:effectRef>
          <a:fontRef idx="minor">
            <a:schemeClr val="dk1"/>
          </a:fontRef>
        </p:style>
        <p:txBody>
          <a:bodyPr rtlCol="0" anchor="ctr"/>
          <a:lstStyle/>
          <a:p>
            <a:pPr algn="ctr"/>
            <a:endParaRPr lang="hr-HR">
              <a:solidFill>
                <a:schemeClr val="accent6"/>
              </a:solidFill>
            </a:endParaRPr>
          </a:p>
        </p:txBody>
      </p:sp>
      <p:sp>
        <p:nvSpPr>
          <p:cNvPr id="2" name="Title 1"/>
          <p:cNvSpPr>
            <a:spLocks noGrp="1"/>
          </p:cNvSpPr>
          <p:nvPr>
            <p:ph type="title"/>
          </p:nvPr>
        </p:nvSpPr>
        <p:spPr/>
        <p:txBody>
          <a:bodyPr/>
          <a:lstStyle/>
          <a:p>
            <a:r>
              <a:rPr lang="hr-HR" sz="2800" dirty="0">
                <a:solidFill>
                  <a:schemeClr val="accent6"/>
                </a:solidFill>
              </a:rPr>
              <a:t>Potpora za posebne potrebe</a:t>
            </a:r>
          </a:p>
        </p:txBody>
      </p:sp>
      <p:sp>
        <p:nvSpPr>
          <p:cNvPr id="3" name="Content Placeholder 2"/>
          <p:cNvSpPr>
            <a:spLocks noGrp="1"/>
          </p:cNvSpPr>
          <p:nvPr>
            <p:ph idx="1"/>
          </p:nvPr>
        </p:nvSpPr>
        <p:spPr>
          <a:xfrm>
            <a:off x="539552" y="1628800"/>
            <a:ext cx="8229600" cy="4536504"/>
          </a:xfrm>
        </p:spPr>
        <p:txBody>
          <a:bodyPr>
            <a:normAutofit/>
          </a:bodyPr>
          <a:lstStyle/>
          <a:p>
            <a:pPr marL="0" indent="0">
              <a:buNone/>
            </a:pPr>
            <a:r>
              <a:rPr lang="hr-HR" sz="1800" b="1" u="sng" dirty="0"/>
              <a:t>Način obračuna:</a:t>
            </a:r>
          </a:p>
          <a:p>
            <a:pPr marL="0" indent="0">
              <a:buNone/>
            </a:pPr>
            <a:r>
              <a:rPr lang="hr-HR" sz="1800" b="1" dirty="0">
                <a:solidFill>
                  <a:schemeClr val="accent5"/>
                </a:solidFill>
              </a:rPr>
              <a:t>nadoknada 100% iznosa stvarno nastalih prihvatljivih troškova</a:t>
            </a:r>
          </a:p>
          <a:p>
            <a:pPr marL="0" indent="0">
              <a:buNone/>
            </a:pPr>
            <a:endParaRPr lang="hr-HR" sz="1800" dirty="0">
              <a:solidFill>
                <a:schemeClr val="tx1">
                  <a:lumMod val="50000"/>
                  <a:lumOff val="50000"/>
                </a:schemeClr>
              </a:solidFill>
            </a:endParaRPr>
          </a:p>
          <a:p>
            <a:pPr marL="0" indent="0">
              <a:buNone/>
            </a:pPr>
            <a:r>
              <a:rPr lang="hr-HR" sz="1800" b="1" u="sng" dirty="0"/>
              <a:t>Formalno prihvatljivi troškovi:</a:t>
            </a:r>
          </a:p>
          <a:p>
            <a:pPr marL="0" indent="0">
              <a:buNone/>
            </a:pPr>
            <a:r>
              <a:rPr lang="hr-HR" sz="1800" b="1" dirty="0">
                <a:solidFill>
                  <a:schemeClr val="accent5"/>
                </a:solidFill>
              </a:rPr>
              <a:t>troškovi koji su izravno povezani sa sudionicima s invaliditetom i osobama u pratnji na boravku dužem od 60 dana</a:t>
            </a:r>
            <a:r>
              <a:rPr lang="hr-HR" sz="1800" dirty="0"/>
              <a:t>, a koji predstavljaju dodatne troškove uz one koji se financiraju iz jediničnog doprinosa, kako je navedeno u odjeljku I. Priloga III.</a:t>
            </a:r>
          </a:p>
          <a:p>
            <a:pPr marL="0" indent="0">
              <a:buNone/>
            </a:pPr>
            <a:endParaRPr lang="hr-HR" sz="1800" dirty="0">
              <a:solidFill>
                <a:schemeClr val="tx1">
                  <a:lumMod val="50000"/>
                  <a:lumOff val="50000"/>
                </a:schemeClr>
              </a:solidFill>
            </a:endParaRPr>
          </a:p>
          <a:p>
            <a:pPr marL="0" indent="0">
              <a:buNone/>
            </a:pPr>
            <a:endParaRPr lang="hr-HR" sz="1800" dirty="0">
              <a:solidFill>
                <a:schemeClr val="tx1">
                  <a:lumMod val="50000"/>
                  <a:lumOff val="50000"/>
                </a:schemeClr>
              </a:solidFill>
            </a:endParaRPr>
          </a:p>
          <a:p>
            <a:pPr marL="0" indent="0">
              <a:buNone/>
            </a:pPr>
            <a:r>
              <a:rPr lang="hr-HR" sz="1800" b="1" u="sng" dirty="0"/>
              <a:t>Dokazna dokumentacija:</a:t>
            </a:r>
          </a:p>
          <a:p>
            <a:pPr marL="0" indent="0">
              <a:buNone/>
            </a:pPr>
            <a:r>
              <a:rPr lang="hr-HR" sz="1800" b="1" dirty="0">
                <a:solidFill>
                  <a:schemeClr val="accent6"/>
                </a:solidFill>
              </a:rPr>
              <a:t>računi za stvarno nastale troškove s imenom i adresom tijela koje je izdalo račun, iznosom i valutom te datumom računa</a:t>
            </a:r>
          </a:p>
        </p:txBody>
      </p:sp>
    </p:spTree>
    <p:extLst>
      <p:ext uri="{BB962C8B-B14F-4D97-AF65-F5344CB8AC3E}">
        <p14:creationId xmlns:p14="http://schemas.microsoft.com/office/powerpoint/2010/main" val="189187345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r-HR" sz="2800" dirty="0">
                <a:solidFill>
                  <a:schemeClr val="accent6"/>
                </a:solidFill>
              </a:rPr>
              <a:t>Izvanredni troškovi </a:t>
            </a:r>
          </a:p>
        </p:txBody>
      </p:sp>
      <p:sp>
        <p:nvSpPr>
          <p:cNvPr id="3" name="Content Placeholder 2"/>
          <p:cNvSpPr>
            <a:spLocks noGrp="1"/>
          </p:cNvSpPr>
          <p:nvPr>
            <p:ph idx="1"/>
          </p:nvPr>
        </p:nvSpPr>
        <p:spPr>
          <a:xfrm>
            <a:off x="457200" y="1412776"/>
            <a:ext cx="8229600" cy="4857403"/>
          </a:xfrm>
        </p:spPr>
        <p:txBody>
          <a:bodyPr>
            <a:noAutofit/>
          </a:bodyPr>
          <a:lstStyle/>
          <a:p>
            <a:pPr marL="0" indent="0">
              <a:buNone/>
            </a:pPr>
            <a:r>
              <a:rPr lang="hr-HR" sz="1800" b="1" u="sng" dirty="0"/>
              <a:t>Način obračuna:</a:t>
            </a:r>
          </a:p>
          <a:p>
            <a:pPr marL="0" indent="0">
              <a:buNone/>
            </a:pPr>
            <a:endParaRPr lang="hr-HR" sz="1800" b="1" u="sng" dirty="0"/>
          </a:p>
          <a:p>
            <a:pPr marL="0" lvl="0" indent="0">
              <a:lnSpc>
                <a:spcPct val="110000"/>
              </a:lnSpc>
              <a:buNone/>
            </a:pPr>
            <a:r>
              <a:rPr lang="hr-HR" sz="1800" b="1" dirty="0">
                <a:solidFill>
                  <a:schemeClr val="accent5"/>
                </a:solidFill>
              </a:rPr>
              <a:t>Nadoknada  75% stvarno nastalih prihvatljivih troškova za ishođenje financijskog jamstva</a:t>
            </a:r>
            <a:r>
              <a:rPr lang="hr-HR" sz="1800" dirty="0">
                <a:solidFill>
                  <a:schemeClr val="accent5"/>
                </a:solidFill>
              </a:rPr>
              <a:t>, kao i </a:t>
            </a:r>
            <a:r>
              <a:rPr lang="hr-HR" sz="1800" b="1" dirty="0">
                <a:solidFill>
                  <a:schemeClr val="accent5"/>
                </a:solidFill>
              </a:rPr>
              <a:t>80% prihvatljivih troškova za visoke troškove putovanja sudionika uz najveći iznos od 50.000,00 EUR po projektu</a:t>
            </a:r>
          </a:p>
          <a:p>
            <a:pPr marL="0" lvl="0" indent="0">
              <a:lnSpc>
                <a:spcPct val="110000"/>
              </a:lnSpc>
              <a:buNone/>
            </a:pPr>
            <a:endParaRPr lang="hr-HR" sz="1800" b="1" dirty="0">
              <a:solidFill>
                <a:schemeClr val="accent5"/>
              </a:solidFill>
            </a:endParaRPr>
          </a:p>
          <a:p>
            <a:pPr marL="0" indent="0" algn="ctr">
              <a:lnSpc>
                <a:spcPct val="110000"/>
              </a:lnSpc>
              <a:buNone/>
            </a:pPr>
            <a:endParaRPr lang="hr-HR" sz="1800" b="1" dirty="0">
              <a:solidFill>
                <a:schemeClr val="accent6"/>
              </a:solidFill>
            </a:endParaRPr>
          </a:p>
          <a:p>
            <a:pPr marL="0" indent="0" algn="ctr">
              <a:lnSpc>
                <a:spcPct val="110000"/>
              </a:lnSpc>
              <a:buNone/>
            </a:pPr>
            <a:r>
              <a:rPr lang="hr-HR" sz="1800" b="1" dirty="0">
                <a:solidFill>
                  <a:schemeClr val="accent6"/>
                </a:solidFill>
              </a:rPr>
              <a:t>Za izvanredne troškove koordinator je obvezan dostaviti dokaznu dokumentaciju u fazi završnog izvješća.</a:t>
            </a:r>
          </a:p>
          <a:p>
            <a:pPr marL="0" indent="0" algn="ctr">
              <a:lnSpc>
                <a:spcPct val="110000"/>
              </a:lnSpc>
              <a:buNone/>
            </a:pPr>
            <a:endParaRPr lang="hr-HR" sz="1800" b="1" dirty="0">
              <a:solidFill>
                <a:schemeClr val="accent6"/>
              </a:solidFill>
            </a:endParaRPr>
          </a:p>
          <a:p>
            <a:pPr marL="0" lvl="0" indent="0">
              <a:lnSpc>
                <a:spcPct val="110000"/>
              </a:lnSpc>
              <a:buNone/>
            </a:pPr>
            <a:endParaRPr lang="hr-HR" sz="1800" b="1" dirty="0">
              <a:solidFill>
                <a:schemeClr val="accent5"/>
              </a:solidFill>
            </a:endParaRPr>
          </a:p>
        </p:txBody>
      </p:sp>
    </p:spTree>
    <p:extLst>
      <p:ext uri="{BB962C8B-B14F-4D97-AF65-F5344CB8AC3E}">
        <p14:creationId xmlns:p14="http://schemas.microsoft.com/office/powerpoint/2010/main" val="149151592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67744" y="310737"/>
            <a:ext cx="6419056" cy="634082"/>
          </a:xfrm>
        </p:spPr>
        <p:txBody>
          <a:bodyPr/>
          <a:lstStyle/>
          <a:p>
            <a:r>
              <a:rPr lang="hr-HR" dirty="0"/>
              <a:t>Smanjenje iznosa bespovratnih sredstava</a:t>
            </a:r>
          </a:p>
        </p:txBody>
      </p:sp>
      <p:sp>
        <p:nvSpPr>
          <p:cNvPr id="3" name="Content Placeholder 2"/>
          <p:cNvSpPr>
            <a:spLocks noGrp="1"/>
          </p:cNvSpPr>
          <p:nvPr>
            <p:ph idx="1"/>
          </p:nvPr>
        </p:nvSpPr>
        <p:spPr>
          <a:xfrm>
            <a:off x="422717" y="1511191"/>
            <a:ext cx="3178696" cy="3600400"/>
          </a:xfrm>
        </p:spPr>
        <p:txBody>
          <a:bodyPr>
            <a:normAutofit/>
          </a:bodyPr>
          <a:lstStyle/>
          <a:p>
            <a:r>
              <a:rPr lang="hr-HR" sz="1700" dirty="0">
                <a:solidFill>
                  <a:schemeClr val="accent5"/>
                </a:solidFill>
              </a:rPr>
              <a:t>Zbog loše, djelomične ili zakašnjele provedbe</a:t>
            </a:r>
          </a:p>
          <a:p>
            <a:pPr>
              <a:buFontTx/>
              <a:buChar char="-"/>
            </a:pPr>
            <a:endParaRPr lang="hr-HR" sz="1700" dirty="0"/>
          </a:p>
          <a:p>
            <a:r>
              <a:rPr lang="hr-HR" sz="1700" dirty="0"/>
              <a:t>Primjenjuje se na </a:t>
            </a:r>
            <a:r>
              <a:rPr lang="hr-HR" sz="1700" dirty="0">
                <a:solidFill>
                  <a:schemeClr val="accent5"/>
                </a:solidFill>
              </a:rPr>
              <a:t>ukupan konačan iznos prihvatljivih troškova</a:t>
            </a:r>
          </a:p>
          <a:p>
            <a:endParaRPr lang="hr-HR" sz="1700" dirty="0"/>
          </a:p>
          <a:p>
            <a:r>
              <a:rPr lang="hr-HR" sz="1700" b="1" dirty="0">
                <a:solidFill>
                  <a:schemeClr val="accent5"/>
                </a:solidFill>
              </a:rPr>
              <a:t>Temeljem dodijeljenih bodova </a:t>
            </a:r>
            <a:r>
              <a:rPr lang="hr-HR" sz="1600" dirty="0"/>
              <a:t>– ocjena kvalitete završnog izvješća</a:t>
            </a:r>
          </a:p>
          <a:p>
            <a:endParaRPr lang="hr-HR" sz="1700" dirty="0"/>
          </a:p>
        </p:txBody>
      </p:sp>
      <p:graphicFrame>
        <p:nvGraphicFramePr>
          <p:cNvPr id="5" name="Diagram 4">
            <a:extLst>
              <a:ext uri="{FF2B5EF4-FFF2-40B4-BE49-F238E27FC236}">
                <a16:creationId xmlns:a16="http://schemas.microsoft.com/office/drawing/2014/main" id="{561D1839-65D6-4C38-941E-89E6FD085D24}"/>
              </a:ext>
            </a:extLst>
          </p:cNvPr>
          <p:cNvGraphicFramePr/>
          <p:nvPr/>
        </p:nvGraphicFramePr>
        <p:xfrm>
          <a:off x="3851919" y="1052736"/>
          <a:ext cx="4869363" cy="452245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61155241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2">
            <a:extLst>
              <a:ext uri="{FF2B5EF4-FFF2-40B4-BE49-F238E27FC236}">
                <a16:creationId xmlns:a16="http://schemas.microsoft.com/office/drawing/2014/main" id="{24C5AC72-C6B0-4221-A594-FE1DB8405F7B}"/>
              </a:ext>
            </a:extLst>
          </p:cNvPr>
          <p:cNvSpPr txBox="1">
            <a:spLocks noGrp="1"/>
          </p:cNvSpPr>
          <p:nvPr>
            <p:ph type="title"/>
          </p:nvPr>
        </p:nvSpPr>
        <p:spPr>
          <a:xfrm>
            <a:off x="457200" y="836713"/>
            <a:ext cx="8229600" cy="936103"/>
          </a:xfrm>
        </p:spPr>
        <p:txBody>
          <a:bodyPr/>
          <a:lstStyle/>
          <a:p>
            <a:pPr lvl="0" algn="ctr"/>
            <a:r>
              <a:rPr lang="hr-HR" sz="3200" dirty="0"/>
              <a:t>Održavanje aktivnosti u doba </a:t>
            </a:r>
            <a:r>
              <a:rPr lang="hr-HR" sz="3200" dirty="0" err="1"/>
              <a:t>pandemije</a:t>
            </a:r>
            <a:endParaRPr lang="hr-HR" sz="3200" dirty="0"/>
          </a:p>
        </p:txBody>
      </p:sp>
      <p:sp>
        <p:nvSpPr>
          <p:cNvPr id="3" name="Content Placeholder 3">
            <a:extLst>
              <a:ext uri="{FF2B5EF4-FFF2-40B4-BE49-F238E27FC236}">
                <a16:creationId xmlns:a16="http://schemas.microsoft.com/office/drawing/2014/main" id="{C1FFE63D-075E-4B80-8899-7C3D30277255}"/>
              </a:ext>
            </a:extLst>
          </p:cNvPr>
          <p:cNvSpPr txBox="1">
            <a:spLocks noGrp="1"/>
          </p:cNvSpPr>
          <p:nvPr>
            <p:ph idx="1"/>
          </p:nvPr>
        </p:nvSpPr>
        <p:spPr>
          <a:xfrm>
            <a:off x="457200" y="1772817"/>
            <a:ext cx="8229600" cy="4564908"/>
          </a:xfrm>
        </p:spPr>
        <p:txBody>
          <a:bodyPr>
            <a:normAutofit lnSpcReduction="10000"/>
          </a:bodyPr>
          <a:lstStyle/>
          <a:p>
            <a:pPr lvl="0"/>
            <a:r>
              <a:rPr lang="hr-HR" sz="2400" dirty="0">
                <a:solidFill>
                  <a:srgbClr val="7F7F7F"/>
                </a:solidFill>
                <a:latin typeface="Arial" pitchFamily="34"/>
                <a:cs typeface="Arial" pitchFamily="34"/>
              </a:rPr>
              <a:t>Fizičke aktivnosti</a:t>
            </a:r>
          </a:p>
          <a:p>
            <a:pPr lvl="0"/>
            <a:r>
              <a:rPr lang="hr-HR" sz="2400" dirty="0">
                <a:solidFill>
                  <a:srgbClr val="7F7F7F"/>
                </a:solidFill>
                <a:latin typeface="Arial" pitchFamily="34"/>
                <a:cs typeface="Arial" pitchFamily="34"/>
              </a:rPr>
              <a:t>Virtualne aktivnosti</a:t>
            </a:r>
          </a:p>
          <a:p>
            <a:pPr lvl="0"/>
            <a:r>
              <a:rPr lang="hr-HR" sz="2400" dirty="0">
                <a:solidFill>
                  <a:srgbClr val="7F7F7F"/>
                </a:solidFill>
                <a:latin typeface="Arial" pitchFamily="34"/>
                <a:cs typeface="Arial" pitchFamily="34"/>
              </a:rPr>
              <a:t>Kombinirana („</a:t>
            </a:r>
            <a:r>
              <a:rPr lang="hr-HR" sz="2400" dirty="0" err="1">
                <a:solidFill>
                  <a:srgbClr val="7F7F7F"/>
                </a:solidFill>
                <a:latin typeface="Arial" pitchFamily="34"/>
                <a:cs typeface="Arial" pitchFamily="34"/>
              </a:rPr>
              <a:t>blended</a:t>
            </a:r>
            <a:r>
              <a:rPr lang="hr-HR" sz="2400" dirty="0">
                <a:solidFill>
                  <a:srgbClr val="7F7F7F"/>
                </a:solidFill>
                <a:latin typeface="Arial" pitchFamily="34"/>
                <a:cs typeface="Arial" pitchFamily="34"/>
              </a:rPr>
              <a:t>“) aktivnost</a:t>
            </a:r>
          </a:p>
          <a:p>
            <a:pPr lvl="0"/>
            <a:r>
              <a:rPr lang="hr-HR" sz="2400" dirty="0">
                <a:solidFill>
                  <a:srgbClr val="7F7F7F"/>
                </a:solidFill>
                <a:latin typeface="Arial" pitchFamily="34"/>
                <a:cs typeface="Arial" pitchFamily="34"/>
              </a:rPr>
              <a:t>Hibridne aktivnosti</a:t>
            </a:r>
          </a:p>
          <a:p>
            <a:pPr lvl="0"/>
            <a:endParaRPr lang="hr-HR" sz="1200" dirty="0">
              <a:solidFill>
                <a:srgbClr val="7F7F7F"/>
              </a:solidFill>
              <a:latin typeface="Arial" pitchFamily="34"/>
              <a:cs typeface="Arial" pitchFamily="34"/>
            </a:endParaRPr>
          </a:p>
          <a:p>
            <a:pPr marL="0" lvl="0" indent="0">
              <a:buNone/>
            </a:pPr>
            <a:r>
              <a:rPr lang="hr-HR" sz="1400" dirty="0">
                <a:solidFill>
                  <a:srgbClr val="7F7F7F"/>
                </a:solidFill>
                <a:latin typeface="Arial" pitchFamily="34"/>
                <a:cs typeface="Arial" pitchFamily="34"/>
              </a:rPr>
              <a:t>Detaljnije:</a:t>
            </a:r>
          </a:p>
          <a:p>
            <a:pPr marL="0" lvl="0" indent="0">
              <a:buNone/>
            </a:pPr>
            <a:r>
              <a:rPr lang="hr-HR" sz="1200" dirty="0">
                <a:solidFill>
                  <a:srgbClr val="0070C0"/>
                </a:solidFill>
                <a:hlinkClick r:id="rId2">
                  <a:extLst>
                    <a:ext uri="{A12FA001-AC4F-418D-AE19-62706E023703}">
                      <ahyp:hlinkClr xmlns:ahyp="http://schemas.microsoft.com/office/drawing/2018/hyperlinkcolor" val="tx"/>
                    </a:ext>
                  </a:extLst>
                </a:hlinkClick>
              </a:rPr>
              <a:t>https://www.mobilnost.hr/hr/novosti/erasmus-ide-dalje-korisnicima-na-raspolaganju-razlicite-vrste-mobilnosti/</a:t>
            </a:r>
            <a:endParaRPr lang="hr-HR" sz="1200" dirty="0">
              <a:solidFill>
                <a:srgbClr val="0070C0"/>
              </a:solidFill>
            </a:endParaRPr>
          </a:p>
          <a:p>
            <a:pPr marL="0" lvl="0" indent="0">
              <a:buNone/>
            </a:pPr>
            <a:endParaRPr lang="hr-HR" sz="1200" dirty="0"/>
          </a:p>
          <a:p>
            <a:pPr marL="0" lvl="0" indent="0">
              <a:buNone/>
            </a:pPr>
            <a:r>
              <a:rPr lang="hr-HR" dirty="0">
                <a:solidFill>
                  <a:schemeClr val="accent6">
                    <a:lumMod val="75000"/>
                  </a:schemeClr>
                </a:solidFill>
              </a:rPr>
              <a:t>    Viša sila</a:t>
            </a:r>
          </a:p>
          <a:p>
            <a:r>
              <a:rPr lang="hr-HR" sz="2400" dirty="0">
                <a:solidFill>
                  <a:schemeClr val="bg1">
                    <a:lumMod val="50000"/>
                  </a:schemeClr>
                </a:solidFill>
              </a:rPr>
              <a:t>Molimo odmah kontaktirati Agenciju</a:t>
            </a:r>
          </a:p>
          <a:p>
            <a:pPr marL="0" indent="0">
              <a:buNone/>
            </a:pPr>
            <a:endParaRPr lang="hr-HR" sz="1200" dirty="0"/>
          </a:p>
          <a:p>
            <a:pPr marL="0" indent="0">
              <a:buNone/>
            </a:pPr>
            <a:r>
              <a:rPr lang="hr-HR" sz="1400" dirty="0">
                <a:solidFill>
                  <a:srgbClr val="7F7F7F"/>
                </a:solidFill>
                <a:latin typeface="Arial" pitchFamily="34"/>
                <a:cs typeface="Arial" pitchFamily="34"/>
              </a:rPr>
              <a:t>Detaljnije:</a:t>
            </a:r>
          </a:p>
          <a:p>
            <a:pPr marL="0" indent="0">
              <a:buNone/>
            </a:pPr>
            <a:r>
              <a:rPr lang="hr-HR" sz="1200" u="sng" dirty="0">
                <a:solidFill>
                  <a:srgbClr val="0070C0"/>
                </a:solidFill>
                <a:latin typeface="Arial" pitchFamily="34"/>
                <a:cs typeface="Arial" pitchFamily="34"/>
              </a:rPr>
              <a:t>https://www.mobilnost.hr/hr/novosti/postupanje-za-korisnike-programa-erasmus-i-europske-snage-solidarnosti-u-slucaju-vise-sile-u-kontekstu-izbijanja-koronavirusa/</a:t>
            </a:r>
          </a:p>
          <a:p>
            <a:pPr marL="0" indent="0">
              <a:buNone/>
            </a:pPr>
            <a:endParaRPr lang="hr-HR" sz="1200" dirty="0"/>
          </a:p>
        </p:txBody>
      </p:sp>
      <p:pic>
        <p:nvPicPr>
          <p:cNvPr id="1028" name="Picture 4" descr="usklicnik | Micromatic">
            <a:extLst>
              <a:ext uri="{FF2B5EF4-FFF2-40B4-BE49-F238E27FC236}">
                <a16:creationId xmlns:a16="http://schemas.microsoft.com/office/drawing/2014/main" id="{BBE33E8E-06C0-4C53-944B-C0F52D025D6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84168" y="1556793"/>
            <a:ext cx="1977008" cy="2088231"/>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26EA6C-2C5C-4802-9493-034F0E7BFAF7}"/>
              </a:ext>
            </a:extLst>
          </p:cNvPr>
          <p:cNvSpPr>
            <a:spLocks noGrp="1"/>
          </p:cNvSpPr>
          <p:nvPr>
            <p:ph type="title"/>
          </p:nvPr>
        </p:nvSpPr>
        <p:spPr/>
        <p:txBody>
          <a:bodyPr/>
          <a:lstStyle/>
          <a:p>
            <a:r>
              <a:rPr lang="hr-HR" sz="3200" dirty="0"/>
              <a:t>Virtualne aktivnosti</a:t>
            </a:r>
          </a:p>
        </p:txBody>
      </p:sp>
      <p:sp>
        <p:nvSpPr>
          <p:cNvPr id="3" name="Content Placeholder 2">
            <a:extLst>
              <a:ext uri="{FF2B5EF4-FFF2-40B4-BE49-F238E27FC236}">
                <a16:creationId xmlns:a16="http://schemas.microsoft.com/office/drawing/2014/main" id="{5782CDF1-6D87-42AA-9C70-26CD6A5E5115}"/>
              </a:ext>
            </a:extLst>
          </p:cNvPr>
          <p:cNvSpPr>
            <a:spLocks noGrp="1"/>
          </p:cNvSpPr>
          <p:nvPr>
            <p:ph idx="1"/>
          </p:nvPr>
        </p:nvSpPr>
        <p:spPr/>
        <p:txBody>
          <a:bodyPr>
            <a:normAutofit/>
          </a:bodyPr>
          <a:lstStyle/>
          <a:p>
            <a:r>
              <a:rPr lang="hr-HR" sz="2400" b="1" u="sng" dirty="0"/>
              <a:t>Dodatak sporazumu – </a:t>
            </a:r>
            <a:r>
              <a:rPr lang="hr-HR" sz="2400" b="1" u="sng" dirty="0" err="1"/>
              <a:t>Addendum</a:t>
            </a:r>
            <a:r>
              <a:rPr lang="hr-HR" sz="2400" dirty="0"/>
              <a:t>: </a:t>
            </a:r>
          </a:p>
          <a:p>
            <a:pPr marL="0" indent="0">
              <a:buNone/>
            </a:pPr>
            <a:r>
              <a:rPr lang="hr-HR" sz="2400" dirty="0"/>
              <a:t>    Primjenjiv za virtualne aktivnosti uslijed </a:t>
            </a:r>
            <a:r>
              <a:rPr lang="hr-HR" sz="2400" dirty="0" err="1"/>
              <a:t>pandemije</a:t>
            </a:r>
            <a:r>
              <a:rPr lang="hr-HR" sz="2400" dirty="0"/>
              <a:t>  </a:t>
            </a:r>
          </a:p>
          <a:p>
            <a:pPr marL="0" indent="0">
              <a:buNone/>
            </a:pPr>
            <a:r>
              <a:rPr lang="hr-HR" sz="2400" dirty="0"/>
              <a:t>    (COVID-19)</a:t>
            </a:r>
          </a:p>
          <a:p>
            <a:pPr lvl="0">
              <a:spcBef>
                <a:spcPts val="600"/>
              </a:spcBef>
            </a:pPr>
            <a:r>
              <a:rPr lang="hr-HR" sz="2400" dirty="0">
                <a:latin typeface="Arial" pitchFamily="34"/>
                <a:cs typeface="Arial" pitchFamily="34"/>
              </a:rPr>
              <a:t>Razloge potrebno opravdati Agenciji</a:t>
            </a:r>
          </a:p>
          <a:p>
            <a:pPr lvl="0">
              <a:spcBef>
                <a:spcPts val="600"/>
              </a:spcBef>
            </a:pPr>
            <a:endParaRPr lang="hr-HR" sz="2400" dirty="0">
              <a:latin typeface="Arial" pitchFamily="34"/>
              <a:cs typeface="Arial" pitchFamily="34"/>
            </a:endParaRPr>
          </a:p>
          <a:p>
            <a:pPr lvl="0">
              <a:spcBef>
                <a:spcPts val="600"/>
              </a:spcBef>
            </a:pPr>
            <a:r>
              <a:rPr lang="hr-HR" sz="2400" dirty="0">
                <a:latin typeface="Arial" pitchFamily="34"/>
                <a:cs typeface="Arial" pitchFamily="34"/>
              </a:rPr>
              <a:t>Moguće za sljedeće aktivnosti:</a:t>
            </a:r>
          </a:p>
          <a:p>
            <a:pPr lvl="1">
              <a:spcBef>
                <a:spcPts val="500"/>
              </a:spcBef>
            </a:pPr>
            <a:r>
              <a:rPr lang="hr-HR" sz="2400" dirty="0">
                <a:latin typeface="Arial" pitchFamily="34"/>
                <a:cs typeface="Arial" pitchFamily="34"/>
              </a:rPr>
              <a:t>Aktivnosti učenja, podučavanja i osposobljavanja</a:t>
            </a:r>
          </a:p>
          <a:p>
            <a:pPr lvl="1">
              <a:spcBef>
                <a:spcPts val="500"/>
              </a:spcBef>
            </a:pPr>
            <a:r>
              <a:rPr lang="hr-HR" sz="2400" dirty="0">
                <a:latin typeface="Arial" pitchFamily="34"/>
                <a:cs typeface="Arial" pitchFamily="34"/>
              </a:rPr>
              <a:t>Događanja s multiplicirajućim učinkom</a:t>
            </a:r>
          </a:p>
          <a:p>
            <a:pPr lvl="1">
              <a:spcBef>
                <a:spcPts val="500"/>
              </a:spcBef>
            </a:pPr>
            <a:r>
              <a:rPr lang="hr-HR" sz="2400" dirty="0">
                <a:latin typeface="Arial" pitchFamily="34"/>
                <a:cs typeface="Arial" pitchFamily="34"/>
              </a:rPr>
              <a:t>Transnacionalni projektni sastanci</a:t>
            </a:r>
          </a:p>
          <a:p>
            <a:endParaRPr lang="hr-HR" sz="2400" dirty="0"/>
          </a:p>
        </p:txBody>
      </p:sp>
      <p:pic>
        <p:nvPicPr>
          <p:cNvPr id="5" name="Picture 4">
            <a:extLst>
              <a:ext uri="{FF2B5EF4-FFF2-40B4-BE49-F238E27FC236}">
                <a16:creationId xmlns:a16="http://schemas.microsoft.com/office/drawing/2014/main" id="{F397D014-5F29-44B1-8BC0-A95C5D310C0E}"/>
              </a:ext>
            </a:extLst>
          </p:cNvPr>
          <p:cNvPicPr>
            <a:picLocks noChangeAspect="1"/>
          </p:cNvPicPr>
          <p:nvPr/>
        </p:nvPicPr>
        <p:blipFill>
          <a:blip r:embed="rId3"/>
          <a:stretch>
            <a:fillRect/>
          </a:stretch>
        </p:blipFill>
        <p:spPr>
          <a:xfrm>
            <a:off x="6554560" y="4365104"/>
            <a:ext cx="2115327" cy="1628802"/>
          </a:xfrm>
          <a:prstGeom prst="rect">
            <a:avLst/>
          </a:prstGeom>
          <a:noFill/>
          <a:ln cap="flat">
            <a:noFill/>
          </a:ln>
        </p:spPr>
      </p:pic>
    </p:spTree>
    <p:extLst>
      <p:ext uri="{BB962C8B-B14F-4D97-AF65-F5344CB8AC3E}">
        <p14:creationId xmlns:p14="http://schemas.microsoft.com/office/powerpoint/2010/main" val="222911804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4CA1A8-3A1D-4DF2-A85D-4B03E794D52F}"/>
              </a:ext>
            </a:extLst>
          </p:cNvPr>
          <p:cNvSpPr txBox="1">
            <a:spLocks noGrp="1"/>
          </p:cNvSpPr>
          <p:nvPr>
            <p:ph type="title"/>
          </p:nvPr>
        </p:nvSpPr>
        <p:spPr>
          <a:xfrm>
            <a:off x="457200" y="520275"/>
            <a:ext cx="8229600" cy="858749"/>
          </a:xfrm>
        </p:spPr>
        <p:txBody>
          <a:bodyPr/>
          <a:lstStyle/>
          <a:p>
            <a:pPr lvl="0" algn="l"/>
            <a:br>
              <a:rPr lang="hr-HR" sz="2800" dirty="0"/>
            </a:br>
            <a:r>
              <a:rPr lang="hr-HR" sz="2800" dirty="0" err="1"/>
              <a:t>Addendumom</a:t>
            </a:r>
            <a:r>
              <a:rPr lang="hr-HR" sz="2800" dirty="0"/>
              <a:t> je definirano:</a:t>
            </a:r>
          </a:p>
        </p:txBody>
      </p:sp>
      <p:sp>
        <p:nvSpPr>
          <p:cNvPr id="3" name="Content Placeholder 2">
            <a:extLst>
              <a:ext uri="{FF2B5EF4-FFF2-40B4-BE49-F238E27FC236}">
                <a16:creationId xmlns:a16="http://schemas.microsoft.com/office/drawing/2014/main" id="{F9DC427F-7865-4100-ABC9-C9BCBF806BA1}"/>
              </a:ext>
            </a:extLst>
          </p:cNvPr>
          <p:cNvSpPr txBox="1">
            <a:spLocks noGrp="1"/>
          </p:cNvSpPr>
          <p:nvPr>
            <p:ph idx="1"/>
          </p:nvPr>
        </p:nvSpPr>
        <p:spPr>
          <a:xfrm>
            <a:off x="457200" y="1482571"/>
            <a:ext cx="8229600" cy="4855153"/>
          </a:xfrm>
        </p:spPr>
        <p:txBody>
          <a:bodyPr>
            <a:normAutofit/>
          </a:bodyPr>
          <a:lstStyle/>
          <a:p>
            <a:pPr lvl="0">
              <a:lnSpc>
                <a:spcPct val="90000"/>
              </a:lnSpc>
            </a:pPr>
            <a:r>
              <a:rPr lang="hr-HR" sz="2700" dirty="0"/>
              <a:t>Transferi</a:t>
            </a:r>
          </a:p>
          <a:p>
            <a:pPr lvl="1">
              <a:lnSpc>
                <a:spcPct val="90000"/>
              </a:lnSpc>
              <a:spcBef>
                <a:spcPts val="500"/>
              </a:spcBef>
            </a:pPr>
            <a:r>
              <a:rPr lang="hr-HR" sz="2000" dirty="0">
                <a:solidFill>
                  <a:srgbClr val="7F7F7F"/>
                </a:solidFill>
                <a:latin typeface="Arial" pitchFamily="34"/>
                <a:cs typeface="Arial" pitchFamily="34"/>
              </a:rPr>
              <a:t>Dopušteno </a:t>
            </a:r>
            <a:r>
              <a:rPr lang="hr-HR" sz="2000" dirty="0" err="1">
                <a:solidFill>
                  <a:srgbClr val="7F7F7F"/>
                </a:solidFill>
                <a:latin typeface="Arial" pitchFamily="34"/>
                <a:cs typeface="Arial" pitchFamily="34"/>
              </a:rPr>
              <a:t>realocirati</a:t>
            </a:r>
            <a:r>
              <a:rPr lang="hr-HR" sz="2000" dirty="0">
                <a:solidFill>
                  <a:srgbClr val="7F7F7F"/>
                </a:solidFill>
                <a:latin typeface="Arial" pitchFamily="34"/>
                <a:cs typeface="Arial" pitchFamily="34"/>
              </a:rPr>
              <a:t> do 60% između stavki Transnacionalni projektni sastanci, Događanja s multiplicirajućim učinkom Aktivnosti učenja, podučavanja i osposobljavanja i Izvanredni troškovi (</a:t>
            </a:r>
            <a:r>
              <a:rPr lang="hr-HR" sz="2000" b="1" dirty="0">
                <a:solidFill>
                  <a:srgbClr val="7F7F7F"/>
                </a:solidFill>
                <a:latin typeface="Arial" pitchFamily="34"/>
                <a:cs typeface="Arial" pitchFamily="34"/>
              </a:rPr>
              <a:t>osim</a:t>
            </a:r>
            <a:r>
              <a:rPr lang="hr-HR" sz="2000" dirty="0">
                <a:solidFill>
                  <a:srgbClr val="7F7F7F"/>
                </a:solidFill>
                <a:latin typeface="Arial" pitchFamily="34"/>
                <a:cs typeface="Arial" pitchFamily="34"/>
              </a:rPr>
              <a:t> </a:t>
            </a:r>
            <a:r>
              <a:rPr lang="hr-HR" sz="2000" b="1" dirty="0">
                <a:solidFill>
                  <a:srgbClr val="7F7F7F"/>
                </a:solidFill>
                <a:latin typeface="Arial" pitchFamily="34"/>
                <a:cs typeface="Arial" pitchFamily="34"/>
              </a:rPr>
              <a:t>na</a:t>
            </a:r>
            <a:r>
              <a:rPr lang="hr-HR" sz="2000" dirty="0">
                <a:solidFill>
                  <a:srgbClr val="7F7F7F"/>
                </a:solidFill>
                <a:latin typeface="Arial" pitchFamily="34"/>
                <a:cs typeface="Arial" pitchFamily="34"/>
              </a:rPr>
              <a:t> stavku Upravljanje i provedba projekta i </a:t>
            </a:r>
            <a:r>
              <a:rPr lang="hr-HR" sz="2000" b="1" dirty="0">
                <a:solidFill>
                  <a:srgbClr val="7F7F7F"/>
                </a:solidFill>
                <a:latin typeface="Arial" pitchFamily="34"/>
                <a:cs typeface="Arial" pitchFamily="34"/>
              </a:rPr>
              <a:t>na</a:t>
            </a:r>
            <a:r>
              <a:rPr lang="hr-HR" sz="2000" dirty="0">
                <a:solidFill>
                  <a:srgbClr val="7F7F7F"/>
                </a:solidFill>
                <a:latin typeface="Arial" pitchFamily="34"/>
                <a:cs typeface="Arial" pitchFamily="34"/>
              </a:rPr>
              <a:t> stavku Izvanredni troškovi)</a:t>
            </a:r>
          </a:p>
          <a:p>
            <a:pPr lvl="1">
              <a:lnSpc>
                <a:spcPct val="90000"/>
              </a:lnSpc>
              <a:spcBef>
                <a:spcPts val="500"/>
              </a:spcBef>
            </a:pPr>
            <a:endParaRPr lang="hr-HR" sz="2000" dirty="0">
              <a:solidFill>
                <a:srgbClr val="7F7F7F"/>
              </a:solidFill>
              <a:latin typeface="Arial" pitchFamily="34"/>
              <a:cs typeface="Arial" pitchFamily="34"/>
            </a:endParaRPr>
          </a:p>
          <a:p>
            <a:pPr lvl="1">
              <a:lnSpc>
                <a:spcPct val="90000"/>
              </a:lnSpc>
              <a:spcBef>
                <a:spcPts val="500"/>
              </a:spcBef>
            </a:pPr>
            <a:r>
              <a:rPr lang="hr-HR" sz="2000" dirty="0">
                <a:solidFill>
                  <a:srgbClr val="7F7F7F"/>
                </a:solidFill>
                <a:latin typeface="Arial" pitchFamily="34"/>
                <a:cs typeface="Arial" pitchFamily="34"/>
              </a:rPr>
              <a:t>Dopušteno </a:t>
            </a:r>
            <a:r>
              <a:rPr lang="hr-HR" sz="2000" dirty="0" err="1">
                <a:solidFill>
                  <a:srgbClr val="7F7F7F"/>
                </a:solidFill>
                <a:latin typeface="Arial" pitchFamily="34"/>
                <a:cs typeface="Arial" pitchFamily="34"/>
              </a:rPr>
              <a:t>realocirati</a:t>
            </a:r>
            <a:r>
              <a:rPr lang="hr-HR" sz="2000" dirty="0">
                <a:solidFill>
                  <a:srgbClr val="7F7F7F"/>
                </a:solidFill>
                <a:latin typeface="Arial" pitchFamily="34"/>
                <a:cs typeface="Arial" pitchFamily="34"/>
              </a:rPr>
              <a:t> do 10% na stavku Izvanredni troškovi vezano uz nužne troškove </a:t>
            </a:r>
            <a:r>
              <a:rPr lang="hr-HR" sz="2000" b="1" dirty="0">
                <a:solidFill>
                  <a:srgbClr val="7F7F7F"/>
                </a:solidFill>
                <a:latin typeface="Arial" pitchFamily="34"/>
                <a:cs typeface="Arial" pitchFamily="34"/>
              </a:rPr>
              <a:t>za implementaciju virtualnih aktivnosti </a:t>
            </a:r>
            <a:r>
              <a:rPr lang="hr-HR" sz="2000" dirty="0">
                <a:solidFill>
                  <a:srgbClr val="7F7F7F"/>
                </a:solidFill>
                <a:latin typeface="Arial" pitchFamily="34"/>
                <a:cs typeface="Arial" pitchFamily="34"/>
              </a:rPr>
              <a:t>(i u slučaju da stavka nije prvotno ugovorena)</a:t>
            </a:r>
            <a:endParaRPr lang="hr-HR" sz="2000" b="1" dirty="0">
              <a:solidFill>
                <a:srgbClr val="7F7F7F"/>
              </a:solidFill>
              <a:latin typeface="Arial" pitchFamily="34"/>
              <a:cs typeface="Arial" pitchFamily="34"/>
            </a:endParaRPr>
          </a:p>
          <a:p>
            <a:pPr marL="457200" lvl="1" indent="0">
              <a:lnSpc>
                <a:spcPct val="90000"/>
              </a:lnSpc>
              <a:spcBef>
                <a:spcPts val="500"/>
              </a:spcBef>
              <a:buNone/>
            </a:pPr>
            <a:endParaRPr lang="hr-HR" sz="2000" dirty="0">
              <a:solidFill>
                <a:srgbClr val="7F7F7F"/>
              </a:solidFill>
              <a:latin typeface="Arial" pitchFamily="34"/>
              <a:cs typeface="Arial" pitchFamily="34"/>
            </a:endParaRPr>
          </a:p>
          <a:p>
            <a:pPr lvl="1">
              <a:lnSpc>
                <a:spcPct val="90000"/>
              </a:lnSpc>
              <a:spcBef>
                <a:spcPts val="500"/>
              </a:spcBef>
            </a:pPr>
            <a:r>
              <a:rPr lang="hr-HR" sz="2000" dirty="0">
                <a:solidFill>
                  <a:srgbClr val="7F7F7F"/>
                </a:solidFill>
                <a:latin typeface="Arial" pitchFamily="34"/>
                <a:cs typeface="Arial" pitchFamily="34"/>
              </a:rPr>
              <a:t>Dozvoljeni transferi na stavku Posebne potrebe iako nije predviđen niti jedan trošak u toj kategoriji projektnom prijavom</a:t>
            </a:r>
          </a:p>
          <a:p>
            <a:pPr lvl="0">
              <a:lnSpc>
                <a:spcPct val="90000"/>
              </a:lnSpc>
            </a:pPr>
            <a:endParaRPr lang="hr-HR" sz="2700" dirty="0"/>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2">
            <a:extLst>
              <a:ext uri="{FF2B5EF4-FFF2-40B4-BE49-F238E27FC236}">
                <a16:creationId xmlns:a16="http://schemas.microsoft.com/office/drawing/2014/main" id="{B8E47B2B-F70C-43C2-AACA-78658F646191}"/>
              </a:ext>
            </a:extLst>
          </p:cNvPr>
          <p:cNvSpPr txBox="1">
            <a:spLocks noGrp="1"/>
          </p:cNvSpPr>
          <p:nvPr>
            <p:ph idx="1"/>
          </p:nvPr>
        </p:nvSpPr>
        <p:spPr>
          <a:xfrm>
            <a:off x="457200" y="1083079"/>
            <a:ext cx="8229600" cy="5406499"/>
          </a:xfrm>
        </p:spPr>
        <p:txBody>
          <a:bodyPr>
            <a:normAutofit lnSpcReduction="10000"/>
          </a:bodyPr>
          <a:lstStyle/>
          <a:p>
            <a:pPr lvl="0">
              <a:spcBef>
                <a:spcPts val="600"/>
              </a:spcBef>
            </a:pPr>
            <a:r>
              <a:rPr lang="hr-HR" sz="2400" dirty="0"/>
              <a:t>Aktivnosti učenja, podučavanja i osposobljavanja</a:t>
            </a:r>
          </a:p>
          <a:p>
            <a:pPr lvl="1">
              <a:spcBef>
                <a:spcPts val="500"/>
              </a:spcBef>
            </a:pPr>
            <a:r>
              <a:rPr lang="hr-HR" sz="2000" dirty="0">
                <a:solidFill>
                  <a:srgbClr val="7F7F7F"/>
                </a:solidFill>
                <a:latin typeface="Arial" pitchFamily="34"/>
                <a:cs typeface="Arial" pitchFamily="34"/>
              </a:rPr>
              <a:t>ne priznaje se trošak puta i dani puta</a:t>
            </a:r>
          </a:p>
          <a:p>
            <a:pPr lvl="1">
              <a:spcBef>
                <a:spcPts val="500"/>
              </a:spcBef>
            </a:pPr>
            <a:r>
              <a:rPr lang="hr-HR" sz="2000" u="sng" dirty="0">
                <a:solidFill>
                  <a:srgbClr val="7F7F7F"/>
                </a:solidFill>
                <a:latin typeface="Arial" pitchFamily="34"/>
                <a:cs typeface="Arial" pitchFamily="34"/>
              </a:rPr>
              <a:t>individualna potpora obračunava se broj dana virtualne aktivnosti x broj sudionika x 15% jediničnog troška</a:t>
            </a:r>
          </a:p>
          <a:p>
            <a:pPr lvl="1">
              <a:spcBef>
                <a:spcPts val="500"/>
              </a:spcBef>
            </a:pPr>
            <a:r>
              <a:rPr lang="hr-HR" sz="2000" dirty="0">
                <a:solidFill>
                  <a:srgbClr val="7F7F7F"/>
                </a:solidFill>
                <a:latin typeface="Arial" pitchFamily="34"/>
                <a:cs typeface="Arial" pitchFamily="34"/>
              </a:rPr>
              <a:t>jezična potpora u slučaju da sudionik sudjeluje u aktivnosti duže od 2 mjeseca</a:t>
            </a:r>
          </a:p>
          <a:p>
            <a:pPr lvl="1">
              <a:spcBef>
                <a:spcPts val="500"/>
              </a:spcBef>
            </a:pPr>
            <a:endParaRPr lang="hr-HR" sz="2400" dirty="0"/>
          </a:p>
          <a:p>
            <a:pPr lvl="0">
              <a:spcBef>
                <a:spcPts val="600"/>
              </a:spcBef>
            </a:pPr>
            <a:r>
              <a:rPr lang="hr-HR" sz="2400" dirty="0"/>
              <a:t>Transnacionalni projektni sastanci</a:t>
            </a:r>
          </a:p>
          <a:p>
            <a:pPr lvl="1">
              <a:spcBef>
                <a:spcPts val="500"/>
              </a:spcBef>
            </a:pPr>
            <a:r>
              <a:rPr lang="hr-HR" sz="2000" dirty="0">
                <a:solidFill>
                  <a:srgbClr val="7F7F7F"/>
                </a:solidFill>
                <a:latin typeface="Arial" pitchFamily="34"/>
                <a:cs typeface="Arial" pitchFamily="34"/>
              </a:rPr>
              <a:t>ne priznaju se troškovi održavanja virtualnih sastanaka</a:t>
            </a:r>
          </a:p>
          <a:p>
            <a:pPr lvl="0">
              <a:spcBef>
                <a:spcPts val="600"/>
              </a:spcBef>
            </a:pPr>
            <a:endParaRPr lang="hr-HR" sz="2400" dirty="0"/>
          </a:p>
          <a:p>
            <a:pPr lvl="0">
              <a:spcBef>
                <a:spcPts val="600"/>
              </a:spcBef>
            </a:pPr>
            <a:r>
              <a:rPr lang="hr-HR" sz="2400" dirty="0"/>
              <a:t>Događanja s multiplicirajućim učinkom</a:t>
            </a:r>
          </a:p>
          <a:p>
            <a:pPr lvl="1">
              <a:spcBef>
                <a:spcPts val="500"/>
              </a:spcBef>
            </a:pPr>
            <a:r>
              <a:rPr lang="hr-HR" sz="2000" dirty="0">
                <a:solidFill>
                  <a:srgbClr val="7F7F7F"/>
                </a:solidFill>
                <a:latin typeface="Arial" pitchFamily="34"/>
                <a:cs typeface="Arial" pitchFamily="34"/>
              </a:rPr>
              <a:t>broj sudionika koji nisu iz organizacije korisnika ili partnerskih organizacija x 15,00 EUR (15% jediničnog troška za lokalne sudionike)</a:t>
            </a:r>
          </a:p>
          <a:p>
            <a:pPr lvl="1">
              <a:spcBef>
                <a:spcPts val="500"/>
              </a:spcBef>
            </a:pPr>
            <a:r>
              <a:rPr lang="hr-HR" sz="2000" dirty="0" err="1">
                <a:solidFill>
                  <a:srgbClr val="7F7F7F"/>
                </a:solidFill>
                <a:latin typeface="Arial" pitchFamily="34"/>
                <a:cs typeface="Arial" pitchFamily="34"/>
              </a:rPr>
              <a:t>max</a:t>
            </a:r>
            <a:r>
              <a:rPr lang="hr-HR" sz="2000" dirty="0">
                <a:solidFill>
                  <a:srgbClr val="7F7F7F"/>
                </a:solidFill>
                <a:latin typeface="Arial" pitchFamily="34"/>
                <a:cs typeface="Arial" pitchFamily="34"/>
              </a:rPr>
              <a:t> moguć iznos stavke je 5.000,00 EUR</a:t>
            </a:r>
          </a:p>
          <a:p>
            <a:pPr lvl="1">
              <a:spcBef>
                <a:spcPts val="500"/>
              </a:spcBef>
            </a:pPr>
            <a:endParaRPr lang="hr-HR" sz="2000" dirty="0">
              <a:solidFill>
                <a:srgbClr val="7F7F7F"/>
              </a:solidFill>
              <a:latin typeface="Arial" pitchFamily="34"/>
              <a:cs typeface="Arial" pitchFamily="34"/>
            </a:endParaRPr>
          </a:p>
          <a:p>
            <a:pPr lvl="1">
              <a:spcBef>
                <a:spcPts val="500"/>
              </a:spcBef>
            </a:pPr>
            <a:endParaRPr lang="hr-HR" sz="2000" dirty="0">
              <a:solidFill>
                <a:srgbClr val="7F7F7F"/>
              </a:solidFill>
              <a:latin typeface="Arial" pitchFamily="34"/>
              <a:cs typeface="Arial" pitchFamily="34"/>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5932FC-428D-442E-A1EC-676B0D1C093F}"/>
              </a:ext>
            </a:extLst>
          </p:cNvPr>
          <p:cNvSpPr>
            <a:spLocks noGrp="1"/>
          </p:cNvSpPr>
          <p:nvPr>
            <p:ph type="title"/>
          </p:nvPr>
        </p:nvSpPr>
        <p:spPr/>
        <p:txBody>
          <a:bodyPr/>
          <a:lstStyle/>
          <a:p>
            <a:endParaRPr lang="hr-HR"/>
          </a:p>
        </p:txBody>
      </p:sp>
      <p:sp>
        <p:nvSpPr>
          <p:cNvPr id="3" name="Content Placeholder 2">
            <a:extLst>
              <a:ext uri="{FF2B5EF4-FFF2-40B4-BE49-F238E27FC236}">
                <a16:creationId xmlns:a16="http://schemas.microsoft.com/office/drawing/2014/main" id="{35D60729-6905-49FE-ADF2-656B7C2E5694}"/>
              </a:ext>
            </a:extLst>
          </p:cNvPr>
          <p:cNvSpPr>
            <a:spLocks noGrp="1"/>
          </p:cNvSpPr>
          <p:nvPr>
            <p:ph idx="1"/>
          </p:nvPr>
        </p:nvSpPr>
        <p:spPr/>
        <p:txBody>
          <a:bodyPr>
            <a:normAutofit/>
          </a:bodyPr>
          <a:lstStyle/>
          <a:p>
            <a:r>
              <a:rPr lang="hr-HR" sz="2400" dirty="0"/>
              <a:t>Potpora za posebne potrebe</a:t>
            </a:r>
          </a:p>
          <a:p>
            <a:pPr marL="0" indent="0">
              <a:buNone/>
            </a:pPr>
            <a:r>
              <a:rPr lang="hr-HR" sz="2000" dirty="0"/>
              <a:t>     </a:t>
            </a:r>
            <a:r>
              <a:rPr lang="hr-HR" sz="2000" dirty="0">
                <a:solidFill>
                  <a:schemeClr val="bg1">
                    <a:lumMod val="50000"/>
                  </a:schemeClr>
                </a:solidFill>
              </a:rPr>
              <a:t>- troškovi izravno povezani sa sudionicima s posebnim</a:t>
            </a:r>
          </a:p>
          <a:p>
            <a:pPr marL="0" indent="0">
              <a:buNone/>
            </a:pPr>
            <a:r>
              <a:rPr lang="hr-HR" sz="2000" dirty="0">
                <a:solidFill>
                  <a:schemeClr val="bg1">
                    <a:lumMod val="50000"/>
                  </a:schemeClr>
                </a:solidFill>
              </a:rPr>
              <a:t>       potrebama nužni za provedbu virtualnih aktivnosti</a:t>
            </a:r>
          </a:p>
          <a:p>
            <a:pPr marL="0" indent="0">
              <a:buNone/>
            </a:pPr>
            <a:r>
              <a:rPr lang="hr-HR" sz="2000" dirty="0">
                <a:solidFill>
                  <a:schemeClr val="bg1">
                    <a:lumMod val="50000"/>
                  </a:schemeClr>
                </a:solidFill>
              </a:rPr>
              <a:t>     - nadoknada 100% iznosa</a:t>
            </a:r>
          </a:p>
          <a:p>
            <a:pPr marL="0" indent="0">
              <a:buNone/>
            </a:pPr>
            <a:endParaRPr lang="hr-HR" sz="2400" dirty="0"/>
          </a:p>
          <a:p>
            <a:pPr marL="0" indent="0">
              <a:buNone/>
            </a:pPr>
            <a:endParaRPr lang="hr-HR" sz="2400" dirty="0"/>
          </a:p>
          <a:p>
            <a:r>
              <a:rPr lang="hr-HR" sz="2400" dirty="0"/>
              <a:t>Izvanredni troškovi</a:t>
            </a:r>
          </a:p>
          <a:p>
            <a:pPr marL="0" indent="0">
              <a:buNone/>
            </a:pPr>
            <a:r>
              <a:rPr lang="hr-HR" sz="2400" dirty="0">
                <a:solidFill>
                  <a:schemeClr val="bg1">
                    <a:lumMod val="50000"/>
                  </a:schemeClr>
                </a:solidFill>
              </a:rPr>
              <a:t>    </a:t>
            </a:r>
            <a:r>
              <a:rPr lang="hr-HR" sz="2000" dirty="0">
                <a:solidFill>
                  <a:schemeClr val="bg1">
                    <a:lumMod val="50000"/>
                  </a:schemeClr>
                </a:solidFill>
              </a:rPr>
              <a:t>- nadoknada 75 % iznosa </a:t>
            </a:r>
          </a:p>
        </p:txBody>
      </p:sp>
    </p:spTree>
    <p:extLst>
      <p:ext uri="{BB962C8B-B14F-4D97-AF65-F5344CB8AC3E}">
        <p14:creationId xmlns:p14="http://schemas.microsoft.com/office/powerpoint/2010/main" val="25509639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2">
            <a:extLst>
              <a:ext uri="{FF2B5EF4-FFF2-40B4-BE49-F238E27FC236}">
                <a16:creationId xmlns:a16="http://schemas.microsoft.com/office/drawing/2014/main" id="{E84FE326-28BD-46B5-B1D2-CD3B36C35EA5}"/>
              </a:ext>
            </a:extLst>
          </p:cNvPr>
          <p:cNvSpPr txBox="1">
            <a:spLocks noGrp="1"/>
          </p:cNvSpPr>
          <p:nvPr>
            <p:ph idx="1"/>
          </p:nvPr>
        </p:nvSpPr>
        <p:spPr>
          <a:xfrm>
            <a:off x="457200" y="1145221"/>
            <a:ext cx="8229600" cy="5192502"/>
          </a:xfrm>
        </p:spPr>
        <p:txBody>
          <a:bodyPr>
            <a:normAutofit fontScale="92500" lnSpcReduction="20000"/>
          </a:bodyPr>
          <a:lstStyle/>
          <a:p>
            <a:pPr marL="0" lvl="0" indent="0">
              <a:spcBef>
                <a:spcPts val="600"/>
              </a:spcBef>
              <a:buNone/>
            </a:pPr>
            <a:r>
              <a:rPr lang="hr-HR" sz="2400" u="sng" dirty="0"/>
              <a:t>Pravdanje troškova</a:t>
            </a:r>
          </a:p>
          <a:p>
            <a:pPr marL="0" lvl="0" indent="0">
              <a:spcBef>
                <a:spcPts val="600"/>
              </a:spcBef>
              <a:buNone/>
            </a:pPr>
            <a:endParaRPr lang="hr-HR" sz="2400" u="sng" dirty="0"/>
          </a:p>
          <a:p>
            <a:pPr lvl="0">
              <a:spcBef>
                <a:spcPts val="600"/>
              </a:spcBef>
            </a:pPr>
            <a:r>
              <a:rPr lang="hr-HR" sz="1600" dirty="0"/>
              <a:t>Događanja s multiplicirajućim učinkom</a:t>
            </a:r>
          </a:p>
          <a:p>
            <a:pPr marL="0" lvl="0" indent="0">
              <a:spcBef>
                <a:spcPts val="600"/>
              </a:spcBef>
              <a:buNone/>
            </a:pPr>
            <a:r>
              <a:rPr lang="hr-HR" sz="1600" dirty="0">
                <a:solidFill>
                  <a:srgbClr val="7F7F7F"/>
                </a:solidFill>
                <a:latin typeface="Arial" pitchFamily="34"/>
                <a:cs typeface="Arial" pitchFamily="34"/>
              </a:rPr>
              <a:t>       - dokaz da se aktivnost održala</a:t>
            </a:r>
          </a:p>
          <a:p>
            <a:pPr marL="0" lvl="0" indent="0">
              <a:spcBef>
                <a:spcPts val="600"/>
              </a:spcBef>
              <a:buNone/>
            </a:pPr>
            <a:r>
              <a:rPr lang="hr-HR" sz="1600" dirty="0">
                <a:solidFill>
                  <a:srgbClr val="7F7F7F"/>
                </a:solidFill>
                <a:latin typeface="Arial" pitchFamily="34"/>
                <a:cs typeface="Arial" pitchFamily="34"/>
              </a:rPr>
              <a:t>       - dokaz na kojem je vidljiv stvaran broj sudionika – izjava s popisom imena i   </a:t>
            </a:r>
          </a:p>
          <a:p>
            <a:pPr marL="0" lvl="0" indent="0">
              <a:spcBef>
                <a:spcPts val="600"/>
              </a:spcBef>
              <a:buNone/>
            </a:pPr>
            <a:r>
              <a:rPr lang="hr-HR" sz="1600" dirty="0">
                <a:solidFill>
                  <a:srgbClr val="7F7F7F"/>
                </a:solidFill>
                <a:latin typeface="Arial" pitchFamily="34"/>
                <a:cs typeface="Arial" pitchFamily="34"/>
              </a:rPr>
              <a:t>         organizacija svih sudionika</a:t>
            </a:r>
          </a:p>
          <a:p>
            <a:pPr marL="0" lvl="0" indent="0">
              <a:spcBef>
                <a:spcPts val="600"/>
              </a:spcBef>
              <a:buNone/>
            </a:pPr>
            <a:r>
              <a:rPr lang="hr-HR" sz="1600" dirty="0">
                <a:solidFill>
                  <a:srgbClr val="7F7F7F"/>
                </a:solidFill>
                <a:latin typeface="Arial" pitchFamily="34"/>
                <a:cs typeface="Arial" pitchFamily="34"/>
              </a:rPr>
              <a:t>       - materijali korišteni tijekom događanja</a:t>
            </a:r>
          </a:p>
          <a:p>
            <a:pPr lvl="0">
              <a:spcBef>
                <a:spcPts val="600"/>
              </a:spcBef>
            </a:pPr>
            <a:endParaRPr lang="hr-HR" sz="1600" dirty="0"/>
          </a:p>
          <a:p>
            <a:pPr lvl="0">
              <a:spcBef>
                <a:spcPts val="600"/>
              </a:spcBef>
            </a:pPr>
            <a:r>
              <a:rPr lang="hr-HR" sz="1600" dirty="0"/>
              <a:t>Aktivnosti učenja, podučavanja i osposobljavanja</a:t>
            </a:r>
          </a:p>
          <a:p>
            <a:pPr marL="0" lvl="0" indent="0">
              <a:spcBef>
                <a:spcPts val="600"/>
              </a:spcBef>
              <a:buNone/>
            </a:pPr>
            <a:r>
              <a:rPr lang="hr-HR" sz="1600" dirty="0">
                <a:solidFill>
                  <a:srgbClr val="7F7F7F"/>
                </a:solidFill>
                <a:latin typeface="Arial" pitchFamily="34"/>
                <a:cs typeface="Arial" pitchFamily="34"/>
              </a:rPr>
              <a:t>       - izjava organizacija s imenima i prezimenima sudionika, svrhom aktivnosti i   </a:t>
            </a:r>
          </a:p>
          <a:p>
            <a:pPr marL="0" lvl="0" indent="0">
              <a:spcBef>
                <a:spcPts val="600"/>
              </a:spcBef>
              <a:buNone/>
            </a:pPr>
            <a:r>
              <a:rPr lang="hr-HR" sz="1600" dirty="0">
                <a:solidFill>
                  <a:srgbClr val="7F7F7F"/>
                </a:solidFill>
                <a:latin typeface="Arial" pitchFamily="34"/>
                <a:cs typeface="Arial" pitchFamily="34"/>
              </a:rPr>
              <a:t>        datumima trajanja</a:t>
            </a:r>
          </a:p>
          <a:p>
            <a:pPr marL="0" lvl="0" indent="0">
              <a:spcBef>
                <a:spcPts val="600"/>
              </a:spcBef>
              <a:buNone/>
            </a:pPr>
            <a:r>
              <a:rPr lang="hr-HR" sz="1600" dirty="0">
                <a:solidFill>
                  <a:srgbClr val="7F7F7F"/>
                </a:solidFill>
                <a:latin typeface="Arial" pitchFamily="34"/>
                <a:cs typeface="Arial" pitchFamily="34"/>
              </a:rPr>
              <a:t>       - jezična potpora: izjava koju potpisuje pružatelj tečaja</a:t>
            </a:r>
          </a:p>
          <a:p>
            <a:pPr marL="0" lvl="0" indent="0">
              <a:spcBef>
                <a:spcPts val="600"/>
              </a:spcBef>
              <a:buNone/>
            </a:pPr>
            <a:endParaRPr lang="hr-HR" sz="1600" dirty="0">
              <a:solidFill>
                <a:srgbClr val="7F7F7F"/>
              </a:solidFill>
              <a:latin typeface="Arial" pitchFamily="34"/>
              <a:cs typeface="Arial" pitchFamily="34"/>
            </a:endParaRPr>
          </a:p>
          <a:p>
            <a:pPr marL="342900" marR="0" lvl="0" indent="-342900" algn="l" defTabSz="457200" rtl="0" eaLnBrk="1" fontAlgn="auto" latinLnBrk="0" hangingPunct="1">
              <a:lnSpc>
                <a:spcPct val="100000"/>
              </a:lnSpc>
              <a:spcBef>
                <a:spcPts val="600"/>
              </a:spcBef>
              <a:spcAft>
                <a:spcPts val="0"/>
              </a:spcAft>
              <a:buClrTx/>
              <a:buSzTx/>
              <a:buFont typeface="Arial"/>
              <a:buChar char="•"/>
              <a:tabLst/>
              <a:defRPr/>
            </a:pPr>
            <a:r>
              <a:rPr kumimoji="0" lang="hr-HR" sz="1600" b="0" i="0" u="none" strike="noStrike" kern="1200" cap="none" spc="0" normalizeH="0" baseline="0" noProof="0" dirty="0">
                <a:ln>
                  <a:noFill/>
                </a:ln>
                <a:solidFill>
                  <a:prstClr val="black">
                    <a:lumMod val="65000"/>
                    <a:lumOff val="35000"/>
                  </a:prstClr>
                </a:solidFill>
                <a:effectLst/>
                <a:uLnTx/>
                <a:uFillTx/>
                <a:latin typeface="Arial" panose="020B0604020202020204" pitchFamily="34" charset="0"/>
                <a:ea typeface="+mn-ea"/>
                <a:cs typeface="Arial" panose="020B0604020202020204" pitchFamily="34" charset="0"/>
              </a:rPr>
              <a:t>Potpora za posebne potrebe</a:t>
            </a:r>
          </a:p>
          <a:p>
            <a:pPr marL="0" marR="0" lvl="0" indent="0" algn="l" defTabSz="457200" rtl="0" eaLnBrk="1" fontAlgn="auto" latinLnBrk="0" hangingPunct="1">
              <a:lnSpc>
                <a:spcPct val="100000"/>
              </a:lnSpc>
              <a:spcBef>
                <a:spcPts val="600"/>
              </a:spcBef>
              <a:spcAft>
                <a:spcPts val="0"/>
              </a:spcAft>
              <a:buClrTx/>
              <a:buSzTx/>
              <a:buNone/>
              <a:tabLst/>
              <a:defRPr/>
            </a:pPr>
            <a:r>
              <a:rPr lang="hr-HR" sz="1600" dirty="0">
                <a:solidFill>
                  <a:schemeClr val="bg1">
                    <a:lumMod val="50000"/>
                  </a:schemeClr>
                </a:solidFill>
              </a:rPr>
              <a:t>       - računi</a:t>
            </a:r>
          </a:p>
          <a:p>
            <a:pPr marL="0" marR="0" lvl="0" indent="0" algn="l" defTabSz="457200" rtl="0" eaLnBrk="1" fontAlgn="auto" latinLnBrk="0" hangingPunct="1">
              <a:lnSpc>
                <a:spcPct val="100000"/>
              </a:lnSpc>
              <a:spcBef>
                <a:spcPts val="600"/>
              </a:spcBef>
              <a:spcAft>
                <a:spcPts val="0"/>
              </a:spcAft>
              <a:buClrTx/>
              <a:buSzTx/>
              <a:buNone/>
              <a:tabLst/>
              <a:defRPr/>
            </a:pPr>
            <a:endParaRPr kumimoji="0" lang="hr-HR" sz="1600" b="0" i="0" u="none" strike="noStrike" kern="1200" cap="none" spc="0" normalizeH="0" baseline="0" noProof="0" dirty="0">
              <a:ln>
                <a:noFill/>
              </a:ln>
              <a:solidFill>
                <a:prstClr val="black">
                  <a:lumMod val="65000"/>
                  <a:lumOff val="35000"/>
                </a:prstClr>
              </a:solidFill>
              <a:effectLst/>
              <a:uLnTx/>
              <a:uFillTx/>
              <a:latin typeface="Arial" panose="020B0604020202020204" pitchFamily="34" charset="0"/>
              <a:ea typeface="+mn-ea"/>
              <a:cs typeface="Arial" panose="020B0604020202020204" pitchFamily="34" charset="0"/>
            </a:endParaRPr>
          </a:p>
          <a:p>
            <a:pPr marL="342900" marR="0" lvl="0" indent="-342900" algn="l" defTabSz="457200" rtl="0" eaLnBrk="1" fontAlgn="auto" latinLnBrk="0" hangingPunct="1">
              <a:lnSpc>
                <a:spcPct val="100000"/>
              </a:lnSpc>
              <a:spcBef>
                <a:spcPts val="600"/>
              </a:spcBef>
              <a:spcAft>
                <a:spcPts val="0"/>
              </a:spcAft>
              <a:buClrTx/>
              <a:buSzTx/>
              <a:buFont typeface="Arial"/>
              <a:buChar char="•"/>
              <a:tabLst/>
              <a:defRPr/>
            </a:pPr>
            <a:r>
              <a:rPr lang="hr-HR" sz="1600" dirty="0">
                <a:solidFill>
                  <a:prstClr val="black">
                    <a:lumMod val="65000"/>
                    <a:lumOff val="35000"/>
                  </a:prstClr>
                </a:solidFill>
              </a:rPr>
              <a:t>Izvanredni troškovi</a:t>
            </a:r>
          </a:p>
          <a:p>
            <a:pPr marL="0" marR="0" lvl="0" indent="0" algn="l" defTabSz="457200" rtl="0" eaLnBrk="1" fontAlgn="auto" latinLnBrk="0" hangingPunct="1">
              <a:lnSpc>
                <a:spcPct val="100000"/>
              </a:lnSpc>
              <a:spcBef>
                <a:spcPts val="600"/>
              </a:spcBef>
              <a:spcAft>
                <a:spcPts val="0"/>
              </a:spcAft>
              <a:buClrTx/>
              <a:buSzTx/>
              <a:buNone/>
              <a:tabLst/>
              <a:defRPr/>
            </a:pPr>
            <a:r>
              <a:rPr kumimoji="0" lang="hr-HR" sz="1600" b="0" i="0" u="none" strike="noStrike" kern="1200" cap="none" spc="0" normalizeH="0" baseline="0" noProof="0" dirty="0">
                <a:ln>
                  <a:noFill/>
                </a:ln>
                <a:solidFill>
                  <a:schemeClr val="bg1">
                    <a:lumMod val="50000"/>
                  </a:schemeClr>
                </a:solidFill>
                <a:effectLst/>
                <a:uLnTx/>
                <a:uFillTx/>
                <a:latin typeface="Arial" panose="020B0604020202020204" pitchFamily="34" charset="0"/>
                <a:ea typeface="+mn-ea"/>
                <a:cs typeface="Arial" panose="020B0604020202020204" pitchFamily="34" charset="0"/>
              </a:rPr>
              <a:t>      - računi te dokazi o plaćanju istih</a:t>
            </a:r>
          </a:p>
          <a:p>
            <a:pPr lvl="1">
              <a:spcBef>
                <a:spcPts val="500"/>
              </a:spcBef>
            </a:pPr>
            <a:endParaRPr lang="hr-HR" sz="1600" dirty="0">
              <a:solidFill>
                <a:srgbClr val="7F7F7F"/>
              </a:solidFill>
              <a:latin typeface="Arial" pitchFamily="34"/>
              <a:cs typeface="Arial" pitchFamily="34"/>
            </a:endParaRPr>
          </a:p>
          <a:p>
            <a:pPr lvl="1">
              <a:spcBef>
                <a:spcPts val="500"/>
              </a:spcBef>
            </a:pPr>
            <a:endParaRPr lang="hr-HR" sz="1600" dirty="0">
              <a:solidFill>
                <a:srgbClr val="7F7F7F"/>
              </a:solidFill>
              <a:latin typeface="Arial" pitchFamily="34"/>
              <a:cs typeface="Arial" pitchFamily="34"/>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r-HR" sz="3200" dirty="0">
                <a:solidFill>
                  <a:schemeClr val="accent6"/>
                </a:solidFill>
              </a:rPr>
              <a:t>1. Sporazum </a:t>
            </a:r>
            <a:r>
              <a:rPr lang="hr-HR" sz="2800" dirty="0">
                <a:solidFill>
                  <a:schemeClr val="accent6"/>
                </a:solidFill>
              </a:rPr>
              <a:t>– Posebni uvjeti</a:t>
            </a:r>
          </a:p>
        </p:txBody>
      </p:sp>
      <p:sp>
        <p:nvSpPr>
          <p:cNvPr id="3" name="Content Placeholder 2"/>
          <p:cNvSpPr>
            <a:spLocks noGrp="1"/>
          </p:cNvSpPr>
          <p:nvPr>
            <p:ph idx="1"/>
          </p:nvPr>
        </p:nvSpPr>
        <p:spPr>
          <a:xfrm>
            <a:off x="457200" y="1272419"/>
            <a:ext cx="8229600" cy="4857403"/>
          </a:xfrm>
        </p:spPr>
        <p:txBody>
          <a:bodyPr>
            <a:normAutofit/>
          </a:bodyPr>
          <a:lstStyle/>
          <a:p>
            <a:pPr marL="0" indent="0">
              <a:buNone/>
            </a:pPr>
            <a:endParaRPr lang="hr-HR" sz="2000" b="1" dirty="0">
              <a:solidFill>
                <a:schemeClr val="tx1">
                  <a:lumMod val="50000"/>
                  <a:lumOff val="50000"/>
                </a:schemeClr>
              </a:solidFill>
            </a:endParaRPr>
          </a:p>
          <a:p>
            <a:pPr marL="0" indent="0">
              <a:buNone/>
            </a:pPr>
            <a:r>
              <a:rPr lang="hr-HR" sz="2000" b="1" dirty="0">
                <a:solidFill>
                  <a:schemeClr val="tx1">
                    <a:lumMod val="50000"/>
                    <a:lumOff val="50000"/>
                  </a:schemeClr>
                </a:solidFill>
              </a:rPr>
              <a:t>I.2. Stupanje sporazuma na snagu i trajanje</a:t>
            </a:r>
          </a:p>
          <a:p>
            <a:pPr>
              <a:buFontTx/>
              <a:buChar char="-"/>
            </a:pPr>
            <a:r>
              <a:rPr lang="hr-HR" sz="1800" dirty="0">
                <a:solidFill>
                  <a:schemeClr val="tx1">
                    <a:lumMod val="50000"/>
                    <a:lumOff val="50000"/>
                  </a:schemeClr>
                </a:solidFill>
              </a:rPr>
              <a:t>Prihvatljiv period</a:t>
            </a:r>
          </a:p>
          <a:p>
            <a:pPr>
              <a:buFontTx/>
              <a:buChar char="-"/>
            </a:pPr>
            <a:endParaRPr lang="hr-HR" sz="1800" dirty="0">
              <a:solidFill>
                <a:schemeClr val="tx1">
                  <a:lumMod val="50000"/>
                  <a:lumOff val="50000"/>
                </a:schemeClr>
              </a:solidFill>
            </a:endParaRPr>
          </a:p>
          <a:p>
            <a:pPr>
              <a:buFontTx/>
              <a:buChar char="-"/>
            </a:pPr>
            <a:endParaRPr lang="hr-HR" sz="2000" b="1" dirty="0">
              <a:solidFill>
                <a:schemeClr val="tx1">
                  <a:lumMod val="50000"/>
                  <a:lumOff val="50000"/>
                </a:schemeClr>
              </a:solidFill>
            </a:endParaRPr>
          </a:p>
          <a:p>
            <a:pPr marL="0" indent="0">
              <a:buNone/>
            </a:pPr>
            <a:r>
              <a:rPr lang="pl-PL" sz="2000" b="1" dirty="0">
                <a:solidFill>
                  <a:schemeClr val="tx1">
                    <a:lumMod val="50000"/>
                    <a:lumOff val="50000"/>
                  </a:schemeClr>
                </a:solidFill>
                <a:latin typeface="Arial" panose="020B0604020202020204" pitchFamily="34" charset="0"/>
                <a:cs typeface="Arial" panose="020B0604020202020204" pitchFamily="34" charset="0"/>
              </a:rPr>
              <a:t>I.3 Najveći iznos i oblik bespovratnih sredstava</a:t>
            </a:r>
          </a:p>
          <a:p>
            <a:pPr>
              <a:buFontTx/>
              <a:buChar char="-"/>
            </a:pPr>
            <a:r>
              <a:rPr lang="pl-PL" sz="2000" dirty="0">
                <a:solidFill>
                  <a:schemeClr val="tx1">
                    <a:lumMod val="50000"/>
                    <a:lumOff val="50000"/>
                  </a:schemeClr>
                </a:solidFill>
              </a:rPr>
              <a:t>Ugovorom dodijeljeni iznos</a:t>
            </a:r>
          </a:p>
          <a:p>
            <a:pPr>
              <a:buFontTx/>
              <a:buChar char="-"/>
            </a:pPr>
            <a:r>
              <a:rPr lang="pl-PL" sz="2000" dirty="0">
                <a:solidFill>
                  <a:schemeClr val="tx1">
                    <a:lumMod val="50000"/>
                    <a:lumOff val="50000"/>
                  </a:schemeClr>
                </a:solidFill>
                <a:latin typeface="Arial" panose="020B0604020202020204" pitchFamily="34" charset="0"/>
                <a:cs typeface="Arial" panose="020B0604020202020204" pitchFamily="34" charset="0"/>
              </a:rPr>
              <a:t>Sredstva se dodjeljuju u obliku nadoknade za prihvatljive troškove aktivnosti</a:t>
            </a:r>
          </a:p>
          <a:p>
            <a:pPr marL="0" indent="0">
              <a:buNone/>
            </a:pPr>
            <a:endParaRPr lang="vi-VN" sz="1800" dirty="0">
              <a:solidFill>
                <a:schemeClr val="tx1">
                  <a:lumMod val="50000"/>
                  <a:lumOff val="50000"/>
                </a:schemeClr>
              </a:solidFill>
              <a:latin typeface="Arial" panose="020B0604020202020204" pitchFamily="34" charset="0"/>
              <a:cs typeface="Arial" panose="020B0604020202020204" pitchFamily="34" charset="0"/>
            </a:endParaRPr>
          </a:p>
          <a:p>
            <a:pPr marL="0" indent="0">
              <a:buNone/>
            </a:pPr>
            <a:endParaRPr lang="pl-PL" sz="1800" dirty="0">
              <a:solidFill>
                <a:schemeClr val="tx1">
                  <a:lumMod val="50000"/>
                  <a:lumOff val="50000"/>
                </a:schemeClr>
              </a:solidFill>
            </a:endParaRPr>
          </a:p>
        </p:txBody>
      </p:sp>
    </p:spTree>
    <p:extLst>
      <p:ext uri="{BB962C8B-B14F-4D97-AF65-F5344CB8AC3E}">
        <p14:creationId xmlns:p14="http://schemas.microsoft.com/office/powerpoint/2010/main" val="323417286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AA9EB3-6C33-45ED-8225-50A811F40667}"/>
              </a:ext>
            </a:extLst>
          </p:cNvPr>
          <p:cNvSpPr txBox="1">
            <a:spLocks noGrp="1"/>
          </p:cNvSpPr>
          <p:nvPr>
            <p:ph type="title"/>
          </p:nvPr>
        </p:nvSpPr>
        <p:spPr>
          <a:xfrm>
            <a:off x="457200" y="730934"/>
            <a:ext cx="8229600" cy="858749"/>
          </a:xfrm>
        </p:spPr>
        <p:txBody>
          <a:bodyPr/>
          <a:lstStyle/>
          <a:p>
            <a:pPr lvl="0"/>
            <a:r>
              <a:rPr lang="hr-HR" sz="3200" dirty="0"/>
              <a:t>Hibridne aktivnosti</a:t>
            </a:r>
          </a:p>
        </p:txBody>
      </p:sp>
      <p:sp>
        <p:nvSpPr>
          <p:cNvPr id="3" name="Content Placeholder 2">
            <a:extLst>
              <a:ext uri="{FF2B5EF4-FFF2-40B4-BE49-F238E27FC236}">
                <a16:creationId xmlns:a16="http://schemas.microsoft.com/office/drawing/2014/main" id="{855F7DF1-D4C2-4E95-8693-DCC5ECAB7BFD}"/>
              </a:ext>
            </a:extLst>
          </p:cNvPr>
          <p:cNvSpPr txBox="1">
            <a:spLocks noGrp="1"/>
          </p:cNvSpPr>
          <p:nvPr>
            <p:ph idx="1"/>
          </p:nvPr>
        </p:nvSpPr>
        <p:spPr>
          <a:xfrm>
            <a:off x="457200" y="1766657"/>
            <a:ext cx="8229600" cy="4571067"/>
          </a:xfrm>
        </p:spPr>
        <p:txBody>
          <a:bodyPr/>
          <a:lstStyle/>
          <a:p>
            <a:pPr lvl="0"/>
            <a:r>
              <a:rPr lang="hr-HR" sz="2400" dirty="0"/>
              <a:t>Dio sudionika sudjeluje fizički na aktivnosti, a dio virtualno</a:t>
            </a:r>
          </a:p>
          <a:p>
            <a:pPr lvl="0"/>
            <a:endParaRPr lang="hr-HR" sz="2400" dirty="0"/>
          </a:p>
          <a:p>
            <a:pPr lvl="0"/>
            <a:r>
              <a:rPr lang="hr-HR" sz="2400" dirty="0"/>
              <a:t>Dio sudionika koji može putovati u zemlju u kojoj se održava aktivnost dolazi na aktivnost, a sudionici koji ne mogu putovati sudjeluju virtualno na aktivnosti (potrebno opravdati)</a:t>
            </a:r>
          </a:p>
          <a:p>
            <a:pPr lvl="0"/>
            <a:endParaRPr lang="hr-HR" sz="2400" dirty="0"/>
          </a:p>
          <a:p>
            <a:pPr lvl="0"/>
            <a:r>
              <a:rPr lang="hr-HR" sz="2400" dirty="0"/>
              <a:t>Potpora za sudionike:</a:t>
            </a:r>
          </a:p>
          <a:p>
            <a:pPr lvl="1">
              <a:spcBef>
                <a:spcPts val="500"/>
              </a:spcBef>
            </a:pPr>
            <a:r>
              <a:rPr lang="hr-HR" sz="2000" dirty="0">
                <a:solidFill>
                  <a:srgbClr val="7F7F7F"/>
                </a:solidFill>
              </a:rPr>
              <a:t>Fizički sudjeluju – puni paušali</a:t>
            </a:r>
          </a:p>
          <a:p>
            <a:pPr lvl="1">
              <a:spcBef>
                <a:spcPts val="500"/>
              </a:spcBef>
            </a:pPr>
            <a:r>
              <a:rPr lang="hr-HR" sz="2000" dirty="0">
                <a:solidFill>
                  <a:srgbClr val="7F7F7F"/>
                </a:solidFill>
              </a:rPr>
              <a:t>Virtualno sudjeluju – paušali u skladu s </a:t>
            </a:r>
            <a:r>
              <a:rPr lang="hr-HR" sz="2000" dirty="0" err="1">
                <a:solidFill>
                  <a:srgbClr val="7F7F7F"/>
                </a:solidFill>
              </a:rPr>
              <a:t>Addendumom</a:t>
            </a:r>
            <a:endParaRPr lang="hr-HR" sz="2000" dirty="0">
              <a:solidFill>
                <a:srgbClr val="7F7F7F"/>
              </a:solidFill>
            </a:endParaRPr>
          </a:p>
          <a:p>
            <a:pPr marL="0" lvl="0" indent="0">
              <a:buNone/>
            </a:pPr>
            <a:endParaRPr lang="hr-HR" dirty="0">
              <a:latin typeface="Calibri" pitchFamily="34"/>
            </a:endParaRPr>
          </a:p>
          <a:p>
            <a:pPr lvl="0"/>
            <a:endParaRPr lang="hr-HR" dirty="0"/>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0A0429F0-08E0-4059-9187-2B35330CCEC7}"/>
              </a:ext>
            </a:extLst>
          </p:cNvPr>
          <p:cNvSpPr/>
          <p:nvPr/>
        </p:nvSpPr>
        <p:spPr>
          <a:xfrm>
            <a:off x="683568" y="2276872"/>
            <a:ext cx="4572000" cy="3200876"/>
          </a:xfrm>
          <a:prstGeom prst="rect">
            <a:avLst/>
          </a:prstGeom>
        </p:spPr>
        <p:txBody>
          <a:bodyPr>
            <a:spAutoFit/>
          </a:bodyPr>
          <a:lstStyle/>
          <a:p>
            <a:br>
              <a:rPr lang="en-US" sz="2000" b="1" dirty="0">
                <a:solidFill>
                  <a:schemeClr val="accent5"/>
                </a:solidFill>
                <a:latin typeface="Arial"/>
                <a:cs typeface="Arial"/>
              </a:rPr>
            </a:br>
            <a:br>
              <a:rPr lang="en-US" sz="2000" b="1" dirty="0">
                <a:solidFill>
                  <a:schemeClr val="accent5"/>
                </a:solidFill>
                <a:latin typeface="Arial"/>
                <a:cs typeface="Arial"/>
              </a:rPr>
            </a:br>
            <a:r>
              <a:rPr lang="hr-HR" dirty="0">
                <a:solidFill>
                  <a:schemeClr val="accent5"/>
                </a:solidFill>
                <a:latin typeface="Arial"/>
                <a:cs typeface="Arial"/>
              </a:rPr>
              <a:t>1. Provjera završnog izvješća </a:t>
            </a:r>
            <a:br>
              <a:rPr lang="hr-HR" dirty="0">
                <a:solidFill>
                  <a:schemeClr val="accent5"/>
                </a:solidFill>
                <a:latin typeface="Arial"/>
                <a:cs typeface="Arial"/>
              </a:rPr>
            </a:br>
            <a:br>
              <a:rPr lang="hr-HR" dirty="0">
                <a:solidFill>
                  <a:schemeClr val="accent5"/>
                </a:solidFill>
                <a:latin typeface="Arial"/>
                <a:cs typeface="Arial"/>
              </a:rPr>
            </a:br>
            <a:r>
              <a:rPr lang="hr-HR" dirty="0">
                <a:solidFill>
                  <a:schemeClr val="accent5"/>
                </a:solidFill>
                <a:latin typeface="Arial"/>
                <a:cs typeface="Arial"/>
              </a:rPr>
              <a:t>2. Provjera dokumentacije</a:t>
            </a:r>
            <a:br>
              <a:rPr lang="hr-HR" dirty="0">
                <a:solidFill>
                  <a:schemeClr val="accent5"/>
                </a:solidFill>
                <a:latin typeface="Arial"/>
                <a:cs typeface="Arial"/>
              </a:rPr>
            </a:br>
            <a:br>
              <a:rPr lang="hr-HR" dirty="0">
                <a:solidFill>
                  <a:schemeClr val="accent5"/>
                </a:solidFill>
                <a:latin typeface="Arial"/>
                <a:cs typeface="Arial"/>
              </a:rPr>
            </a:br>
            <a:r>
              <a:rPr lang="hr-HR" dirty="0">
                <a:solidFill>
                  <a:schemeClr val="accent5"/>
                </a:solidFill>
                <a:latin typeface="Arial"/>
                <a:cs typeface="Arial"/>
              </a:rPr>
              <a:t>3. Provjera na licu mjesta tijekom provedbe projekta</a:t>
            </a:r>
            <a:br>
              <a:rPr lang="hr-HR" dirty="0">
                <a:solidFill>
                  <a:srgbClr val="00B0F0"/>
                </a:solidFill>
                <a:latin typeface="Arial"/>
                <a:cs typeface="Arial"/>
              </a:rPr>
            </a:br>
            <a:br>
              <a:rPr lang="pl-PL" dirty="0">
                <a:solidFill>
                  <a:schemeClr val="accent5"/>
                </a:solidFill>
                <a:latin typeface="Arial"/>
                <a:cs typeface="Arial"/>
              </a:rPr>
            </a:br>
            <a:r>
              <a:rPr lang="hr-HR" dirty="0">
                <a:solidFill>
                  <a:schemeClr val="accent5"/>
                </a:solidFill>
                <a:latin typeface="Arial"/>
                <a:cs typeface="Arial"/>
              </a:rPr>
              <a:t>4. Provjera na licu mjesta nakon završetka projekta</a:t>
            </a:r>
            <a:endParaRPr lang="en-US" dirty="0"/>
          </a:p>
        </p:txBody>
      </p:sp>
      <p:pic>
        <p:nvPicPr>
          <p:cNvPr id="5" name="Picture 2">
            <a:extLst>
              <a:ext uri="{FF2B5EF4-FFF2-40B4-BE49-F238E27FC236}">
                <a16:creationId xmlns:a16="http://schemas.microsoft.com/office/drawing/2014/main" id="{0A8EF6DF-3B19-4649-B282-5A515ADB610A}"/>
              </a:ext>
            </a:extLst>
          </p:cNvPr>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5476546" y="1907637"/>
            <a:ext cx="2286198" cy="15241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TextBox 6">
            <a:extLst>
              <a:ext uri="{FF2B5EF4-FFF2-40B4-BE49-F238E27FC236}">
                <a16:creationId xmlns:a16="http://schemas.microsoft.com/office/drawing/2014/main" id="{7E1ACD2C-7DA8-4EBF-8F8A-C1F223437D31}"/>
              </a:ext>
            </a:extLst>
          </p:cNvPr>
          <p:cNvSpPr txBox="1"/>
          <p:nvPr/>
        </p:nvSpPr>
        <p:spPr>
          <a:xfrm>
            <a:off x="2843808" y="404664"/>
            <a:ext cx="6048672" cy="1077218"/>
          </a:xfrm>
          <a:prstGeom prst="rect">
            <a:avLst/>
          </a:prstGeom>
          <a:noFill/>
        </p:spPr>
        <p:txBody>
          <a:bodyPr wrap="square" rtlCol="0">
            <a:spAutoFit/>
          </a:bodyPr>
          <a:lstStyle/>
          <a:p>
            <a:pPr algn="r"/>
            <a:r>
              <a:rPr lang="hr-HR" sz="3200" dirty="0">
                <a:solidFill>
                  <a:schemeClr val="accent6"/>
                </a:solidFill>
                <a:latin typeface="Arial" panose="020B0604020202020204" pitchFamily="34" charset="0"/>
                <a:cs typeface="Arial" panose="020B0604020202020204" pitchFamily="34" charset="0"/>
              </a:rPr>
              <a:t>2.  Kontrole koje poduzima Agencija</a:t>
            </a:r>
          </a:p>
        </p:txBody>
      </p:sp>
    </p:spTree>
    <p:extLst>
      <p:ext uri="{BB962C8B-B14F-4D97-AF65-F5344CB8AC3E}">
        <p14:creationId xmlns:p14="http://schemas.microsoft.com/office/powerpoint/2010/main" val="264224248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a:spLocks noGrp="1"/>
          </p:cNvSpPr>
          <p:nvPr>
            <p:ph type="title"/>
          </p:nvPr>
        </p:nvSpPr>
        <p:spPr/>
        <p:txBody>
          <a:bodyPr anchor="t">
            <a:normAutofit/>
          </a:bodyPr>
          <a:lstStyle/>
          <a:p>
            <a:r>
              <a:rPr lang="hr-HR" sz="2800" dirty="0">
                <a:solidFill>
                  <a:schemeClr val="accent6"/>
                </a:solidFill>
                <a:latin typeface="Arial"/>
                <a:cs typeface="Arial"/>
              </a:rPr>
              <a:t>Provjera</a:t>
            </a:r>
            <a:r>
              <a:rPr lang="en-US" sz="2800" dirty="0">
                <a:solidFill>
                  <a:schemeClr val="accent6"/>
                </a:solidFill>
                <a:latin typeface="Arial"/>
                <a:cs typeface="Arial"/>
              </a:rPr>
              <a:t> </a:t>
            </a:r>
            <a:r>
              <a:rPr lang="en-US" sz="2800" dirty="0" err="1">
                <a:solidFill>
                  <a:schemeClr val="accent6"/>
                </a:solidFill>
                <a:latin typeface="Arial"/>
                <a:cs typeface="Arial"/>
              </a:rPr>
              <a:t>završnog</a:t>
            </a:r>
            <a:r>
              <a:rPr lang="en-US" sz="2800" dirty="0">
                <a:solidFill>
                  <a:schemeClr val="accent6"/>
                </a:solidFill>
                <a:latin typeface="Arial"/>
                <a:cs typeface="Arial"/>
              </a:rPr>
              <a:t> </a:t>
            </a:r>
            <a:r>
              <a:rPr lang="en-US" sz="2800" dirty="0" err="1">
                <a:solidFill>
                  <a:schemeClr val="accent6"/>
                </a:solidFill>
                <a:latin typeface="Arial"/>
                <a:cs typeface="Arial"/>
              </a:rPr>
              <a:t>izvje</a:t>
            </a:r>
            <a:r>
              <a:rPr lang="hr-HR" sz="2800" dirty="0" err="1">
                <a:solidFill>
                  <a:schemeClr val="accent6"/>
                </a:solidFill>
                <a:latin typeface="Arial"/>
                <a:cs typeface="Arial"/>
              </a:rPr>
              <a:t>šća</a:t>
            </a:r>
            <a:endParaRPr lang="en-US" sz="2800" dirty="0">
              <a:solidFill>
                <a:schemeClr val="accent6"/>
              </a:solidFill>
              <a:latin typeface="Arial"/>
              <a:cs typeface="Arial"/>
            </a:endParaRPr>
          </a:p>
        </p:txBody>
      </p:sp>
      <p:sp>
        <p:nvSpPr>
          <p:cNvPr id="3" name="Content Placeholder 2"/>
          <p:cNvSpPr>
            <a:spLocks noGrp="1"/>
          </p:cNvSpPr>
          <p:nvPr>
            <p:ph idx="1"/>
          </p:nvPr>
        </p:nvSpPr>
        <p:spPr/>
        <p:txBody>
          <a:bodyPr>
            <a:normAutofit lnSpcReduction="10000"/>
          </a:bodyPr>
          <a:lstStyle/>
          <a:p>
            <a:endParaRPr lang="hr-HR" sz="1800" dirty="0">
              <a:solidFill>
                <a:schemeClr val="accent5"/>
              </a:solidFill>
            </a:endParaRPr>
          </a:p>
          <a:p>
            <a:endParaRPr lang="hr-HR" sz="1800" dirty="0">
              <a:solidFill>
                <a:schemeClr val="accent5"/>
              </a:solidFill>
            </a:endParaRPr>
          </a:p>
          <a:p>
            <a:r>
              <a:rPr lang="hr-HR" sz="1800" dirty="0">
                <a:solidFill>
                  <a:schemeClr val="accent5"/>
                </a:solidFill>
              </a:rPr>
              <a:t>po završetku projekta, prije završne isplate</a:t>
            </a:r>
          </a:p>
          <a:p>
            <a:endParaRPr lang="hr-HR" sz="1800" dirty="0"/>
          </a:p>
          <a:p>
            <a:r>
              <a:rPr lang="hr-HR" sz="1800" b="1" dirty="0">
                <a:solidFill>
                  <a:schemeClr val="accent5"/>
                </a:solidFill>
              </a:rPr>
              <a:t>100% svih projekata</a:t>
            </a:r>
          </a:p>
          <a:p>
            <a:endParaRPr lang="hr-HR" sz="1800" dirty="0"/>
          </a:p>
          <a:p>
            <a:r>
              <a:rPr lang="hr-HR" sz="1800" b="1" dirty="0"/>
              <a:t>svrha</a:t>
            </a:r>
            <a:r>
              <a:rPr lang="hr-HR" sz="1800" dirty="0"/>
              <a:t>: utvrditi konačan iznos bespovratnih sredstava na koji korisnik ima pravo</a:t>
            </a:r>
          </a:p>
          <a:p>
            <a:pPr marL="0" indent="0">
              <a:buNone/>
            </a:pPr>
            <a:endParaRPr lang="hr-HR" sz="1800" dirty="0"/>
          </a:p>
          <a:p>
            <a:r>
              <a:rPr lang="hr-HR" sz="2200" dirty="0"/>
              <a:t>→ </a:t>
            </a:r>
            <a:r>
              <a:rPr lang="hr-HR" sz="1800" dirty="0"/>
              <a:t>validacija i plaćanje moraju se napraviti unutar </a:t>
            </a:r>
            <a:r>
              <a:rPr lang="hr-HR" sz="1800" u="sng" dirty="0">
                <a:solidFill>
                  <a:schemeClr val="accent5"/>
                </a:solidFill>
              </a:rPr>
              <a:t>60 dana </a:t>
            </a:r>
            <a:r>
              <a:rPr lang="hr-HR" sz="1800" dirty="0"/>
              <a:t>od dana 			zaprimanja završnog izvješća</a:t>
            </a:r>
          </a:p>
          <a:p>
            <a:endParaRPr lang="hr-HR" sz="1800" dirty="0"/>
          </a:p>
          <a:p>
            <a:pPr lvl="1">
              <a:buFont typeface="Wingdings" panose="05000000000000000000" pitchFamily="2" charset="2"/>
              <a:buChar char="§"/>
            </a:pPr>
            <a:r>
              <a:rPr lang="hr-HR" sz="1800" dirty="0"/>
              <a:t>formalna prihvatljivost izvješća (poštivanje roka za predaju, ispravan obrazac, potpunost podataka, potpisnik, način predaje)</a:t>
            </a:r>
          </a:p>
          <a:p>
            <a:pPr lvl="1">
              <a:buFont typeface="Wingdings" panose="05000000000000000000" pitchFamily="2" charset="2"/>
              <a:buChar char="§"/>
            </a:pPr>
            <a:r>
              <a:rPr lang="hr-HR" sz="1800" dirty="0"/>
              <a:t>evaluacija sadržajnog dijela izvješća (kvaliteta i kvantiteta aktivnosti)</a:t>
            </a:r>
          </a:p>
          <a:p>
            <a:pPr lvl="1">
              <a:buFont typeface="Wingdings" panose="05000000000000000000" pitchFamily="2" charset="2"/>
              <a:buChar char="§"/>
            </a:pPr>
            <a:r>
              <a:rPr lang="hr-HR" sz="1800" dirty="0"/>
              <a:t>evaluacija financijskog dijela izvješća (provjera nastalih troškova)</a:t>
            </a:r>
          </a:p>
        </p:txBody>
      </p:sp>
    </p:spTree>
    <p:extLst>
      <p:ext uri="{BB962C8B-B14F-4D97-AF65-F5344CB8AC3E}">
        <p14:creationId xmlns:p14="http://schemas.microsoft.com/office/powerpoint/2010/main" val="209321703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a:spLocks noGrp="1"/>
          </p:cNvSpPr>
          <p:nvPr>
            <p:ph type="title"/>
          </p:nvPr>
        </p:nvSpPr>
        <p:spPr>
          <a:xfrm>
            <a:off x="1907704" y="274638"/>
            <a:ext cx="6779096" cy="634082"/>
          </a:xfrm>
        </p:spPr>
        <p:txBody>
          <a:bodyPr anchor="t">
            <a:noAutofit/>
          </a:bodyPr>
          <a:lstStyle/>
          <a:p>
            <a:r>
              <a:rPr lang="hr-HR" sz="2800" dirty="0">
                <a:solidFill>
                  <a:schemeClr val="accent6"/>
                </a:solidFill>
                <a:latin typeface="Arial"/>
                <a:cs typeface="Arial"/>
              </a:rPr>
              <a:t>Provjera dodatne dokumentacije u uredu</a:t>
            </a:r>
            <a:br>
              <a:rPr lang="pl-PL" sz="2800" dirty="0">
                <a:solidFill>
                  <a:schemeClr val="accent6"/>
                </a:solidFill>
                <a:latin typeface="Arial"/>
                <a:cs typeface="Arial"/>
              </a:rPr>
            </a:br>
            <a:endParaRPr lang="en-US" sz="2800" dirty="0">
              <a:solidFill>
                <a:schemeClr val="accent6"/>
              </a:solidFill>
              <a:latin typeface="Arial"/>
              <a:cs typeface="Arial"/>
            </a:endParaRPr>
          </a:p>
        </p:txBody>
      </p:sp>
      <p:sp>
        <p:nvSpPr>
          <p:cNvPr id="2" name="Content Placeholder 1"/>
          <p:cNvSpPr>
            <a:spLocks noGrp="1"/>
          </p:cNvSpPr>
          <p:nvPr>
            <p:ph idx="1"/>
          </p:nvPr>
        </p:nvSpPr>
        <p:spPr/>
        <p:txBody>
          <a:bodyPr>
            <a:normAutofit lnSpcReduction="10000"/>
          </a:bodyPr>
          <a:lstStyle/>
          <a:p>
            <a:pPr marL="0" indent="0">
              <a:buNone/>
            </a:pPr>
            <a:endParaRPr lang="hr-HR" sz="1800" dirty="0">
              <a:solidFill>
                <a:schemeClr val="accent5"/>
              </a:solidFill>
              <a:latin typeface="Arial"/>
              <a:cs typeface="Arial"/>
            </a:endParaRPr>
          </a:p>
          <a:p>
            <a:r>
              <a:rPr lang="hr-HR" sz="1800" dirty="0">
                <a:solidFill>
                  <a:schemeClr val="accent5"/>
                </a:solidFill>
                <a:latin typeface="Arial"/>
                <a:cs typeface="Arial"/>
              </a:rPr>
              <a:t>z</a:t>
            </a:r>
            <a:r>
              <a:rPr lang="vi-VN" sz="1800" dirty="0">
                <a:solidFill>
                  <a:schemeClr val="accent5"/>
                </a:solidFill>
                <a:latin typeface="Arial"/>
                <a:cs typeface="Arial"/>
              </a:rPr>
              <a:t>a vrijeme ili nakon analize završnog izvješća, a prije završne isplate</a:t>
            </a:r>
            <a:endParaRPr lang="hr-HR" sz="1800" dirty="0">
              <a:solidFill>
                <a:schemeClr val="accent5"/>
              </a:solidFill>
              <a:latin typeface="Arial"/>
              <a:cs typeface="Arial"/>
            </a:endParaRPr>
          </a:p>
          <a:p>
            <a:endParaRPr lang="hr-HR" sz="1800" dirty="0">
              <a:solidFill>
                <a:schemeClr val="accent5"/>
              </a:solidFill>
              <a:latin typeface="Arial"/>
              <a:cs typeface="Arial"/>
            </a:endParaRPr>
          </a:p>
          <a:p>
            <a:pPr>
              <a:buFont typeface="Arial" panose="020B0604020202020204" pitchFamily="34" charset="0"/>
              <a:buChar char="•"/>
            </a:pPr>
            <a:r>
              <a:rPr lang="hr-HR" sz="1800" b="1" u="sng" dirty="0">
                <a:latin typeface="Arial"/>
                <a:cs typeface="Arial"/>
              </a:rPr>
              <a:t>P</a:t>
            </a:r>
            <a:r>
              <a:rPr lang="vi-VN" sz="1800" b="1" u="sng" dirty="0">
                <a:latin typeface="Arial"/>
                <a:cs typeface="Arial"/>
              </a:rPr>
              <a:t>odrazumijeva provjeru dodatne dokumentacije:</a:t>
            </a:r>
            <a:endParaRPr lang="hr-HR" sz="1800" b="1" u="sng" dirty="0">
              <a:latin typeface="Arial"/>
              <a:cs typeface="Arial"/>
            </a:endParaRPr>
          </a:p>
          <a:p>
            <a:pPr lvl="1">
              <a:buFont typeface="Wingdings" panose="05000000000000000000" pitchFamily="2" charset="2"/>
              <a:buChar char="§"/>
            </a:pPr>
            <a:r>
              <a:rPr lang="vi-VN" sz="1800" dirty="0">
                <a:latin typeface="Arial"/>
                <a:cs typeface="Arial"/>
              </a:rPr>
              <a:t>dokaz</a:t>
            </a:r>
            <a:r>
              <a:rPr lang="hr-HR" sz="1800" dirty="0">
                <a:latin typeface="Arial"/>
                <a:cs typeface="Arial"/>
              </a:rPr>
              <a:t>i</a:t>
            </a:r>
            <a:r>
              <a:rPr lang="vi-VN" sz="1800" dirty="0">
                <a:latin typeface="Arial"/>
                <a:cs typeface="Arial"/>
              </a:rPr>
              <a:t> o aktivnostima temeljem kojih su izračunati </a:t>
            </a:r>
            <a:r>
              <a:rPr lang="vi-VN" sz="1800" b="1" dirty="0">
                <a:solidFill>
                  <a:schemeClr val="accent6"/>
                </a:solidFill>
                <a:latin typeface="Arial"/>
                <a:cs typeface="Arial"/>
              </a:rPr>
              <a:t>jedinični iznosi proračuna </a:t>
            </a:r>
            <a:r>
              <a:rPr lang="vi-VN" sz="1800" dirty="0">
                <a:latin typeface="Arial"/>
                <a:cs typeface="Arial"/>
              </a:rPr>
              <a:t>(unit costs) – </a:t>
            </a:r>
            <a:r>
              <a:rPr lang="hr-HR" sz="1800" dirty="0">
                <a:latin typeface="Arial"/>
                <a:cs typeface="Arial"/>
              </a:rPr>
              <a:t>potvrda o sudjelovanju na </a:t>
            </a:r>
            <a:r>
              <a:rPr lang="vi-VN" sz="1800" dirty="0">
                <a:latin typeface="Arial"/>
                <a:cs typeface="Arial"/>
              </a:rPr>
              <a:t>aktivnosti</a:t>
            </a:r>
            <a:endParaRPr lang="hr-HR" sz="1800" dirty="0">
              <a:latin typeface="Arial"/>
              <a:cs typeface="Arial"/>
            </a:endParaRPr>
          </a:p>
          <a:p>
            <a:pPr marL="457200" lvl="1" indent="0">
              <a:buNone/>
            </a:pPr>
            <a:endParaRPr lang="hr-HR" sz="1800" dirty="0">
              <a:latin typeface="Arial"/>
              <a:cs typeface="Arial"/>
            </a:endParaRPr>
          </a:p>
          <a:p>
            <a:pPr lvl="1">
              <a:buFont typeface="Wingdings" panose="05000000000000000000" pitchFamily="2" charset="2"/>
              <a:buChar char="§"/>
            </a:pPr>
            <a:r>
              <a:rPr lang="hr-HR" sz="1800" dirty="0">
                <a:latin typeface="Arial"/>
                <a:cs typeface="Arial"/>
              </a:rPr>
              <a:t>d</a:t>
            </a:r>
            <a:r>
              <a:rPr lang="vi-VN" sz="1800" dirty="0">
                <a:latin typeface="Arial"/>
                <a:cs typeface="Arial"/>
              </a:rPr>
              <a:t>okaz o aktivnostima temeljem kojih su određeni </a:t>
            </a:r>
            <a:r>
              <a:rPr lang="vi-VN" sz="1800" b="1" dirty="0">
                <a:solidFill>
                  <a:schemeClr val="accent6"/>
                </a:solidFill>
                <a:latin typeface="Arial"/>
                <a:cs typeface="Arial"/>
              </a:rPr>
              <a:t>stvarni iznosi </a:t>
            </a:r>
            <a:r>
              <a:rPr lang="vi-VN" sz="1800" dirty="0">
                <a:latin typeface="Arial"/>
                <a:cs typeface="Arial"/>
              </a:rPr>
              <a:t>(real cost) – npr. </a:t>
            </a:r>
            <a:r>
              <a:rPr lang="hr-HR" sz="1800" dirty="0">
                <a:latin typeface="Arial"/>
                <a:cs typeface="Arial"/>
              </a:rPr>
              <a:t>račun za posebne potrebe ili izvanredne troškove popraćen s bankovnim izvodom</a:t>
            </a:r>
          </a:p>
          <a:p>
            <a:pPr lvl="1">
              <a:buFont typeface="Arial" panose="020B0604020202020204" pitchFamily="34" charset="0"/>
              <a:buChar char="•"/>
            </a:pPr>
            <a:endParaRPr lang="hr-HR" sz="1800" dirty="0">
              <a:solidFill>
                <a:schemeClr val="accent6">
                  <a:lumMod val="75000"/>
                </a:schemeClr>
              </a:solidFill>
              <a:latin typeface="Arial"/>
              <a:cs typeface="Arial"/>
            </a:endParaRPr>
          </a:p>
          <a:p>
            <a:pPr marL="285750" lvl="1">
              <a:buFont typeface="Arial" panose="020B0604020202020204" pitchFamily="34" charset="0"/>
              <a:buChar char="•"/>
            </a:pPr>
            <a:r>
              <a:rPr lang="hr-HR" sz="1800" dirty="0">
                <a:solidFill>
                  <a:schemeClr val="accent5"/>
                </a:solidFill>
                <a:latin typeface="Arial"/>
                <a:cs typeface="Arial"/>
              </a:rPr>
              <a:t>provjera se radi temeljem dokumenata koje korisnici šalju Agenciji</a:t>
            </a:r>
          </a:p>
          <a:p>
            <a:pPr marL="285750" lvl="1">
              <a:buFont typeface="Arial" panose="020B0604020202020204" pitchFamily="34" charset="0"/>
              <a:buChar char="•"/>
            </a:pPr>
            <a:endParaRPr lang="hr-HR" sz="1800" dirty="0">
              <a:latin typeface="Arial"/>
              <a:cs typeface="Arial"/>
            </a:endParaRPr>
          </a:p>
          <a:p>
            <a:pPr marL="285750" lvl="1">
              <a:buFont typeface="Arial" panose="020B0604020202020204" pitchFamily="34" charset="0"/>
              <a:buChar char="•"/>
            </a:pPr>
            <a:endParaRPr lang="pl-PL" sz="1800" dirty="0">
              <a:latin typeface="Arial"/>
              <a:cs typeface="Arial"/>
            </a:endParaRPr>
          </a:p>
          <a:p>
            <a:pPr marL="285750" lvl="1">
              <a:buFont typeface="Arial" panose="020B0604020202020204" pitchFamily="34" charset="0"/>
              <a:buChar char="•"/>
            </a:pPr>
            <a:r>
              <a:rPr lang="pl-PL" sz="1800" dirty="0">
                <a:latin typeface="Arial"/>
                <a:cs typeface="Arial"/>
              </a:rPr>
              <a:t>korisnici se za tu provjeru biraju metodom slučajnog odabira ili u slučaju procjene rizika</a:t>
            </a:r>
            <a:endParaRPr lang="hr-HR" sz="1800" dirty="0"/>
          </a:p>
        </p:txBody>
      </p:sp>
    </p:spTree>
    <p:extLst>
      <p:ext uri="{BB962C8B-B14F-4D97-AF65-F5344CB8AC3E}">
        <p14:creationId xmlns:p14="http://schemas.microsoft.com/office/powerpoint/2010/main" val="145491724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835696" y="274638"/>
            <a:ext cx="7200800" cy="634082"/>
          </a:xfrm>
        </p:spPr>
        <p:txBody>
          <a:bodyPr/>
          <a:lstStyle/>
          <a:p>
            <a:r>
              <a:rPr lang="pl-PL" sz="2800" dirty="0">
                <a:solidFill>
                  <a:schemeClr val="accent6"/>
                </a:solidFill>
                <a:latin typeface="Arial"/>
                <a:cs typeface="Arial"/>
              </a:rPr>
              <a:t>Provjera na licu mjesta za vrijeme trajanja  aktivnosti</a:t>
            </a:r>
            <a:endParaRPr lang="hr-HR" sz="2800" dirty="0">
              <a:solidFill>
                <a:schemeClr val="accent6"/>
              </a:solidFill>
            </a:endParaRPr>
          </a:p>
        </p:txBody>
      </p:sp>
      <p:sp>
        <p:nvSpPr>
          <p:cNvPr id="7" name="Content Placeholder 6"/>
          <p:cNvSpPr>
            <a:spLocks noGrp="1"/>
          </p:cNvSpPr>
          <p:nvPr>
            <p:ph idx="1"/>
          </p:nvPr>
        </p:nvSpPr>
        <p:spPr/>
        <p:txBody>
          <a:bodyPr>
            <a:normAutofit fontScale="92500"/>
          </a:bodyPr>
          <a:lstStyle/>
          <a:p>
            <a:pPr marL="0" indent="0">
              <a:buNone/>
            </a:pPr>
            <a:endParaRPr lang="pl-PL" sz="1800" dirty="0">
              <a:solidFill>
                <a:schemeClr val="accent5"/>
              </a:solidFill>
              <a:latin typeface="Arial"/>
              <a:cs typeface="Arial"/>
            </a:endParaRPr>
          </a:p>
          <a:p>
            <a:r>
              <a:rPr lang="pl-PL" sz="1800" dirty="0">
                <a:solidFill>
                  <a:schemeClr val="accent5"/>
                </a:solidFill>
                <a:latin typeface="Arial"/>
                <a:cs typeface="Arial"/>
              </a:rPr>
              <a:t>Provjera se izvršava u prostorijama korisnika ili u nekom drugom prostoru koji je relevantan za provedbu Projekta</a:t>
            </a:r>
          </a:p>
          <a:p>
            <a:endParaRPr lang="pl-PL" sz="1800" dirty="0">
              <a:solidFill>
                <a:schemeClr val="accent5"/>
              </a:solidFill>
              <a:latin typeface="Arial"/>
              <a:cs typeface="Arial"/>
            </a:endParaRPr>
          </a:p>
          <a:p>
            <a:r>
              <a:rPr lang="pl-PL" sz="1800" dirty="0">
                <a:latin typeface="Arial"/>
                <a:cs typeface="Arial"/>
              </a:rPr>
              <a:t>Provjera </a:t>
            </a:r>
            <a:r>
              <a:rPr lang="pl-PL" sz="1800" dirty="0">
                <a:solidFill>
                  <a:schemeClr val="accent5"/>
                </a:solidFill>
                <a:latin typeface="Arial"/>
                <a:cs typeface="Arial"/>
              </a:rPr>
              <a:t>prije faze podnošenja ZI</a:t>
            </a:r>
            <a:r>
              <a:rPr lang="pl-PL" sz="1800" dirty="0">
                <a:latin typeface="Arial"/>
                <a:cs typeface="Arial"/>
              </a:rPr>
              <a:t>, a </a:t>
            </a:r>
            <a:r>
              <a:rPr lang="pl-PL" sz="1800" dirty="0">
                <a:solidFill>
                  <a:schemeClr val="accent5"/>
                </a:solidFill>
                <a:latin typeface="Arial"/>
                <a:cs typeface="Arial"/>
              </a:rPr>
              <a:t>za vrijeme trajanja same aktivnosti projekta</a:t>
            </a:r>
          </a:p>
          <a:p>
            <a:endParaRPr lang="pl-PL" sz="1800" dirty="0">
              <a:solidFill>
                <a:schemeClr val="accent5"/>
              </a:solidFill>
              <a:latin typeface="Arial"/>
              <a:cs typeface="Arial"/>
            </a:endParaRPr>
          </a:p>
          <a:p>
            <a:r>
              <a:rPr lang="pl-PL" sz="1800" dirty="0">
                <a:latin typeface="Arial"/>
                <a:cs typeface="Arial"/>
              </a:rPr>
              <a:t>Provjera kvalitete i formalnih uvjeta</a:t>
            </a:r>
          </a:p>
          <a:p>
            <a:pPr marL="0" indent="0">
              <a:buNone/>
            </a:pPr>
            <a:endParaRPr lang="pl-PL" sz="1800" dirty="0">
              <a:latin typeface="Arial"/>
              <a:cs typeface="Arial"/>
            </a:endParaRPr>
          </a:p>
          <a:p>
            <a:r>
              <a:rPr lang="pl-PL" sz="1800" dirty="0">
                <a:latin typeface="Arial"/>
                <a:cs typeface="Arial"/>
              </a:rPr>
              <a:t>Korisnici se za provjeru biraju metodom slučajnog odabira i procjenom  rizika</a:t>
            </a:r>
          </a:p>
          <a:p>
            <a:endParaRPr lang="pl-PL" sz="1800" dirty="0">
              <a:latin typeface="Arial"/>
              <a:cs typeface="Arial"/>
            </a:endParaRPr>
          </a:p>
          <a:p>
            <a:r>
              <a:rPr lang="hr-HR" sz="1800" dirty="0"/>
              <a:t>Djelatnici Agencije provjeravaju dokaznu dokumentaciju za odobrene stavke budžeta prema Općim uvjetima ugovora, članak II.27. i Upitniku za nadzor korisnika tijekom provedbe aktivnosti (tablica praćenja troškova, liste mjesečne evidencije radnog vremena, potvrde plaćanja nastalih troškova, izvještaj evidentiranja troškova na projektu izlistan iz računovodstvenog sustava korisnika,...)</a:t>
            </a:r>
          </a:p>
          <a:p>
            <a:endParaRPr lang="pl-PL" sz="1800" dirty="0">
              <a:latin typeface="Arial"/>
              <a:cs typeface="Arial"/>
            </a:endParaRPr>
          </a:p>
        </p:txBody>
      </p:sp>
    </p:spTree>
    <p:extLst>
      <p:ext uri="{BB962C8B-B14F-4D97-AF65-F5344CB8AC3E}">
        <p14:creationId xmlns:p14="http://schemas.microsoft.com/office/powerpoint/2010/main" val="196011345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2123728" y="274638"/>
            <a:ext cx="6840760" cy="634082"/>
          </a:xfrm>
        </p:spPr>
        <p:txBody>
          <a:bodyPr/>
          <a:lstStyle/>
          <a:p>
            <a:r>
              <a:rPr lang="pl-PL" sz="2800" dirty="0">
                <a:solidFill>
                  <a:schemeClr val="accent6"/>
                </a:solidFill>
                <a:latin typeface="Arial"/>
                <a:cs typeface="Arial"/>
              </a:rPr>
              <a:t>Provjera na licu mjesta nakon aktivnosti</a:t>
            </a:r>
            <a:endParaRPr lang="hr-HR" sz="2800" dirty="0">
              <a:solidFill>
                <a:schemeClr val="accent6"/>
              </a:solidFill>
            </a:endParaRPr>
          </a:p>
        </p:txBody>
      </p:sp>
      <p:sp>
        <p:nvSpPr>
          <p:cNvPr id="7" name="Content Placeholder 6"/>
          <p:cNvSpPr>
            <a:spLocks noGrp="1"/>
          </p:cNvSpPr>
          <p:nvPr>
            <p:ph idx="1"/>
          </p:nvPr>
        </p:nvSpPr>
        <p:spPr/>
        <p:txBody>
          <a:bodyPr>
            <a:normAutofit/>
          </a:bodyPr>
          <a:lstStyle/>
          <a:p>
            <a:endParaRPr lang="pl-PL" sz="1800" dirty="0">
              <a:solidFill>
                <a:schemeClr val="accent5"/>
              </a:solidFill>
              <a:latin typeface="Arial"/>
              <a:cs typeface="Arial"/>
            </a:endParaRPr>
          </a:p>
          <a:p>
            <a:endParaRPr lang="pl-PL" sz="1800" dirty="0">
              <a:solidFill>
                <a:schemeClr val="accent5"/>
              </a:solidFill>
              <a:latin typeface="Arial"/>
              <a:cs typeface="Arial"/>
            </a:endParaRPr>
          </a:p>
          <a:p>
            <a:r>
              <a:rPr lang="pl-PL" sz="1900" dirty="0">
                <a:solidFill>
                  <a:schemeClr val="accent5"/>
                </a:solidFill>
                <a:latin typeface="Arial"/>
                <a:cs typeface="Arial"/>
              </a:rPr>
              <a:t>Provjera se izvršava po završetku projekta i nakon provjere završnog izvješća, a prije završne isplate</a:t>
            </a:r>
          </a:p>
          <a:p>
            <a:pPr marL="0" indent="0">
              <a:buNone/>
            </a:pPr>
            <a:endParaRPr lang="pl-PL" sz="1900" dirty="0">
              <a:solidFill>
                <a:schemeClr val="accent5"/>
              </a:solidFill>
              <a:latin typeface="Arial"/>
              <a:cs typeface="Arial"/>
            </a:endParaRPr>
          </a:p>
          <a:p>
            <a:pPr marL="0" indent="0">
              <a:buNone/>
            </a:pPr>
            <a:endParaRPr lang="hr-HR" sz="1900" b="1" dirty="0"/>
          </a:p>
          <a:p>
            <a:pPr marL="0" indent="0">
              <a:buNone/>
            </a:pPr>
            <a:r>
              <a:rPr lang="hr-HR" sz="1900" b="1" dirty="0"/>
              <a:t>Analiziramo: </a:t>
            </a:r>
            <a:r>
              <a:rPr lang="hr-HR" sz="1900" dirty="0"/>
              <a:t>	</a:t>
            </a:r>
          </a:p>
          <a:p>
            <a:pPr marL="0" indent="0">
              <a:buNone/>
            </a:pPr>
            <a:r>
              <a:rPr lang="hr-HR" sz="1900" dirty="0"/>
              <a:t>- pomoćne tablice za praćenje troškova </a:t>
            </a:r>
          </a:p>
          <a:p>
            <a:pPr marL="0" indent="0">
              <a:buNone/>
            </a:pPr>
            <a:r>
              <a:rPr lang="hr-HR" sz="1900" dirty="0"/>
              <a:t>- mjesečnu evidenciju sati na projektu (Time </a:t>
            </a:r>
            <a:r>
              <a:rPr lang="hr-HR" sz="1900" dirty="0" err="1"/>
              <a:t>sheet</a:t>
            </a:r>
            <a:r>
              <a:rPr lang="hr-HR" sz="1900" dirty="0"/>
              <a:t>)  </a:t>
            </a:r>
          </a:p>
          <a:p>
            <a:pPr marL="0" indent="0">
              <a:buNone/>
            </a:pPr>
            <a:r>
              <a:rPr lang="hr-HR" sz="1900" dirty="0"/>
              <a:t>- potvrde plaćanja nastalih troškova </a:t>
            </a:r>
          </a:p>
          <a:p>
            <a:pPr marL="0" indent="0">
              <a:buNone/>
            </a:pPr>
            <a:r>
              <a:rPr lang="hr-HR" sz="1900" dirty="0"/>
              <a:t>- izvješće evidentiranja troškova na projektu </a:t>
            </a:r>
            <a:r>
              <a:rPr lang="hr-HR" sz="1900" dirty="0" err="1"/>
              <a:t>izlistano</a:t>
            </a:r>
            <a:r>
              <a:rPr lang="hr-HR" sz="1900" dirty="0"/>
              <a:t> iz računovodstvenog </a:t>
            </a:r>
          </a:p>
          <a:p>
            <a:pPr marL="0" indent="0">
              <a:buNone/>
            </a:pPr>
            <a:r>
              <a:rPr lang="hr-HR" sz="1900" dirty="0"/>
              <a:t>  sustava </a:t>
            </a:r>
            <a:endParaRPr lang="pl-PL" sz="1800" b="1" dirty="0">
              <a:solidFill>
                <a:schemeClr val="accent5"/>
              </a:solidFill>
              <a:latin typeface="Arial"/>
              <a:cs typeface="Arial"/>
            </a:endParaRPr>
          </a:p>
          <a:p>
            <a:pPr marL="0" indent="0">
              <a:buNone/>
            </a:pPr>
            <a:br>
              <a:rPr lang="hr-HR" sz="1800" dirty="0">
                <a:latin typeface="Arial"/>
                <a:cs typeface="Arial"/>
              </a:rPr>
            </a:br>
            <a:endParaRPr lang="hr-HR" sz="1800" dirty="0"/>
          </a:p>
        </p:txBody>
      </p:sp>
    </p:spTree>
    <p:extLst>
      <p:ext uri="{BB962C8B-B14F-4D97-AF65-F5344CB8AC3E}">
        <p14:creationId xmlns:p14="http://schemas.microsoft.com/office/powerpoint/2010/main" val="148890653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zervirano mjesto sadržaja 2"/>
          <p:cNvSpPr>
            <a:spLocks noGrp="1"/>
          </p:cNvSpPr>
          <p:nvPr>
            <p:ph idx="1"/>
          </p:nvPr>
        </p:nvSpPr>
        <p:spPr>
          <a:xfrm>
            <a:off x="464908" y="1052736"/>
            <a:ext cx="8229600" cy="4857403"/>
          </a:xfrm>
        </p:spPr>
        <p:txBody>
          <a:bodyPr>
            <a:normAutofit/>
          </a:bodyPr>
          <a:lstStyle/>
          <a:p>
            <a:pPr marL="0" indent="0">
              <a:buNone/>
            </a:pPr>
            <a:endParaRPr lang="hr-HR" sz="1800" dirty="0">
              <a:solidFill>
                <a:schemeClr val="accent6"/>
              </a:solidFill>
            </a:endParaRPr>
          </a:p>
          <a:p>
            <a:r>
              <a:rPr lang="hr-HR" sz="1800" dirty="0"/>
              <a:t>korisnici pristaju sudjelovati i doprinositi aktivnostima praćenja i vrednovanja koje organiziraju NA i EK kao i neka druga osoba ili tijelo koje su ovlastile  </a:t>
            </a:r>
          </a:p>
          <a:p>
            <a:endParaRPr lang="hr-HR" sz="1800" dirty="0"/>
          </a:p>
          <a:p>
            <a:r>
              <a:rPr lang="hr-HR" sz="1800" dirty="0"/>
              <a:t>obveza pružanja informacija - korisnici su obvezni omogućiti Komisiji kao i bilo kojem vanjskom tijelu koje ona ovlasti, puno pravo pristupa svim dokumentima koji se odnose na provedbu Projekta i njegove rezultate </a:t>
            </a:r>
          </a:p>
          <a:p>
            <a:endParaRPr lang="hr-HR" sz="1800" dirty="0"/>
          </a:p>
          <a:p>
            <a:r>
              <a:rPr lang="hr-HR" sz="1800" dirty="0"/>
              <a:t>pravo pristupa mora biti omogućeno u razdoblju od </a:t>
            </a:r>
            <a:r>
              <a:rPr lang="hr-HR" sz="1800" b="1" dirty="0"/>
              <a:t>pet godina </a:t>
            </a:r>
            <a:r>
              <a:rPr lang="hr-HR" sz="1800" dirty="0"/>
              <a:t>nakon datuma isplate preostalog iznosa financijske potpore ili povrata iste od strane korisnika (ako najveći iznos bespovratnih sredstava ne prelazi 60.000 EUR, to se razdoblje ograničava na </a:t>
            </a:r>
            <a:r>
              <a:rPr lang="hr-HR" sz="1800" b="1" dirty="0"/>
              <a:t>tri godine</a:t>
            </a:r>
            <a:r>
              <a:rPr lang="hr-HR" sz="1800" dirty="0"/>
              <a:t>)</a:t>
            </a:r>
          </a:p>
        </p:txBody>
      </p:sp>
      <p:sp>
        <p:nvSpPr>
          <p:cNvPr id="4" name="Title 3"/>
          <p:cNvSpPr>
            <a:spLocks noGrp="1"/>
          </p:cNvSpPr>
          <p:nvPr>
            <p:ph type="title"/>
          </p:nvPr>
        </p:nvSpPr>
        <p:spPr/>
        <p:txBody>
          <a:bodyPr/>
          <a:lstStyle/>
          <a:p>
            <a:r>
              <a:rPr lang="hr-HR" sz="2800" dirty="0">
                <a:solidFill>
                  <a:schemeClr val="accent6"/>
                </a:solidFill>
              </a:rPr>
              <a:t> Praćenje i vrednovanje projekta</a:t>
            </a:r>
          </a:p>
        </p:txBody>
      </p:sp>
      <p:pic>
        <p:nvPicPr>
          <p:cNvPr id="5" name="Picture 5" descr="C:\Users\dborovcak\AppData\Local\Microsoft\Windows\Temporary Internet Files\Content.IE5\XSB1H92P\file-manager[1].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660232" y="4516626"/>
            <a:ext cx="1728192" cy="172819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3017218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286000" y="3105835"/>
            <a:ext cx="4572000" cy="369332"/>
          </a:xfrm>
          <a:prstGeom prst="rect">
            <a:avLst/>
          </a:prstGeom>
        </p:spPr>
        <p:txBody>
          <a:bodyPr>
            <a:spAutoFit/>
          </a:bodyPr>
          <a:lstStyle/>
          <a:p>
            <a:endParaRPr lang="sv-SE" dirty="0">
              <a:latin typeface="Arial" panose="020B0604020202020204" pitchFamily="34" charset="0"/>
              <a:cs typeface="Arial" panose="020B0604020202020204" pitchFamily="34" charset="0"/>
            </a:endParaRPr>
          </a:p>
        </p:txBody>
      </p:sp>
      <p:sp>
        <p:nvSpPr>
          <p:cNvPr id="8" name="Rounded Rectangle 7"/>
          <p:cNvSpPr/>
          <p:nvPr/>
        </p:nvSpPr>
        <p:spPr>
          <a:xfrm>
            <a:off x="4617718" y="2074525"/>
            <a:ext cx="3401641" cy="2578611"/>
          </a:xfrm>
          <a:prstGeom prst="round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hr-HR" sz="24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Poštivati sve zakone i propise RH</a:t>
            </a:r>
          </a:p>
        </p:txBody>
      </p:sp>
      <p:sp>
        <p:nvSpPr>
          <p:cNvPr id="3" name="Rounded Rectangle 2"/>
          <p:cNvSpPr/>
          <p:nvPr/>
        </p:nvSpPr>
        <p:spPr>
          <a:xfrm>
            <a:off x="755576" y="2074525"/>
            <a:ext cx="3401641" cy="2431951"/>
          </a:xfrm>
          <a:prstGeom prst="round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sv-SE" sz="24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Korisn</a:t>
            </a:r>
            <a:r>
              <a:rPr lang="hr-HR" sz="24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i</a:t>
            </a:r>
            <a:r>
              <a:rPr lang="sv-SE" sz="24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k je dužan prilikom provedbe</a:t>
            </a:r>
          </a:p>
          <a:p>
            <a:pPr algn="ctr"/>
            <a:r>
              <a:rPr lang="sv-SE" sz="24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projekta pošt</a:t>
            </a:r>
            <a:r>
              <a:rPr lang="hr-HR" sz="24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i</a:t>
            </a:r>
            <a:r>
              <a:rPr lang="sv-SE" sz="24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vati sva načela </a:t>
            </a:r>
          </a:p>
          <a:p>
            <a:pPr algn="ctr"/>
            <a:r>
              <a:rPr lang="sv-SE" sz="24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programa ERASMUS+</a:t>
            </a:r>
          </a:p>
        </p:txBody>
      </p:sp>
      <p:sp>
        <p:nvSpPr>
          <p:cNvPr id="6" name="TextBox 5"/>
          <p:cNvSpPr txBox="1"/>
          <p:nvPr/>
        </p:nvSpPr>
        <p:spPr>
          <a:xfrm>
            <a:off x="143508" y="5361280"/>
            <a:ext cx="8856984" cy="646331"/>
          </a:xfrm>
          <a:prstGeom prst="rect">
            <a:avLst/>
          </a:prstGeom>
          <a:noFill/>
        </p:spPr>
        <p:txBody>
          <a:bodyPr wrap="square" rtlCol="0">
            <a:spAutoFit/>
          </a:bodyPr>
          <a:lstStyle/>
          <a:p>
            <a:r>
              <a:rPr lang="hr-HR" sz="900" dirty="0">
                <a:solidFill>
                  <a:schemeClr val="tx1">
                    <a:lumMod val="50000"/>
                    <a:lumOff val="50000"/>
                  </a:schemeClr>
                </a:solidFill>
              </a:rPr>
              <a:t>„Agencija za mobilnost i programe Europske unije naglašava kako su svi korisnici koji provode projekte koji se financiraju iz sredstava proračuna Europske unije dužni pridržavati se pozitivno pravnih propisa Republike Hrvatske koji se primjenjuju na njih. Agencija se neće smatrati odgovornom za bilo kakvu štetu nastalu korisnicima ili uzrokovanu od strane korisnika, uključujući i štetu nanesenu trećim osobama, a koja je nastala kao posljedica ili tijekom povjerenih poslova i aktivnosti, provedba kojih se financira iz sredstava Europske unije namijenjenih bespovratnoj potpori.“</a:t>
            </a:r>
          </a:p>
        </p:txBody>
      </p:sp>
    </p:spTree>
    <p:extLst>
      <p:ext uri="{BB962C8B-B14F-4D97-AF65-F5344CB8AC3E}">
        <p14:creationId xmlns:p14="http://schemas.microsoft.com/office/powerpoint/2010/main" val="1928449122"/>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marL="0" indent="0">
              <a:buNone/>
            </a:pPr>
            <a:r>
              <a:rPr lang="hr-HR" dirty="0"/>
              <a:t>	</a:t>
            </a:r>
          </a:p>
          <a:p>
            <a:pPr marL="0" indent="0">
              <a:buNone/>
            </a:pPr>
            <a:endParaRPr lang="hr-HR" sz="3000" b="1" dirty="0"/>
          </a:p>
          <a:p>
            <a:pPr marL="0" indent="0">
              <a:buNone/>
            </a:pPr>
            <a:endParaRPr lang="hr-HR" sz="3000" b="1" dirty="0"/>
          </a:p>
          <a:p>
            <a:pPr marL="0" indent="0">
              <a:buNone/>
            </a:pPr>
            <a:r>
              <a:rPr lang="hr-HR" sz="3000" b="1" dirty="0"/>
              <a:t>                 Hvala na pozornosti</a:t>
            </a:r>
            <a:r>
              <a:rPr lang="hr-HR" b="1" dirty="0"/>
              <a:t>!</a:t>
            </a:r>
          </a:p>
          <a:p>
            <a:pPr marL="0" indent="0" algn="r">
              <a:buNone/>
            </a:pPr>
            <a:endParaRPr lang="hr-HR" dirty="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372200" y="332656"/>
            <a:ext cx="2608934" cy="5688632"/>
          </a:xfrm>
          <a:prstGeom prst="rect">
            <a:avLst/>
          </a:prstGeom>
        </p:spPr>
      </p:pic>
    </p:spTree>
    <p:extLst>
      <p:ext uri="{BB962C8B-B14F-4D97-AF65-F5344CB8AC3E}">
        <p14:creationId xmlns:p14="http://schemas.microsoft.com/office/powerpoint/2010/main" val="226320141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124744"/>
            <a:ext cx="8229600" cy="5112568"/>
          </a:xfrm>
          <a:noFill/>
        </p:spPr>
        <p:txBody>
          <a:bodyPr>
            <a:noAutofit/>
          </a:bodyPr>
          <a:lstStyle/>
          <a:p>
            <a:pPr algn="just">
              <a:buFont typeface="+mj-lt"/>
              <a:buAutoNum type="alphaLcParenR"/>
            </a:pPr>
            <a:r>
              <a:rPr lang="vi-VN" sz="1500" b="1" dirty="0">
                <a:latin typeface="Arial" panose="020B0604020202020204" pitchFamily="34" charset="0"/>
                <a:cs typeface="Arial" panose="020B0604020202020204" pitchFamily="34" charset="0"/>
              </a:rPr>
              <a:t>do 20% sredstva </a:t>
            </a:r>
            <a:r>
              <a:rPr lang="vi-VN" sz="1500" dirty="0">
                <a:solidFill>
                  <a:schemeClr val="tx1">
                    <a:lumMod val="50000"/>
                    <a:lumOff val="50000"/>
                  </a:schemeClr>
                </a:solidFill>
                <a:latin typeface="Arial" panose="020B0604020202020204" pitchFamily="34" charset="0"/>
                <a:cs typeface="Arial" panose="020B0604020202020204" pitchFamily="34" charset="0"/>
              </a:rPr>
              <a:t>namijenjenih Upravljanju i provedbi projekta, Transnacionalnim projektnim sastancima, Intelektualnim rezultatima, </a:t>
            </a:r>
            <a:r>
              <a:rPr lang="hr-HR" sz="1500" dirty="0">
                <a:solidFill>
                  <a:schemeClr val="tx1">
                    <a:lumMod val="50000"/>
                    <a:lumOff val="50000"/>
                  </a:schemeClr>
                </a:solidFill>
                <a:latin typeface="Arial" panose="020B0604020202020204" pitchFamily="34" charset="0"/>
                <a:cs typeface="Arial" panose="020B0604020202020204" pitchFamily="34" charset="0"/>
              </a:rPr>
              <a:t>Događanjima s multiplicirajućim učinkom</a:t>
            </a:r>
            <a:r>
              <a:rPr lang="vi-VN" sz="1500" dirty="0">
                <a:solidFill>
                  <a:schemeClr val="tx1">
                    <a:lumMod val="50000"/>
                    <a:lumOff val="50000"/>
                  </a:schemeClr>
                </a:solidFill>
                <a:latin typeface="Arial" panose="020B0604020202020204" pitchFamily="34" charset="0"/>
                <a:cs typeface="Arial" panose="020B0604020202020204" pitchFamily="34" charset="0"/>
              </a:rPr>
              <a:t>, Aktivnostima učenja/podučavanja/osposobljavanja te Izvanrednim troškovima na bilo koju drugu proračunsku kategoriju </a:t>
            </a:r>
            <a:r>
              <a:rPr lang="vi-VN" sz="1500" b="1" dirty="0">
                <a:latin typeface="Arial" panose="020B0604020202020204" pitchFamily="34" charset="0"/>
                <a:cs typeface="Arial" panose="020B0604020202020204" pitchFamily="34" charset="0"/>
              </a:rPr>
              <a:t>izuzev</a:t>
            </a:r>
            <a:r>
              <a:rPr lang="vi-VN" sz="1500" dirty="0">
                <a:solidFill>
                  <a:schemeClr val="tx1">
                    <a:lumMod val="50000"/>
                    <a:lumOff val="50000"/>
                  </a:schemeClr>
                </a:solidFill>
                <a:latin typeface="Arial" panose="020B0604020202020204" pitchFamily="34" charset="0"/>
                <a:cs typeface="Arial" panose="020B0604020202020204" pitchFamily="34" charset="0"/>
              </a:rPr>
              <a:t> proračunskih kategorija </a:t>
            </a:r>
            <a:r>
              <a:rPr lang="vi-VN" sz="1500" b="1" dirty="0">
                <a:latin typeface="Arial" panose="020B0604020202020204" pitchFamily="34" charset="0"/>
                <a:cs typeface="Arial" panose="020B0604020202020204" pitchFamily="34" charset="0"/>
              </a:rPr>
              <a:t>Upravljanje i provedba projekta </a:t>
            </a:r>
            <a:r>
              <a:rPr lang="vi-VN" sz="1500" dirty="0">
                <a:latin typeface="Arial" panose="020B0604020202020204" pitchFamily="34" charset="0"/>
                <a:cs typeface="Arial" panose="020B0604020202020204" pitchFamily="34" charset="0"/>
              </a:rPr>
              <a:t>te</a:t>
            </a:r>
            <a:r>
              <a:rPr lang="vi-VN" sz="1500" b="1" dirty="0">
                <a:latin typeface="Arial" panose="020B0604020202020204" pitchFamily="34" charset="0"/>
                <a:cs typeface="Arial" panose="020B0604020202020204" pitchFamily="34" charset="0"/>
              </a:rPr>
              <a:t> Izvanredni troškovi</a:t>
            </a:r>
            <a:endParaRPr lang="hr-HR" sz="1500" b="1" dirty="0">
              <a:latin typeface="Arial" panose="020B0604020202020204" pitchFamily="34" charset="0"/>
              <a:cs typeface="Arial" panose="020B0604020202020204" pitchFamily="34" charset="0"/>
            </a:endParaRPr>
          </a:p>
          <a:p>
            <a:pPr algn="just">
              <a:buFont typeface="+mj-lt"/>
              <a:buAutoNum type="alphaLcParenR"/>
            </a:pPr>
            <a:endParaRPr lang="vi-VN" sz="1500" dirty="0">
              <a:solidFill>
                <a:schemeClr val="tx1">
                  <a:lumMod val="50000"/>
                  <a:lumOff val="50000"/>
                </a:schemeClr>
              </a:solidFill>
              <a:latin typeface="Arial" panose="020B0604020202020204" pitchFamily="34" charset="0"/>
              <a:cs typeface="Arial" panose="020B0604020202020204" pitchFamily="34" charset="0"/>
            </a:endParaRPr>
          </a:p>
          <a:p>
            <a:pPr algn="just">
              <a:buFont typeface="+mj-lt"/>
              <a:buAutoNum type="alphaLcParenR"/>
            </a:pPr>
            <a:r>
              <a:rPr lang="hr-HR" sz="1500" dirty="0">
                <a:solidFill>
                  <a:schemeClr val="tx1">
                    <a:lumMod val="50000"/>
                    <a:lumOff val="50000"/>
                  </a:schemeClr>
                </a:solidFill>
                <a:latin typeface="Arial" panose="020B0604020202020204" pitchFamily="34" charset="0"/>
                <a:cs typeface="Arial" panose="020B0604020202020204" pitchFamily="34" charset="0"/>
              </a:rPr>
              <a:t>Svaka preraspodjela </a:t>
            </a:r>
            <a:r>
              <a:rPr lang="vi-VN" sz="1500" dirty="0">
                <a:solidFill>
                  <a:schemeClr val="tx1">
                    <a:lumMod val="50000"/>
                    <a:lumOff val="50000"/>
                  </a:schemeClr>
                </a:solidFill>
                <a:latin typeface="Arial" panose="020B0604020202020204" pitchFamily="34" charset="0"/>
                <a:cs typeface="Arial" panose="020B0604020202020204" pitchFamily="34" charset="0"/>
              </a:rPr>
              <a:t>unutar proračuna može rezultirati povećanjem od</a:t>
            </a:r>
            <a:r>
              <a:rPr lang="vi-VN" sz="1500" dirty="0">
                <a:latin typeface="Arial" panose="020B0604020202020204" pitchFamily="34" charset="0"/>
                <a:cs typeface="Arial" panose="020B0604020202020204" pitchFamily="34" charset="0"/>
              </a:rPr>
              <a:t> </a:t>
            </a:r>
            <a:r>
              <a:rPr lang="hr-HR" sz="1500" b="1" dirty="0">
                <a:latin typeface="Arial" panose="020B0604020202020204" pitchFamily="34" charset="0"/>
                <a:cs typeface="Arial" panose="020B0604020202020204" pitchFamily="34" charset="0"/>
              </a:rPr>
              <a:t>najviše</a:t>
            </a:r>
            <a:r>
              <a:rPr lang="vi-VN" sz="1500" b="1" dirty="0">
                <a:latin typeface="Arial" panose="020B0604020202020204" pitchFamily="34" charset="0"/>
                <a:cs typeface="Arial" panose="020B0604020202020204" pitchFamily="34" charset="0"/>
              </a:rPr>
              <a:t> 20% iznosa dodijeljenog određenoj proračunskoj kategoriji </a:t>
            </a:r>
            <a:r>
              <a:rPr lang="vi-VN" sz="1500" dirty="0">
                <a:solidFill>
                  <a:schemeClr val="tx1">
                    <a:lumMod val="50000"/>
                    <a:lumOff val="50000"/>
                  </a:schemeClr>
                </a:solidFill>
                <a:latin typeface="Arial" panose="020B0604020202020204" pitchFamily="34" charset="0"/>
                <a:cs typeface="Arial" panose="020B0604020202020204" pitchFamily="34" charset="0"/>
              </a:rPr>
              <a:t>kako je navedeno u Pri</a:t>
            </a:r>
            <a:r>
              <a:rPr lang="hr-HR" sz="1500" dirty="0">
                <a:solidFill>
                  <a:schemeClr val="tx1">
                    <a:lumMod val="50000"/>
                    <a:lumOff val="50000"/>
                  </a:schemeClr>
                </a:solidFill>
                <a:latin typeface="Arial" panose="020B0604020202020204" pitchFamily="34" charset="0"/>
                <a:cs typeface="Arial" panose="020B0604020202020204" pitchFamily="34" charset="0"/>
              </a:rPr>
              <a:t>logu</a:t>
            </a:r>
            <a:r>
              <a:rPr lang="vi-VN" sz="1500" dirty="0">
                <a:solidFill>
                  <a:schemeClr val="tx1">
                    <a:lumMod val="50000"/>
                    <a:lumOff val="50000"/>
                  </a:schemeClr>
                </a:solidFill>
                <a:latin typeface="Arial" panose="020B0604020202020204" pitchFamily="34" charset="0"/>
                <a:cs typeface="Arial" panose="020B0604020202020204" pitchFamily="34" charset="0"/>
              </a:rPr>
              <a:t> II.</a:t>
            </a:r>
            <a:endParaRPr lang="hr-HR" sz="1500" dirty="0">
              <a:solidFill>
                <a:schemeClr val="tx1">
                  <a:lumMod val="50000"/>
                  <a:lumOff val="50000"/>
                </a:schemeClr>
              </a:solidFill>
              <a:latin typeface="Arial" panose="020B0604020202020204" pitchFamily="34" charset="0"/>
              <a:cs typeface="Arial" panose="020B0604020202020204" pitchFamily="34" charset="0"/>
            </a:endParaRPr>
          </a:p>
          <a:p>
            <a:pPr algn="just">
              <a:buFont typeface="+mj-lt"/>
              <a:buAutoNum type="alphaLcParenR"/>
            </a:pPr>
            <a:endParaRPr lang="hr-HR" sz="1500" dirty="0">
              <a:solidFill>
                <a:schemeClr val="tx1">
                  <a:lumMod val="50000"/>
                  <a:lumOff val="50000"/>
                </a:schemeClr>
              </a:solidFill>
              <a:latin typeface="Arial" panose="020B0604020202020204" pitchFamily="34" charset="0"/>
              <a:cs typeface="Arial" panose="020B0604020202020204" pitchFamily="34" charset="0"/>
            </a:endParaRPr>
          </a:p>
          <a:p>
            <a:pPr algn="just">
              <a:buFont typeface="+mj-lt"/>
              <a:buAutoNum type="alphaLcParenR"/>
            </a:pPr>
            <a:r>
              <a:rPr lang="hr-HR" sz="1500" dirty="0">
                <a:solidFill>
                  <a:schemeClr val="tx1">
                    <a:lumMod val="50000"/>
                    <a:lumOff val="50000"/>
                  </a:schemeClr>
                </a:solidFill>
                <a:latin typeface="Arial" panose="020B0604020202020204" pitchFamily="34" charset="0"/>
                <a:cs typeface="Arial" panose="020B0604020202020204" pitchFamily="34" charset="0"/>
              </a:rPr>
              <a:t>dopušteno je prebacivati sredstva dodijeljena bilo kojoj proračunskoj kategoriji </a:t>
            </a:r>
            <a:r>
              <a:rPr lang="hr-HR" sz="1500" dirty="0">
                <a:latin typeface="Arial" panose="020B0604020202020204" pitchFamily="34" charset="0"/>
                <a:cs typeface="Arial" panose="020B0604020202020204" pitchFamily="34" charset="0"/>
              </a:rPr>
              <a:t>na kategoriju  </a:t>
            </a:r>
            <a:r>
              <a:rPr lang="hr-HR" sz="1500" b="1" dirty="0"/>
              <a:t>P</a:t>
            </a:r>
            <a:r>
              <a:rPr lang="hr-HR" sz="1500" b="1" dirty="0">
                <a:latin typeface="Arial" panose="020B0604020202020204" pitchFamily="34" charset="0"/>
                <a:cs typeface="Arial" panose="020B0604020202020204" pitchFamily="34" charset="0"/>
              </a:rPr>
              <a:t>otpora za posebne potrebe, čak i ako prvotno nisu dodijeljena sredstva za Potporu za posebne potrebe</a:t>
            </a:r>
            <a:r>
              <a:rPr lang="hr-HR" sz="1500" dirty="0">
                <a:solidFill>
                  <a:schemeClr val="tx1">
                    <a:lumMod val="50000"/>
                    <a:lumOff val="50000"/>
                  </a:schemeClr>
                </a:solidFill>
                <a:latin typeface="Arial" panose="020B0604020202020204" pitchFamily="34" charset="0"/>
                <a:cs typeface="Arial" panose="020B0604020202020204" pitchFamily="34" charset="0"/>
              </a:rPr>
              <a:t>, kako je navedeno u Prilogu II. U tom slučaju ne primjenjuje se najveće povećanje od 20% za proračunsku kategoriju Potpora za posebne potrebe</a:t>
            </a:r>
          </a:p>
          <a:p>
            <a:pPr marL="0" indent="0" algn="just">
              <a:buNone/>
            </a:pPr>
            <a:r>
              <a:rPr lang="hr-HR" sz="1500" dirty="0">
                <a:solidFill>
                  <a:schemeClr val="tx1">
                    <a:lumMod val="50000"/>
                    <a:lumOff val="50000"/>
                  </a:schemeClr>
                </a:solidFill>
              </a:rPr>
              <a:t>d)   </a:t>
            </a:r>
            <a:r>
              <a:rPr lang="hr-HR" sz="1500" dirty="0">
                <a:solidFill>
                  <a:schemeClr val="tx1">
                    <a:lumMod val="50000"/>
                    <a:lumOff val="50000"/>
                  </a:schemeClr>
                </a:solidFill>
                <a:latin typeface="Arial" panose="020B0604020202020204" pitchFamily="34" charset="0"/>
                <a:cs typeface="Arial" panose="020B0604020202020204" pitchFamily="34" charset="0"/>
              </a:rPr>
              <a:t>Iznimno od točke a) ovoga članka, korisnicima je dopušteno prebacivati sredstva </a:t>
            </a:r>
            <a:r>
              <a:rPr lang="hr-HR" sz="1500" b="1" dirty="0">
                <a:latin typeface="Arial" panose="020B0604020202020204" pitchFamily="34" charset="0"/>
                <a:cs typeface="Arial" panose="020B0604020202020204" pitchFamily="34" charset="0"/>
              </a:rPr>
              <a:t>na </a:t>
            </a:r>
            <a:r>
              <a:rPr lang="hr-HR" sz="1500" b="1" dirty="0"/>
              <a:t>     </a:t>
            </a:r>
          </a:p>
          <a:p>
            <a:pPr marL="0" indent="0" algn="just">
              <a:buNone/>
            </a:pPr>
            <a:r>
              <a:rPr lang="hr-HR" sz="1500" b="1" dirty="0">
                <a:latin typeface="Arial" panose="020B0604020202020204" pitchFamily="34" charset="0"/>
                <a:cs typeface="Arial" panose="020B0604020202020204" pitchFamily="34" charset="0"/>
              </a:rPr>
              <a:t>      stavku Izvanredni troškovi</a:t>
            </a:r>
            <a:r>
              <a:rPr lang="hr-HR" sz="1500" b="1" dirty="0">
                <a:solidFill>
                  <a:schemeClr val="tx1">
                    <a:lumMod val="75000"/>
                    <a:lumOff val="25000"/>
                  </a:schemeClr>
                </a:solidFill>
                <a:latin typeface="Arial" panose="020B0604020202020204" pitchFamily="34" charset="0"/>
                <a:cs typeface="Arial" panose="020B0604020202020204" pitchFamily="34" charset="0"/>
              </a:rPr>
              <a:t> </a:t>
            </a:r>
            <a:r>
              <a:rPr lang="hr-HR" sz="1500" dirty="0">
                <a:solidFill>
                  <a:schemeClr val="tx1">
                    <a:lumMod val="50000"/>
                    <a:lumOff val="50000"/>
                  </a:schemeClr>
                </a:solidFill>
                <a:latin typeface="Arial" panose="020B0604020202020204" pitchFamily="34" charset="0"/>
                <a:cs typeface="Arial" panose="020B0604020202020204" pitchFamily="34" charset="0"/>
              </a:rPr>
              <a:t>sa svih proračunskih kategorija osim sa stavke Potpora za  </a:t>
            </a:r>
          </a:p>
          <a:p>
            <a:pPr marL="0" indent="0" algn="just">
              <a:buNone/>
            </a:pPr>
            <a:r>
              <a:rPr lang="hr-HR" sz="1500" dirty="0">
                <a:solidFill>
                  <a:schemeClr val="tx1">
                    <a:lumMod val="50000"/>
                    <a:lumOff val="50000"/>
                  </a:schemeClr>
                </a:solidFill>
              </a:rPr>
              <a:t>      </a:t>
            </a:r>
            <a:r>
              <a:rPr lang="hr-HR" sz="1500" dirty="0">
                <a:solidFill>
                  <a:schemeClr val="tx1">
                    <a:lumMod val="50000"/>
                    <a:lumOff val="50000"/>
                  </a:schemeClr>
                </a:solidFill>
                <a:latin typeface="Arial" panose="020B0604020202020204" pitchFamily="34" charset="0"/>
                <a:cs typeface="Arial" panose="020B0604020202020204" pitchFamily="34" charset="0"/>
              </a:rPr>
              <a:t>posebne potrebe, a u svrhu doprinosa troškovima financijskog jamstva, ako to zahtijeva NA </a:t>
            </a:r>
            <a:r>
              <a:rPr lang="hr-HR" sz="1500" dirty="0">
                <a:solidFill>
                  <a:schemeClr val="tx1">
                    <a:lumMod val="50000"/>
                    <a:lumOff val="50000"/>
                  </a:schemeClr>
                </a:solidFill>
              </a:rPr>
              <a:t>   </a:t>
            </a:r>
          </a:p>
          <a:p>
            <a:pPr marL="0" indent="0" algn="just">
              <a:buNone/>
            </a:pPr>
            <a:r>
              <a:rPr lang="hr-HR" sz="1500" dirty="0">
                <a:solidFill>
                  <a:schemeClr val="tx1">
                    <a:lumMod val="50000"/>
                    <a:lumOff val="50000"/>
                  </a:schemeClr>
                </a:solidFill>
                <a:latin typeface="Arial" panose="020B0604020202020204" pitchFamily="34" charset="0"/>
                <a:cs typeface="Arial" panose="020B0604020202020204" pitchFamily="34" charset="0"/>
              </a:rPr>
              <a:t>      sukladno članku I.4.2 čak i ako nisu dodijeljena sredstva za Izvanredne troškove kao što je  </a:t>
            </a:r>
          </a:p>
          <a:p>
            <a:pPr marL="0" indent="0" algn="just">
              <a:buNone/>
            </a:pPr>
            <a:r>
              <a:rPr lang="hr-HR" sz="1500" dirty="0">
                <a:solidFill>
                  <a:schemeClr val="tx1">
                    <a:lumMod val="50000"/>
                    <a:lumOff val="50000"/>
                  </a:schemeClr>
                </a:solidFill>
              </a:rPr>
              <a:t>      </a:t>
            </a:r>
            <a:r>
              <a:rPr lang="hr-HR" sz="1500" dirty="0">
                <a:solidFill>
                  <a:schemeClr val="tx1">
                    <a:lumMod val="50000"/>
                    <a:lumOff val="50000"/>
                  </a:schemeClr>
                </a:solidFill>
                <a:latin typeface="Arial" panose="020B0604020202020204" pitchFamily="34" charset="0"/>
                <a:cs typeface="Arial" panose="020B0604020202020204" pitchFamily="34" charset="0"/>
              </a:rPr>
              <a:t>navedeno u Prilogu II. U tom slučaju, ne primjenjuje se najveće povećanje od 20% za   </a:t>
            </a:r>
          </a:p>
          <a:p>
            <a:pPr marL="0" indent="0" algn="just">
              <a:buNone/>
            </a:pPr>
            <a:r>
              <a:rPr lang="hr-HR" sz="1500" dirty="0">
                <a:solidFill>
                  <a:schemeClr val="tx1">
                    <a:lumMod val="50000"/>
                    <a:lumOff val="50000"/>
                  </a:schemeClr>
                </a:solidFill>
              </a:rPr>
              <a:t>      </a:t>
            </a:r>
            <a:r>
              <a:rPr lang="hr-HR" sz="1500" dirty="0">
                <a:solidFill>
                  <a:schemeClr val="tx1">
                    <a:lumMod val="50000"/>
                    <a:lumOff val="50000"/>
                  </a:schemeClr>
                </a:solidFill>
                <a:latin typeface="Arial" panose="020B0604020202020204" pitchFamily="34" charset="0"/>
                <a:cs typeface="Arial" panose="020B0604020202020204" pitchFamily="34" charset="0"/>
              </a:rPr>
              <a:t>proračunsku kategoriju Izvanredni troškovi</a:t>
            </a:r>
          </a:p>
        </p:txBody>
      </p:sp>
      <p:sp>
        <p:nvSpPr>
          <p:cNvPr id="7" name="Rectangle 6"/>
          <p:cNvSpPr/>
          <p:nvPr/>
        </p:nvSpPr>
        <p:spPr>
          <a:xfrm>
            <a:off x="457200" y="4537681"/>
            <a:ext cx="8229600" cy="1699632"/>
          </a:xfrm>
          <a:prstGeom prst="rect">
            <a:avLst/>
          </a:prstGeom>
          <a:noFill/>
        </p:spPr>
        <p:style>
          <a:lnRef idx="2">
            <a:schemeClr val="accent5"/>
          </a:lnRef>
          <a:fillRef idx="1">
            <a:schemeClr val="lt1"/>
          </a:fillRef>
          <a:effectRef idx="0">
            <a:schemeClr val="accent5"/>
          </a:effectRef>
          <a:fontRef idx="minor">
            <a:schemeClr val="dk1"/>
          </a:fontRef>
        </p:style>
        <p:txBody>
          <a:bodyPr rtlCol="0" anchor="ctr"/>
          <a:lstStyle/>
          <a:p>
            <a:pPr algn="ctr"/>
            <a:endParaRPr lang="hr-HR"/>
          </a:p>
        </p:txBody>
      </p:sp>
      <p:sp>
        <p:nvSpPr>
          <p:cNvPr id="6" name="Rectangle 5"/>
          <p:cNvSpPr/>
          <p:nvPr/>
        </p:nvSpPr>
        <p:spPr>
          <a:xfrm>
            <a:off x="457200" y="3385552"/>
            <a:ext cx="8229600" cy="1152128"/>
          </a:xfrm>
          <a:prstGeom prst="rect">
            <a:avLst/>
          </a:prstGeom>
          <a:noFill/>
        </p:spPr>
        <p:style>
          <a:lnRef idx="2">
            <a:schemeClr val="accent5"/>
          </a:lnRef>
          <a:fillRef idx="1">
            <a:schemeClr val="lt1"/>
          </a:fillRef>
          <a:effectRef idx="0">
            <a:schemeClr val="accent5"/>
          </a:effectRef>
          <a:fontRef idx="minor">
            <a:schemeClr val="dk1"/>
          </a:fontRef>
        </p:style>
        <p:txBody>
          <a:bodyPr rtlCol="0" anchor="ctr"/>
          <a:lstStyle/>
          <a:p>
            <a:pPr algn="ctr"/>
            <a:endParaRPr lang="hr-HR"/>
          </a:p>
        </p:txBody>
      </p:sp>
      <p:sp>
        <p:nvSpPr>
          <p:cNvPr id="5" name="Rectangle 4"/>
          <p:cNvSpPr/>
          <p:nvPr/>
        </p:nvSpPr>
        <p:spPr>
          <a:xfrm>
            <a:off x="457200" y="2420888"/>
            <a:ext cx="8229600" cy="864096"/>
          </a:xfrm>
          <a:prstGeom prst="rect">
            <a:avLst/>
          </a:prstGeom>
          <a:noFill/>
        </p:spPr>
        <p:style>
          <a:lnRef idx="2">
            <a:schemeClr val="accent5"/>
          </a:lnRef>
          <a:fillRef idx="1">
            <a:schemeClr val="lt1"/>
          </a:fillRef>
          <a:effectRef idx="0">
            <a:schemeClr val="accent5"/>
          </a:effectRef>
          <a:fontRef idx="minor">
            <a:schemeClr val="dk1"/>
          </a:fontRef>
        </p:style>
        <p:txBody>
          <a:bodyPr rtlCol="0" anchor="ctr"/>
          <a:lstStyle/>
          <a:p>
            <a:pPr algn="ctr"/>
            <a:endParaRPr lang="hr-HR"/>
          </a:p>
        </p:txBody>
      </p:sp>
      <p:sp>
        <p:nvSpPr>
          <p:cNvPr id="4" name="Rectangle 3"/>
          <p:cNvSpPr/>
          <p:nvPr/>
        </p:nvSpPr>
        <p:spPr>
          <a:xfrm>
            <a:off x="457200" y="1124744"/>
            <a:ext cx="8229600" cy="1224136"/>
          </a:xfrm>
          <a:prstGeom prst="rect">
            <a:avLst/>
          </a:prstGeom>
          <a:noFill/>
        </p:spPr>
        <p:style>
          <a:lnRef idx="2">
            <a:schemeClr val="accent5"/>
          </a:lnRef>
          <a:fillRef idx="1">
            <a:schemeClr val="lt1"/>
          </a:fillRef>
          <a:effectRef idx="0">
            <a:schemeClr val="accent5"/>
          </a:effectRef>
          <a:fontRef idx="minor">
            <a:schemeClr val="dk1"/>
          </a:fontRef>
        </p:style>
        <p:txBody>
          <a:bodyPr rtlCol="0" anchor="ctr"/>
          <a:lstStyle/>
          <a:p>
            <a:pPr algn="ctr"/>
            <a:endParaRPr lang="hr-HR"/>
          </a:p>
        </p:txBody>
      </p:sp>
      <p:sp>
        <p:nvSpPr>
          <p:cNvPr id="2" name="Title 1"/>
          <p:cNvSpPr>
            <a:spLocks noGrp="1"/>
          </p:cNvSpPr>
          <p:nvPr>
            <p:ph type="title"/>
          </p:nvPr>
        </p:nvSpPr>
        <p:spPr/>
        <p:txBody>
          <a:bodyPr/>
          <a:lstStyle/>
          <a:p>
            <a:r>
              <a:rPr lang="hr-HR" sz="2800" dirty="0">
                <a:solidFill>
                  <a:schemeClr val="accent6"/>
                </a:solidFill>
              </a:rPr>
              <a:t>Sporazum – Posebni uvjeti</a:t>
            </a:r>
            <a:br>
              <a:rPr lang="hr-HR" sz="2800" dirty="0">
                <a:solidFill>
                  <a:schemeClr val="accent6"/>
                </a:solidFill>
              </a:rPr>
            </a:br>
            <a:r>
              <a:rPr lang="pl-PL" sz="2000" b="1" dirty="0">
                <a:solidFill>
                  <a:schemeClr val="accent6"/>
                </a:solidFill>
                <a:latin typeface="Arial" panose="020B0604020202020204" pitchFamily="34" charset="0"/>
                <a:cs typeface="Arial" panose="020B0604020202020204" pitchFamily="34" charset="0"/>
              </a:rPr>
              <a:t>I.3.3 Proračunske preraspodjele </a:t>
            </a:r>
            <a:r>
              <a:rPr lang="pl-PL" sz="2000" b="1" u="sng" dirty="0">
                <a:solidFill>
                  <a:schemeClr val="accent6"/>
                </a:solidFill>
                <a:latin typeface="Arial" panose="020B0604020202020204" pitchFamily="34" charset="0"/>
                <a:cs typeface="Arial" panose="020B0604020202020204" pitchFamily="34" charset="0"/>
              </a:rPr>
              <a:t>bez</a:t>
            </a:r>
            <a:r>
              <a:rPr lang="pl-PL" sz="2000" b="1" dirty="0">
                <a:solidFill>
                  <a:schemeClr val="accent6"/>
                </a:solidFill>
                <a:latin typeface="Arial" panose="020B0604020202020204" pitchFamily="34" charset="0"/>
                <a:cs typeface="Arial" panose="020B0604020202020204" pitchFamily="34" charset="0"/>
              </a:rPr>
              <a:t> </a:t>
            </a:r>
            <a:r>
              <a:rPr lang="pl-PL" sz="2000" b="1" dirty="0">
                <a:solidFill>
                  <a:schemeClr val="accent6"/>
                </a:solidFill>
              </a:rPr>
              <a:t>izmjena Sporazuma</a:t>
            </a:r>
            <a:endParaRPr lang="hr-HR" sz="2200" dirty="0">
              <a:solidFill>
                <a:schemeClr val="accent6"/>
              </a:solidFill>
            </a:endParaRPr>
          </a:p>
        </p:txBody>
      </p:sp>
    </p:spTree>
    <p:extLst>
      <p:ext uri="{BB962C8B-B14F-4D97-AF65-F5344CB8AC3E}">
        <p14:creationId xmlns:p14="http://schemas.microsoft.com/office/powerpoint/2010/main" val="278293170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C:\Users\dborovcak\AppData\Local\Microsoft\Windows\Temporary Internet Files\Content.IE5\ZL7MWW7E\money-clipart71[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972240" y="4005064"/>
            <a:ext cx="1920240" cy="1728192"/>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p:txBody>
          <a:bodyPr/>
          <a:lstStyle/>
          <a:p>
            <a:r>
              <a:rPr lang="hr-HR" sz="2800" dirty="0">
                <a:solidFill>
                  <a:schemeClr val="accent6"/>
                </a:solidFill>
              </a:rPr>
              <a:t>Sporazum – Posebni uvjeti: Isplate</a:t>
            </a:r>
          </a:p>
        </p:txBody>
      </p:sp>
      <p:sp>
        <p:nvSpPr>
          <p:cNvPr id="3" name="Content Placeholder 2"/>
          <p:cNvSpPr>
            <a:spLocks noGrp="1"/>
          </p:cNvSpPr>
          <p:nvPr>
            <p:ph idx="1"/>
          </p:nvPr>
        </p:nvSpPr>
        <p:spPr>
          <a:xfrm>
            <a:off x="457200" y="1268760"/>
            <a:ext cx="8229600" cy="5073427"/>
          </a:xfrm>
        </p:spPr>
        <p:txBody>
          <a:bodyPr>
            <a:noAutofit/>
          </a:bodyPr>
          <a:lstStyle/>
          <a:p>
            <a:pPr marL="0" indent="0">
              <a:buNone/>
            </a:pPr>
            <a:r>
              <a:rPr lang="hr-HR" sz="2000" b="1" dirty="0">
                <a:solidFill>
                  <a:schemeClr val="tx1">
                    <a:lumMod val="50000"/>
                    <a:lumOff val="50000"/>
                  </a:schemeClr>
                </a:solidFill>
              </a:rPr>
              <a:t>I.4.2. Isplata prvog predujma</a:t>
            </a:r>
          </a:p>
          <a:p>
            <a:pPr marL="0" indent="0">
              <a:buNone/>
            </a:pPr>
            <a:endParaRPr lang="hr-HR" sz="1800" b="1" dirty="0">
              <a:solidFill>
                <a:schemeClr val="tx1">
                  <a:lumMod val="50000"/>
                  <a:lumOff val="50000"/>
                </a:schemeClr>
              </a:solidFill>
            </a:endParaRPr>
          </a:p>
          <a:p>
            <a:pPr>
              <a:buFontTx/>
              <a:buChar char="-"/>
            </a:pPr>
            <a:r>
              <a:rPr lang="hr-HR" sz="1800" dirty="0">
                <a:solidFill>
                  <a:schemeClr val="tx1">
                    <a:lumMod val="50000"/>
                    <a:lumOff val="50000"/>
                  </a:schemeClr>
                </a:solidFill>
              </a:rPr>
              <a:t>osigurati likvidnost korisnika radi početka provedbe aktivnosti</a:t>
            </a:r>
          </a:p>
          <a:p>
            <a:pPr>
              <a:buFontTx/>
              <a:buChar char="-"/>
            </a:pPr>
            <a:r>
              <a:rPr lang="hr-HR" sz="1800" dirty="0">
                <a:solidFill>
                  <a:schemeClr val="tx1">
                    <a:lumMod val="50000"/>
                    <a:lumOff val="50000"/>
                  </a:schemeClr>
                </a:solidFill>
              </a:rPr>
              <a:t>iznos isplate do 80% najvećeg iznosa ugovorenih bespovratnih sredstava (dvogodišnji projekti)</a:t>
            </a:r>
          </a:p>
          <a:p>
            <a:pPr>
              <a:buFontTx/>
              <a:buChar char="-"/>
            </a:pPr>
            <a:r>
              <a:rPr lang="hr-HR" sz="1800" dirty="0">
                <a:solidFill>
                  <a:schemeClr val="tx1">
                    <a:lumMod val="50000"/>
                    <a:lumOff val="50000"/>
                  </a:schemeClr>
                </a:solidFill>
              </a:rPr>
              <a:t>Iznos isplate 40% (projekti &gt; 2 godine, projekti sa slabijim financijskim kapacitetom, u slučaju procjene rizika)</a:t>
            </a:r>
          </a:p>
          <a:p>
            <a:pPr>
              <a:buFontTx/>
              <a:buChar char="-"/>
            </a:pPr>
            <a:r>
              <a:rPr lang="hr-HR" sz="1800" dirty="0">
                <a:solidFill>
                  <a:schemeClr val="tx1">
                    <a:lumMod val="50000"/>
                    <a:lumOff val="50000"/>
                  </a:schemeClr>
                </a:solidFill>
              </a:rPr>
              <a:t>u roku od 30 dana od stupanja Sporazuma na snagu u</a:t>
            </a:r>
            <a:r>
              <a:rPr lang="hr-HR" sz="1800" dirty="0">
                <a:solidFill>
                  <a:srgbClr val="FF0000"/>
                </a:solidFill>
              </a:rPr>
              <a:t> </a:t>
            </a:r>
            <a:r>
              <a:rPr lang="hr-HR" sz="1800" dirty="0">
                <a:solidFill>
                  <a:schemeClr val="accent6">
                    <a:lumMod val="75000"/>
                  </a:schemeClr>
                </a:solidFill>
              </a:rPr>
              <a:t>kunskoj protuvrijednosti prema kupovnom tečaju poslovne banke NA</a:t>
            </a:r>
          </a:p>
          <a:p>
            <a:pPr marL="0" indent="0">
              <a:buNone/>
            </a:pPr>
            <a:endParaRPr lang="hr-HR" sz="1800" b="1" dirty="0">
              <a:solidFill>
                <a:schemeClr val="tx1">
                  <a:lumMod val="50000"/>
                  <a:lumOff val="50000"/>
                </a:schemeClr>
              </a:solidFill>
            </a:endParaRPr>
          </a:p>
          <a:p>
            <a:pPr marL="0" indent="0">
              <a:buNone/>
            </a:pPr>
            <a:r>
              <a:rPr lang="hr-HR" sz="2000" b="1" dirty="0">
                <a:solidFill>
                  <a:schemeClr val="tx1">
                    <a:lumMod val="50000"/>
                    <a:lumOff val="50000"/>
                  </a:schemeClr>
                </a:solidFill>
              </a:rPr>
              <a:t>I.4.3. Privremena izvješća i daljnje isplate predujmova</a:t>
            </a:r>
          </a:p>
          <a:p>
            <a:pPr marL="0" indent="0">
              <a:buNone/>
            </a:pPr>
            <a:endParaRPr lang="hr-HR" sz="2000" b="1" dirty="0">
              <a:solidFill>
                <a:schemeClr val="tx1">
                  <a:lumMod val="50000"/>
                  <a:lumOff val="50000"/>
                </a:schemeClr>
              </a:solidFill>
            </a:endParaRPr>
          </a:p>
          <a:p>
            <a:pPr>
              <a:buFontTx/>
              <a:buChar char="-"/>
            </a:pPr>
            <a:r>
              <a:rPr lang="hr-HR" sz="1800" dirty="0">
                <a:solidFill>
                  <a:schemeClr val="tx1">
                    <a:lumMod val="50000"/>
                    <a:lumOff val="50000"/>
                  </a:schemeClr>
                </a:solidFill>
              </a:rPr>
              <a:t>Za isplate 40%/40%/20%</a:t>
            </a:r>
          </a:p>
          <a:p>
            <a:pPr>
              <a:buFontTx/>
              <a:buChar char="-"/>
            </a:pPr>
            <a:r>
              <a:rPr lang="hr-HR" sz="1800" dirty="0">
                <a:solidFill>
                  <a:schemeClr val="tx1">
                    <a:lumMod val="50000"/>
                    <a:lumOff val="50000"/>
                  </a:schemeClr>
                </a:solidFill>
              </a:rPr>
              <a:t>Daljnja isplata predujma ide kada se potroši 70% iznosa prvog predujma</a:t>
            </a:r>
          </a:p>
          <a:p>
            <a:pPr marL="0" indent="0">
              <a:buNone/>
            </a:pPr>
            <a:endParaRPr lang="hr-HR" sz="2000" dirty="0">
              <a:solidFill>
                <a:schemeClr val="tx1">
                  <a:lumMod val="50000"/>
                  <a:lumOff val="50000"/>
                </a:schemeClr>
              </a:solidFill>
            </a:endParaRPr>
          </a:p>
          <a:p>
            <a:pPr marL="0" indent="0">
              <a:buNone/>
            </a:pPr>
            <a:endParaRPr lang="hr-HR" sz="1800" b="1" dirty="0">
              <a:solidFill>
                <a:srgbClr val="FF0000"/>
              </a:solidFill>
            </a:endParaRPr>
          </a:p>
          <a:p>
            <a:pPr marL="0" indent="0">
              <a:buNone/>
            </a:pPr>
            <a:endParaRPr lang="hr-HR" sz="1800" b="1" dirty="0">
              <a:solidFill>
                <a:schemeClr val="tx1">
                  <a:lumMod val="50000"/>
                  <a:lumOff val="50000"/>
                </a:schemeClr>
              </a:solidFill>
            </a:endParaRPr>
          </a:p>
        </p:txBody>
      </p:sp>
    </p:spTree>
    <p:extLst>
      <p:ext uri="{BB962C8B-B14F-4D97-AF65-F5344CB8AC3E}">
        <p14:creationId xmlns:p14="http://schemas.microsoft.com/office/powerpoint/2010/main" val="3098008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r-HR" sz="2800" dirty="0">
                <a:solidFill>
                  <a:schemeClr val="accent6"/>
                </a:solidFill>
              </a:rPr>
              <a:t>Sporazum – Posebni uvjeti: Isplate</a:t>
            </a:r>
          </a:p>
        </p:txBody>
      </p:sp>
      <p:sp>
        <p:nvSpPr>
          <p:cNvPr id="3" name="Content Placeholder 2"/>
          <p:cNvSpPr>
            <a:spLocks noGrp="1"/>
          </p:cNvSpPr>
          <p:nvPr>
            <p:ph idx="1"/>
          </p:nvPr>
        </p:nvSpPr>
        <p:spPr>
          <a:xfrm>
            <a:off x="457200" y="1052736"/>
            <a:ext cx="8229600" cy="5073427"/>
          </a:xfrm>
        </p:spPr>
        <p:txBody>
          <a:bodyPr>
            <a:noAutofit/>
          </a:bodyPr>
          <a:lstStyle/>
          <a:p>
            <a:pPr marL="0" indent="0">
              <a:buNone/>
            </a:pPr>
            <a:endParaRPr lang="hr-HR" sz="1800" b="1" dirty="0">
              <a:solidFill>
                <a:schemeClr val="tx1">
                  <a:lumMod val="50000"/>
                  <a:lumOff val="50000"/>
                </a:schemeClr>
              </a:solidFill>
            </a:endParaRPr>
          </a:p>
          <a:p>
            <a:pPr marL="0" indent="0">
              <a:buNone/>
            </a:pPr>
            <a:r>
              <a:rPr lang="vi-VN" sz="2000" b="1" dirty="0">
                <a:solidFill>
                  <a:schemeClr val="tx1">
                    <a:lumMod val="50000"/>
                    <a:lumOff val="50000"/>
                  </a:schemeClr>
                </a:solidFill>
              </a:rPr>
              <a:t>I.4.</a:t>
            </a:r>
            <a:r>
              <a:rPr lang="hr-HR" sz="2000" b="1" dirty="0">
                <a:solidFill>
                  <a:schemeClr val="tx1">
                    <a:lumMod val="50000"/>
                    <a:lumOff val="50000"/>
                  </a:schemeClr>
                </a:solidFill>
              </a:rPr>
              <a:t>4.</a:t>
            </a:r>
            <a:r>
              <a:rPr lang="vi-VN" sz="2000" b="1" dirty="0">
                <a:solidFill>
                  <a:schemeClr val="tx1">
                    <a:lumMod val="50000"/>
                    <a:lumOff val="50000"/>
                  </a:schemeClr>
                </a:solidFill>
              </a:rPr>
              <a:t>  Završno izvješće i zahtjev za isplatu preostalog iznosa </a:t>
            </a:r>
            <a:endParaRPr lang="hr-HR" sz="2000" b="1" dirty="0">
              <a:solidFill>
                <a:schemeClr val="tx1">
                  <a:lumMod val="50000"/>
                  <a:lumOff val="50000"/>
                </a:schemeClr>
              </a:solidFill>
            </a:endParaRPr>
          </a:p>
          <a:p>
            <a:pPr marL="0" indent="0">
              <a:buNone/>
            </a:pPr>
            <a:endParaRPr lang="hr-HR" sz="1800" b="1" dirty="0">
              <a:solidFill>
                <a:schemeClr val="tx1">
                  <a:lumMod val="50000"/>
                  <a:lumOff val="50000"/>
                </a:schemeClr>
              </a:solidFill>
            </a:endParaRPr>
          </a:p>
          <a:p>
            <a:pPr>
              <a:buFontTx/>
              <a:buChar char="-"/>
            </a:pPr>
            <a:r>
              <a:rPr lang="vi-VN" sz="1800" dirty="0">
                <a:solidFill>
                  <a:schemeClr val="tx1">
                    <a:lumMod val="50000"/>
                    <a:lumOff val="50000"/>
                  </a:schemeClr>
                </a:solidFill>
              </a:rPr>
              <a:t>u roku od </a:t>
            </a:r>
            <a:r>
              <a:rPr lang="vi-VN" sz="1800" b="1" dirty="0">
                <a:solidFill>
                  <a:schemeClr val="accent5"/>
                </a:solidFill>
              </a:rPr>
              <a:t>60 dana </a:t>
            </a:r>
            <a:r>
              <a:rPr lang="vi-VN" sz="1800" dirty="0">
                <a:solidFill>
                  <a:schemeClr val="tx1">
                    <a:lumMod val="50000"/>
                    <a:lumOff val="50000"/>
                  </a:schemeClr>
                </a:solidFill>
              </a:rPr>
              <a:t>nakon krajnjeg datuma </a:t>
            </a:r>
            <a:r>
              <a:rPr lang="hr-HR" sz="1800" dirty="0">
                <a:solidFill>
                  <a:schemeClr val="tx1">
                    <a:lumMod val="50000"/>
                    <a:lumOff val="50000"/>
                  </a:schemeClr>
                </a:solidFill>
              </a:rPr>
              <a:t>P</a:t>
            </a:r>
            <a:r>
              <a:rPr lang="vi-VN" sz="1800" dirty="0">
                <a:solidFill>
                  <a:schemeClr val="tx1">
                    <a:lumMod val="50000"/>
                    <a:lumOff val="50000"/>
                  </a:schemeClr>
                </a:solidFill>
              </a:rPr>
              <a:t>rojekta navedenog u članku I.2.2. </a:t>
            </a:r>
            <a:endParaRPr lang="hr-HR" sz="1800" dirty="0">
              <a:solidFill>
                <a:schemeClr val="tx1">
                  <a:lumMod val="50000"/>
                  <a:lumOff val="50000"/>
                </a:schemeClr>
              </a:solidFill>
            </a:endParaRPr>
          </a:p>
          <a:p>
            <a:pPr>
              <a:buFontTx/>
              <a:buChar char="-"/>
            </a:pPr>
            <a:r>
              <a:rPr lang="hr-HR" sz="1800" dirty="0">
                <a:solidFill>
                  <a:schemeClr val="tx1">
                    <a:lumMod val="50000"/>
                    <a:lumOff val="50000"/>
                  </a:schemeClr>
                </a:solidFill>
              </a:rPr>
              <a:t>završno izvješće </a:t>
            </a:r>
            <a:r>
              <a:rPr lang="vi-VN" sz="1800" dirty="0">
                <a:solidFill>
                  <a:schemeClr val="tx1">
                    <a:lumMod val="50000"/>
                    <a:lumOff val="50000"/>
                  </a:schemeClr>
                </a:solidFill>
              </a:rPr>
              <a:t>smatra </a:t>
            </a:r>
            <a:r>
              <a:rPr lang="hr-HR" sz="1800" dirty="0">
                <a:solidFill>
                  <a:schemeClr val="tx1">
                    <a:lumMod val="50000"/>
                    <a:lumOff val="50000"/>
                  </a:schemeClr>
                </a:solidFill>
              </a:rPr>
              <a:t>se </a:t>
            </a:r>
            <a:r>
              <a:rPr lang="vi-VN" sz="1800" dirty="0">
                <a:solidFill>
                  <a:schemeClr val="tx1">
                    <a:lumMod val="50000"/>
                    <a:lumOff val="50000"/>
                  </a:schemeClr>
                </a:solidFill>
              </a:rPr>
              <a:t>zahtjevom koordinatora za isplatom preostalog iznosa </a:t>
            </a:r>
            <a:r>
              <a:rPr lang="hr-HR" sz="1800" dirty="0">
                <a:solidFill>
                  <a:schemeClr val="tx1">
                    <a:lumMod val="50000"/>
                    <a:lumOff val="50000"/>
                  </a:schemeClr>
                </a:solidFill>
              </a:rPr>
              <a:t>bespovratnih sredstava</a:t>
            </a:r>
          </a:p>
          <a:p>
            <a:pPr>
              <a:buFontTx/>
              <a:buChar char="-"/>
            </a:pPr>
            <a:r>
              <a:rPr lang="hr-HR" sz="1800" dirty="0">
                <a:solidFill>
                  <a:schemeClr val="tx1">
                    <a:lumMod val="50000"/>
                    <a:lumOff val="50000"/>
                  </a:schemeClr>
                </a:solidFill>
              </a:rPr>
              <a:t>k</a:t>
            </a:r>
            <a:r>
              <a:rPr lang="vi-VN" sz="1800" dirty="0">
                <a:solidFill>
                  <a:schemeClr val="tx1">
                    <a:lumMod val="50000"/>
                    <a:lumOff val="50000"/>
                  </a:schemeClr>
                </a:solidFill>
              </a:rPr>
              <a:t>oordinator je dužan potvrditi da su podaci u zahtjevu za isplatu preostalog iznosa potpuni, pouzdani i točni</a:t>
            </a:r>
            <a:endParaRPr lang="hr-HR" sz="1800" dirty="0">
              <a:solidFill>
                <a:schemeClr val="tx1">
                  <a:lumMod val="50000"/>
                  <a:lumOff val="50000"/>
                </a:schemeClr>
              </a:solidFill>
            </a:endParaRPr>
          </a:p>
          <a:p>
            <a:pPr>
              <a:buFontTx/>
              <a:buChar char="-"/>
            </a:pPr>
            <a:r>
              <a:rPr lang="hr-HR" sz="1800" dirty="0">
                <a:solidFill>
                  <a:schemeClr val="tx1">
                    <a:lumMod val="50000"/>
                    <a:lumOff val="50000"/>
                  </a:schemeClr>
                </a:solidFill>
              </a:rPr>
              <a:t>mogućnost povrata u slučaju da ukupni iznos ranijih isplata premašuje konačno odobreni iznos bespovratnih sredstava</a:t>
            </a:r>
          </a:p>
          <a:p>
            <a:pPr marL="0" indent="0">
              <a:buNone/>
            </a:pPr>
            <a:endParaRPr lang="vi-VN" sz="1800" dirty="0">
              <a:solidFill>
                <a:schemeClr val="tx1">
                  <a:lumMod val="50000"/>
                  <a:lumOff val="50000"/>
                </a:schemeClr>
              </a:solidFill>
            </a:endParaRPr>
          </a:p>
          <a:p>
            <a:pPr marL="0" indent="0">
              <a:buNone/>
            </a:pPr>
            <a:endParaRPr lang="hr-HR" sz="1800" b="1" dirty="0">
              <a:solidFill>
                <a:srgbClr val="FF0000"/>
              </a:solidFill>
            </a:endParaRPr>
          </a:p>
          <a:p>
            <a:pPr marL="0" indent="0">
              <a:buNone/>
            </a:pPr>
            <a:endParaRPr lang="hr-HR" sz="1800" b="1" dirty="0">
              <a:solidFill>
                <a:schemeClr val="tx1">
                  <a:lumMod val="50000"/>
                  <a:lumOff val="50000"/>
                </a:schemeClr>
              </a:solidFill>
            </a:endParaRPr>
          </a:p>
        </p:txBody>
      </p:sp>
      <p:pic>
        <p:nvPicPr>
          <p:cNvPr id="1027" name="Picture 3" descr="C:\Users\dborovcak\AppData\Local\Microsoft\Windows\Temporary Internet Files\Content.IE5\VLWVE2HM\report_card[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236296" y="4797152"/>
            <a:ext cx="1233209" cy="1315243"/>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611560" y="5623848"/>
            <a:ext cx="8856984" cy="369332"/>
          </a:xfrm>
          <a:prstGeom prst="rect">
            <a:avLst/>
          </a:prstGeom>
          <a:noFill/>
        </p:spPr>
        <p:txBody>
          <a:bodyPr wrap="square" rtlCol="0">
            <a:spAutoFit/>
          </a:bodyPr>
          <a:lstStyle/>
          <a:p>
            <a:endParaRPr lang="hr-HR" sz="900" dirty="0">
              <a:solidFill>
                <a:schemeClr val="tx1">
                  <a:lumMod val="50000"/>
                  <a:lumOff val="50000"/>
                </a:schemeClr>
              </a:solidFill>
            </a:endParaRPr>
          </a:p>
          <a:p>
            <a:endParaRPr lang="hr-HR" sz="900" dirty="0">
              <a:solidFill>
                <a:schemeClr val="tx1">
                  <a:lumMod val="50000"/>
                  <a:lumOff val="50000"/>
                </a:schemeClr>
              </a:solidFill>
            </a:endParaRPr>
          </a:p>
        </p:txBody>
      </p:sp>
    </p:spTree>
    <p:extLst>
      <p:ext uri="{BB962C8B-B14F-4D97-AF65-F5344CB8AC3E}">
        <p14:creationId xmlns:p14="http://schemas.microsoft.com/office/powerpoint/2010/main" val="40769159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r-HR" sz="2800" dirty="0">
                <a:solidFill>
                  <a:schemeClr val="accent6"/>
                </a:solidFill>
              </a:rPr>
              <a:t>Sporazum – Posebni uvjeti: Isplate</a:t>
            </a:r>
          </a:p>
        </p:txBody>
      </p:sp>
      <p:sp>
        <p:nvSpPr>
          <p:cNvPr id="3" name="Content Placeholder 2"/>
          <p:cNvSpPr>
            <a:spLocks noGrp="1"/>
          </p:cNvSpPr>
          <p:nvPr>
            <p:ph idx="1"/>
          </p:nvPr>
        </p:nvSpPr>
        <p:spPr>
          <a:xfrm>
            <a:off x="457200" y="1052736"/>
            <a:ext cx="8229600" cy="5073427"/>
          </a:xfrm>
        </p:spPr>
        <p:txBody>
          <a:bodyPr>
            <a:noAutofit/>
          </a:bodyPr>
          <a:lstStyle/>
          <a:p>
            <a:pPr marL="0" indent="0">
              <a:buNone/>
            </a:pPr>
            <a:endParaRPr lang="hr-HR" sz="1800" b="1" dirty="0">
              <a:solidFill>
                <a:schemeClr val="tx1">
                  <a:lumMod val="50000"/>
                  <a:lumOff val="50000"/>
                </a:schemeClr>
              </a:solidFill>
            </a:endParaRPr>
          </a:p>
          <a:p>
            <a:pPr marL="0" indent="0">
              <a:buNone/>
            </a:pPr>
            <a:r>
              <a:rPr lang="hr-HR" sz="1800" b="1" dirty="0">
                <a:solidFill>
                  <a:schemeClr val="tx1">
                    <a:lumMod val="50000"/>
                    <a:lumOff val="50000"/>
                  </a:schemeClr>
                </a:solidFill>
              </a:rPr>
              <a:t>I.4.10. Valuta zahtjeva za isplatu i preračunavanje u euro</a:t>
            </a:r>
          </a:p>
          <a:p>
            <a:pPr marL="0" indent="0">
              <a:buNone/>
            </a:pPr>
            <a:endParaRPr lang="hr-HR" sz="1800" b="1" dirty="0">
              <a:solidFill>
                <a:schemeClr val="tx1">
                  <a:lumMod val="50000"/>
                  <a:lumOff val="50000"/>
                </a:schemeClr>
              </a:solidFill>
            </a:endParaRPr>
          </a:p>
          <a:p>
            <a:pPr>
              <a:buFontTx/>
              <a:buChar char="-"/>
            </a:pPr>
            <a:r>
              <a:rPr lang="hr-HR" sz="1800" dirty="0"/>
              <a:t>svako preračunavanje troškova nastalih u drugoj valuti u euro izvršit će se prema mjesečnom deviznom tečaju koji je utvrdila Europska komisija i objavila na svojoj mrežnoj stranici: </a:t>
            </a:r>
          </a:p>
          <a:p>
            <a:pPr marL="0" indent="0">
              <a:buNone/>
            </a:pPr>
            <a:r>
              <a:rPr lang="hr-HR" sz="1600" dirty="0">
                <a:solidFill>
                  <a:schemeClr val="tx1">
                    <a:lumMod val="75000"/>
                    <a:lumOff val="25000"/>
                  </a:schemeClr>
                </a:solidFill>
                <a:hlinkClick r:id="rId3"/>
              </a:rPr>
              <a:t>http://ec.europa.eu/budget/contracts_grants/info_contracts/inforeuro/inforeuro_en.cfm</a:t>
            </a:r>
            <a:r>
              <a:rPr lang="hr-HR" sz="1800" dirty="0">
                <a:solidFill>
                  <a:schemeClr val="tx1">
                    <a:lumMod val="75000"/>
                    <a:lumOff val="25000"/>
                  </a:schemeClr>
                </a:solidFill>
              </a:rPr>
              <a:t>, </a:t>
            </a:r>
          </a:p>
          <a:p>
            <a:pPr marL="0" indent="0">
              <a:buNone/>
            </a:pPr>
            <a:r>
              <a:rPr lang="hr-HR" sz="1800" dirty="0"/>
              <a:t>a koji se primjenjuje na dan kada je zadnja od dviju stranaka potpisala sporazum</a:t>
            </a:r>
          </a:p>
        </p:txBody>
      </p:sp>
      <p:pic>
        <p:nvPicPr>
          <p:cNvPr id="3081" name="Picture 9" descr="C:\Users\dborovcak\AppData\Local\Microsoft\Windows\Temporary Internet Files\Content.IE5\ZL7MWW7E\4104131581_7cd307fcb1_z[1].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491880" y="4077072"/>
            <a:ext cx="1786047" cy="178604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9249233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br>
              <a:rPr lang="sv-SE" sz="2400" dirty="0"/>
            </a:br>
            <a:r>
              <a:rPr lang="hr-HR" sz="2800" dirty="0">
                <a:solidFill>
                  <a:schemeClr val="accent6"/>
                </a:solidFill>
              </a:rPr>
              <a:t>Prilog I.- Podugovaranje troškova u projektu</a:t>
            </a:r>
            <a:br>
              <a:rPr lang="sv-SE" sz="2400" dirty="0"/>
            </a:br>
            <a:endParaRPr lang="hr-HR" sz="2400" dirty="0"/>
          </a:p>
        </p:txBody>
      </p:sp>
      <p:sp>
        <p:nvSpPr>
          <p:cNvPr id="3" name="Content Placeholder 2"/>
          <p:cNvSpPr>
            <a:spLocks noGrp="1"/>
          </p:cNvSpPr>
          <p:nvPr>
            <p:ph idx="1"/>
          </p:nvPr>
        </p:nvSpPr>
        <p:spPr>
          <a:xfrm>
            <a:off x="457200" y="1285190"/>
            <a:ext cx="8229600" cy="4857403"/>
          </a:xfrm>
        </p:spPr>
        <p:txBody>
          <a:bodyPr>
            <a:normAutofit/>
          </a:bodyPr>
          <a:lstStyle/>
          <a:p>
            <a:pPr marL="0" indent="0">
              <a:buNone/>
            </a:pPr>
            <a:endParaRPr lang="hr-HR" sz="1800" b="1" dirty="0">
              <a:solidFill>
                <a:schemeClr val="accent5"/>
              </a:solidFill>
            </a:endParaRPr>
          </a:p>
          <a:p>
            <a:pPr marL="0" indent="0">
              <a:buNone/>
            </a:pPr>
            <a:r>
              <a:rPr lang="hr-HR" sz="1800" dirty="0"/>
              <a:t>Članak II.11. – podugovaranje zadataka koji su dio djelovanja:</a:t>
            </a:r>
          </a:p>
          <a:p>
            <a:pPr marL="0" indent="0">
              <a:buNone/>
            </a:pPr>
            <a:endParaRPr lang="hr-HR" sz="1800" dirty="0"/>
          </a:p>
          <a:p>
            <a:pPr>
              <a:buFontTx/>
              <a:buChar char="-"/>
            </a:pPr>
            <a:r>
              <a:rPr lang="hr-HR" sz="1800" b="1" dirty="0"/>
              <a:t>ne smiju </a:t>
            </a:r>
            <a:r>
              <a:rPr lang="hr-HR" sz="1800" dirty="0"/>
              <a:t>biti obuhvaćeni </a:t>
            </a:r>
            <a:r>
              <a:rPr lang="hr-HR" sz="1800" b="1" dirty="0"/>
              <a:t>ključni</a:t>
            </a:r>
            <a:r>
              <a:rPr lang="hr-HR" sz="1800" dirty="0"/>
              <a:t> zadaci djelovanja</a:t>
            </a:r>
          </a:p>
          <a:p>
            <a:pPr>
              <a:buFontTx/>
              <a:buChar char="-"/>
            </a:pPr>
            <a:endParaRPr lang="hr-HR" sz="1800" dirty="0"/>
          </a:p>
          <a:p>
            <a:pPr>
              <a:buFontTx/>
              <a:buChar char="-"/>
            </a:pPr>
            <a:r>
              <a:rPr lang="hr-HR" sz="1800" dirty="0"/>
              <a:t>mora biti opravdano s obzirom na prirodu djelovanja</a:t>
            </a:r>
          </a:p>
          <a:p>
            <a:pPr>
              <a:buFontTx/>
              <a:buChar char="-"/>
            </a:pPr>
            <a:endParaRPr lang="hr-HR" sz="1800" dirty="0"/>
          </a:p>
          <a:p>
            <a:pPr>
              <a:buFontTx/>
              <a:buChar char="-"/>
            </a:pPr>
            <a:r>
              <a:rPr lang="hr-HR" sz="1800" dirty="0"/>
              <a:t>predviđeni troškovi podugovaranja jasno utvrđeni u predviđenom proračunu iz Priloga II.</a:t>
            </a:r>
          </a:p>
          <a:p>
            <a:endParaRPr lang="hr-HR" sz="1800" dirty="0"/>
          </a:p>
        </p:txBody>
      </p:sp>
    </p:spTree>
    <p:extLst>
      <p:ext uri="{BB962C8B-B14F-4D97-AF65-F5344CB8AC3E}">
        <p14:creationId xmlns:p14="http://schemas.microsoft.com/office/powerpoint/2010/main" val="192284005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r>
              <a:rPr lang="hr-HR" dirty="0"/>
              <a:t> </a:t>
            </a:r>
            <a:r>
              <a:rPr lang="hr-HR" sz="2800" dirty="0">
                <a:solidFill>
                  <a:schemeClr val="accent6"/>
                </a:solidFill>
              </a:rPr>
              <a:t>Prilog I.</a:t>
            </a:r>
          </a:p>
        </p:txBody>
      </p:sp>
      <p:sp>
        <p:nvSpPr>
          <p:cNvPr id="3" name="Rezervirano mjesto sadržaja 2"/>
          <p:cNvSpPr>
            <a:spLocks noGrp="1"/>
          </p:cNvSpPr>
          <p:nvPr>
            <p:ph idx="1"/>
          </p:nvPr>
        </p:nvSpPr>
        <p:spPr>
          <a:xfrm>
            <a:off x="457200" y="1052736"/>
            <a:ext cx="8229600" cy="5073427"/>
          </a:xfrm>
        </p:spPr>
        <p:txBody>
          <a:bodyPr>
            <a:noAutofit/>
          </a:bodyPr>
          <a:lstStyle/>
          <a:p>
            <a:pPr marL="0" indent="0">
              <a:buNone/>
            </a:pPr>
            <a:r>
              <a:rPr lang="hr-HR" sz="2800" dirty="0"/>
              <a:t>Članak II.19. – Prihvatljivi troškovi</a:t>
            </a:r>
          </a:p>
          <a:p>
            <a:pPr marL="0" indent="0">
              <a:buNone/>
            </a:pPr>
            <a:endParaRPr lang="hr-HR" sz="2800" dirty="0"/>
          </a:p>
          <a:p>
            <a:pPr marL="0" indent="0">
              <a:buNone/>
            </a:pPr>
            <a:r>
              <a:rPr lang="hr-HR" sz="2800" dirty="0"/>
              <a:t>Članak II.19.4. – Neprihvatljivi troškovi</a:t>
            </a:r>
          </a:p>
          <a:p>
            <a:pPr marL="0" indent="0">
              <a:buNone/>
            </a:pPr>
            <a:endParaRPr lang="hr-HR" sz="1800" dirty="0"/>
          </a:p>
        </p:txBody>
      </p:sp>
    </p:spTree>
    <p:extLst>
      <p:ext uri="{BB962C8B-B14F-4D97-AF65-F5344CB8AC3E}">
        <p14:creationId xmlns:p14="http://schemas.microsoft.com/office/powerpoint/2010/main" val="51327169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Tema sustava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5434</TotalTime>
  <Words>2766</Words>
  <Application>Microsoft Office PowerPoint</Application>
  <PresentationFormat>On-screen Show (4:3)</PresentationFormat>
  <Paragraphs>449</Paragraphs>
  <Slides>38</Slides>
  <Notes>31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38</vt:i4>
      </vt:variant>
    </vt:vector>
  </HeadingPairs>
  <TitlesOfParts>
    <vt:vector size="43" baseType="lpstr">
      <vt:lpstr>Arial</vt:lpstr>
      <vt:lpstr>Calibri</vt:lpstr>
      <vt:lpstr>Calibri (Body)</vt:lpstr>
      <vt:lpstr>Wingdings</vt:lpstr>
      <vt:lpstr>Office Theme</vt:lpstr>
      <vt:lpstr>PowerPoint Presentation</vt:lpstr>
      <vt:lpstr>Sadržaj</vt:lpstr>
      <vt:lpstr>1. Sporazum – Posebni uvjeti</vt:lpstr>
      <vt:lpstr>Sporazum – Posebni uvjeti I.3.3 Proračunske preraspodjele bez izmjena Sporazuma</vt:lpstr>
      <vt:lpstr>Sporazum – Posebni uvjeti: Isplate</vt:lpstr>
      <vt:lpstr>Sporazum – Posebni uvjeti: Isplate</vt:lpstr>
      <vt:lpstr>Sporazum – Posebni uvjeti: Isplate</vt:lpstr>
      <vt:lpstr> Prilog I.- Podugovaranje troškova u projektu </vt:lpstr>
      <vt:lpstr> Prilog I.</vt:lpstr>
      <vt:lpstr>Prilog II.: Proračunske kategorije</vt:lpstr>
      <vt:lpstr>Prilog III.: Upravljanje i provedba projekta</vt:lpstr>
      <vt:lpstr>Transnacionalni projektni sastanci</vt:lpstr>
      <vt:lpstr>Transnacionalni projektni sastanci</vt:lpstr>
      <vt:lpstr>Intelektualni rezultati</vt:lpstr>
      <vt:lpstr>Intelektualni rezultati</vt:lpstr>
      <vt:lpstr>Događanja s multiplicirajućim učinkom</vt:lpstr>
      <vt:lpstr>PowerPoint Presentation</vt:lpstr>
      <vt:lpstr>Aktivnosti učenja, podučavanja i osposobljavanja</vt:lpstr>
      <vt:lpstr>Aktivnosti učenja, podučavanja i osposobljavanja</vt:lpstr>
      <vt:lpstr>Aktivnosti učenja, podučavanja i osposobljavanja </vt:lpstr>
      <vt:lpstr>Potpora za posebne potrebe</vt:lpstr>
      <vt:lpstr>Izvanredni troškovi </vt:lpstr>
      <vt:lpstr>Smanjenje iznosa bespovratnih sredstava</vt:lpstr>
      <vt:lpstr>Održavanje aktivnosti u doba pandemije</vt:lpstr>
      <vt:lpstr>Virtualne aktivnosti</vt:lpstr>
      <vt:lpstr> Addendumom je definirano:</vt:lpstr>
      <vt:lpstr>PowerPoint Presentation</vt:lpstr>
      <vt:lpstr>PowerPoint Presentation</vt:lpstr>
      <vt:lpstr>PowerPoint Presentation</vt:lpstr>
      <vt:lpstr>Hibridne aktivnosti</vt:lpstr>
      <vt:lpstr>PowerPoint Presentation</vt:lpstr>
      <vt:lpstr>Provjera završnog izvješća</vt:lpstr>
      <vt:lpstr>Provjera dodatne dokumentacije u uredu </vt:lpstr>
      <vt:lpstr>Provjera na licu mjesta za vrijeme trajanja  aktivnosti</vt:lpstr>
      <vt:lpstr>Provjera na licu mjesta nakon aktivnosti</vt:lpstr>
      <vt:lpstr> Praćenje i vrednovanje projekta</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Ime Prezime</dc:creator>
  <cp:lastModifiedBy>Danijela Jagušt Šumljak</cp:lastModifiedBy>
  <cp:revision>417</cp:revision>
  <cp:lastPrinted>2018-09-06T13:26:08Z</cp:lastPrinted>
  <dcterms:created xsi:type="dcterms:W3CDTF">2015-02-04T12:01:34Z</dcterms:created>
  <dcterms:modified xsi:type="dcterms:W3CDTF">2020-09-23T13:49:23Z</dcterms:modified>
</cp:coreProperties>
</file>