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</p:sldMasterIdLst>
  <p:notesMasterIdLst>
    <p:notesMasterId r:id="rId26"/>
  </p:notesMasterIdLst>
  <p:sldIdLst>
    <p:sldId id="256" r:id="rId4"/>
    <p:sldId id="278" r:id="rId5"/>
    <p:sldId id="326" r:id="rId6"/>
    <p:sldId id="341" r:id="rId7"/>
    <p:sldId id="281" r:id="rId8"/>
    <p:sldId id="352" r:id="rId9"/>
    <p:sldId id="273" r:id="rId10"/>
    <p:sldId id="334" r:id="rId11"/>
    <p:sldId id="353" r:id="rId12"/>
    <p:sldId id="354" r:id="rId13"/>
    <p:sldId id="355" r:id="rId14"/>
    <p:sldId id="277" r:id="rId15"/>
    <p:sldId id="305" r:id="rId16"/>
    <p:sldId id="308" r:id="rId17"/>
    <p:sldId id="313" r:id="rId18"/>
    <p:sldId id="310" r:id="rId19"/>
    <p:sldId id="335" r:id="rId20"/>
    <p:sldId id="343" r:id="rId21"/>
    <p:sldId id="346" r:id="rId22"/>
    <p:sldId id="349" r:id="rId23"/>
    <p:sldId id="351" r:id="rId24"/>
    <p:sldId id="336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Crnek" initials="JC" lastIdx="1" clrIdx="0">
    <p:extLst>
      <p:ext uri="{19B8F6BF-5375-455C-9EA6-DF929625EA0E}">
        <p15:presenceInfo xmlns:p15="http://schemas.microsoft.com/office/powerpoint/2012/main" userId="Jelena Crn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Af0eSyzvBLe8227bcc5Ro5NgdwJXR2jvCfs24qnJnI/edit#gid=0" TargetMode="External"/><Relationship Id="rId2" Type="http://schemas.openxmlformats.org/officeDocument/2006/relationships/hyperlink" Target="https://docs.google.com/spreadsheets/d/1FqznW0N1pa4oBkbJowoekHZSS9i3zrwiD4lH29vIOfI/edit#gid=1576983705" TargetMode="External"/><Relationship Id="rId1" Type="http://schemas.openxmlformats.org/officeDocument/2006/relationships/hyperlink" Target="https://drive.google.com/drive/folders/0B94uT7N703qub2I4NmJWTXY1NkE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Af0eSyzvBLe8227bcc5Ro5NgdwJXR2jvCfs24qnJnI/edit#gid=0" TargetMode="External"/><Relationship Id="rId2" Type="http://schemas.openxmlformats.org/officeDocument/2006/relationships/hyperlink" Target="https://docs.google.com/spreadsheets/d/1FqznW0N1pa4oBkbJowoekHZSS9i3zrwiD4lH29vIOfI/edit#gid=1576983705" TargetMode="External"/><Relationship Id="rId1" Type="http://schemas.openxmlformats.org/officeDocument/2006/relationships/hyperlink" Target="https://drive.google.com/drive/folders/0B94uT7N703qub2I4NmJWTXY1NkE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9E0A8-E443-48C6-8D42-3C6FDCFF94E7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ACC448B2-A804-49FE-AA73-663000D16E35}">
      <dgm:prSet custT="1"/>
      <dgm:spPr/>
      <dgm:t>
        <a:bodyPr/>
        <a:lstStyle/>
        <a:p>
          <a:endParaRPr lang="hr-HR" sz="2200" b="1" dirty="0">
            <a:solidFill>
              <a:srgbClr val="FFFF00"/>
            </a:solidFill>
          </a:endParaRPr>
        </a:p>
      </dgm:t>
    </dgm:pt>
    <dgm:pt modelId="{7EEC0E9D-A0A2-438A-9E1D-58D5722F28C7}" type="sibTrans" cxnId="{359C1603-F4EC-45C0-A57E-643D3172FCF5}">
      <dgm:prSet/>
      <dgm:spPr/>
      <dgm:t>
        <a:bodyPr/>
        <a:lstStyle/>
        <a:p>
          <a:endParaRPr lang="hr-HR"/>
        </a:p>
      </dgm:t>
    </dgm:pt>
    <dgm:pt modelId="{518DC64B-058C-4663-90D3-2D3315C73397}" type="parTrans" cxnId="{359C1603-F4EC-45C0-A57E-643D3172FCF5}">
      <dgm:prSet/>
      <dgm:spPr/>
      <dgm:t>
        <a:bodyPr/>
        <a:lstStyle/>
        <a:p>
          <a:endParaRPr lang="hr-HR"/>
        </a:p>
      </dgm:t>
    </dgm:pt>
    <dgm:pt modelId="{186A6176-362A-471C-835C-0784794C7607}">
      <dgm:prSet custT="1"/>
      <dgm:spPr/>
      <dgm:t>
        <a:bodyPr/>
        <a:lstStyle/>
        <a:p>
          <a:endParaRPr lang="hr-HR" sz="2200" b="1" dirty="0" smtClean="0">
            <a:solidFill>
              <a:srgbClr val="FFFF00"/>
            </a:solidFill>
          </a:endParaRPr>
        </a:p>
      </dgm:t>
    </dgm:pt>
    <dgm:pt modelId="{FED9EC59-0B31-41B7-99D8-2CB0D1D1F060}" type="sibTrans" cxnId="{A1FD80D2-011F-41DF-BFB7-1AC9C68F6206}">
      <dgm:prSet/>
      <dgm:spPr/>
      <dgm:t>
        <a:bodyPr/>
        <a:lstStyle/>
        <a:p>
          <a:endParaRPr lang="hr-HR"/>
        </a:p>
      </dgm:t>
    </dgm:pt>
    <dgm:pt modelId="{E0CFAC25-AC00-4992-90EF-ECD076EE8CBF}" type="parTrans" cxnId="{A1FD80D2-011F-41DF-BFB7-1AC9C68F6206}">
      <dgm:prSet/>
      <dgm:spPr/>
      <dgm:t>
        <a:bodyPr/>
        <a:lstStyle/>
        <a:p>
          <a:endParaRPr lang="hr-HR"/>
        </a:p>
      </dgm:t>
    </dgm:pt>
    <dgm:pt modelId="{E2A32672-863A-4E53-8BD6-D02F834A592C}">
      <dgm:prSet custT="1"/>
      <dgm:spPr/>
      <dgm:t>
        <a:bodyPr/>
        <a:lstStyle/>
        <a:p>
          <a:endParaRPr lang="hr-HR" sz="2200" b="1" dirty="0" smtClean="0">
            <a:solidFill>
              <a:srgbClr val="FFFF00"/>
            </a:solidFill>
          </a:endParaRPr>
        </a:p>
      </dgm:t>
    </dgm:pt>
    <dgm:pt modelId="{6DC5CC91-09E6-42DF-BDAA-36753BC5ACDF}" type="parTrans" cxnId="{20F53294-D055-4C06-A652-C02E169116B6}">
      <dgm:prSet/>
      <dgm:spPr/>
      <dgm:t>
        <a:bodyPr/>
        <a:lstStyle/>
        <a:p>
          <a:endParaRPr lang="hr-HR"/>
        </a:p>
      </dgm:t>
    </dgm:pt>
    <dgm:pt modelId="{2E0244F8-DD3F-4554-AA38-9653695B6734}" type="sibTrans" cxnId="{20F53294-D055-4C06-A652-C02E169116B6}">
      <dgm:prSet/>
      <dgm:spPr/>
      <dgm:t>
        <a:bodyPr/>
        <a:lstStyle/>
        <a:p>
          <a:endParaRPr lang="hr-HR"/>
        </a:p>
      </dgm:t>
    </dgm:pt>
    <dgm:pt modelId="{A7466941-05BC-4FF4-A7DB-A79DA3959587}" type="pres">
      <dgm:prSet presAssocID="{CE79E0A8-E443-48C6-8D42-3C6FDCFF94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8C2C326-9148-4337-95F7-CC598502ACAA}" type="pres">
      <dgm:prSet presAssocID="{CE79E0A8-E443-48C6-8D42-3C6FDCFF94E7}" presName="cycle" presStyleCnt="0"/>
      <dgm:spPr/>
      <dgm:t>
        <a:bodyPr/>
        <a:lstStyle/>
        <a:p>
          <a:endParaRPr lang="hr-HR"/>
        </a:p>
      </dgm:t>
    </dgm:pt>
    <dgm:pt modelId="{779A21AB-B0CF-46ED-86DE-8314E138B3D2}" type="pres">
      <dgm:prSet presAssocID="{CE79E0A8-E443-48C6-8D42-3C6FDCFF94E7}" presName="centerShape" presStyleCnt="0"/>
      <dgm:spPr/>
      <dgm:t>
        <a:bodyPr/>
        <a:lstStyle/>
        <a:p>
          <a:endParaRPr lang="hr-HR"/>
        </a:p>
      </dgm:t>
    </dgm:pt>
    <dgm:pt modelId="{890C261C-795A-4426-90E5-7534D4827D42}" type="pres">
      <dgm:prSet presAssocID="{CE79E0A8-E443-48C6-8D42-3C6FDCFF94E7}" presName="connSite" presStyleLbl="node1" presStyleIdx="0" presStyleCnt="4"/>
      <dgm:spPr/>
      <dgm:t>
        <a:bodyPr/>
        <a:lstStyle/>
        <a:p>
          <a:endParaRPr lang="hr-HR"/>
        </a:p>
      </dgm:t>
    </dgm:pt>
    <dgm:pt modelId="{98F478B8-6ADF-42AE-964E-3774355865BE}" type="pres">
      <dgm:prSet presAssocID="{CE79E0A8-E443-48C6-8D42-3C6FDCFF94E7}" presName="visible" presStyleLbl="node1" presStyleIdx="0" presStyleCnt="4"/>
      <dgm:spPr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hr-HR"/>
        </a:p>
      </dgm:t>
    </dgm:pt>
    <dgm:pt modelId="{61710420-294A-4A93-9507-DA8EAE22AC13}" type="pres">
      <dgm:prSet presAssocID="{E0CFAC25-AC00-4992-90EF-ECD076EE8CBF}" presName="Name25" presStyleLbl="parChTrans1D1" presStyleIdx="0" presStyleCnt="3"/>
      <dgm:spPr/>
      <dgm:t>
        <a:bodyPr/>
        <a:lstStyle/>
        <a:p>
          <a:endParaRPr lang="hr-HR"/>
        </a:p>
      </dgm:t>
    </dgm:pt>
    <dgm:pt modelId="{16B5E1C6-13CB-4833-99B0-A3776650D56E}" type="pres">
      <dgm:prSet presAssocID="{186A6176-362A-471C-835C-0784794C7607}" presName="node" presStyleCnt="0"/>
      <dgm:spPr/>
    </dgm:pt>
    <dgm:pt modelId="{249EB085-68C3-411C-940D-FBD1B080E765}" type="pres">
      <dgm:prSet presAssocID="{186A6176-362A-471C-835C-0784794C7607}" presName="parentNode" presStyleLbl="node1" presStyleIdx="1" presStyleCnt="4" custScaleX="179667" custScaleY="122087" custLinFactNeighborX="70200" custLinFactNeighborY="379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0CCDD4-7E33-4B89-817C-45DEC302E60E}" type="pres">
      <dgm:prSet presAssocID="{186A6176-362A-471C-835C-0784794C7607}" presName="childNode" presStyleLbl="revTx" presStyleIdx="0" presStyleCnt="0">
        <dgm:presLayoutVars>
          <dgm:bulletEnabled val="1"/>
        </dgm:presLayoutVars>
      </dgm:prSet>
      <dgm:spPr/>
    </dgm:pt>
    <dgm:pt modelId="{C0E65F5D-A1DC-4912-87BE-5FAC75CECB4E}" type="pres">
      <dgm:prSet presAssocID="{518DC64B-058C-4663-90D3-2D3315C73397}" presName="Name25" presStyleLbl="parChTrans1D1" presStyleIdx="1" presStyleCnt="3"/>
      <dgm:spPr/>
      <dgm:t>
        <a:bodyPr/>
        <a:lstStyle/>
        <a:p>
          <a:endParaRPr lang="hr-HR"/>
        </a:p>
      </dgm:t>
    </dgm:pt>
    <dgm:pt modelId="{298DED60-8D82-4E24-9F02-B10DB6181155}" type="pres">
      <dgm:prSet presAssocID="{ACC448B2-A804-49FE-AA73-663000D16E35}" presName="node" presStyleCnt="0"/>
      <dgm:spPr/>
    </dgm:pt>
    <dgm:pt modelId="{DC9F87FC-A55C-4B63-90BE-581C9E01C074}" type="pres">
      <dgm:prSet presAssocID="{ACC448B2-A804-49FE-AA73-663000D16E35}" presName="parentNode" presStyleLbl="node1" presStyleIdx="2" presStyleCnt="4" custScaleX="226801" custScaleY="138286" custLinFactX="74084" custLinFactNeighborX="100000" custLinFactNeighborY="-224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628E63-D28B-456B-875E-1A9AD2E456BC}" type="pres">
      <dgm:prSet presAssocID="{ACC448B2-A804-49FE-AA73-663000D16E35}" presName="childNode" presStyleLbl="revTx" presStyleIdx="0" presStyleCnt="0">
        <dgm:presLayoutVars>
          <dgm:bulletEnabled val="1"/>
        </dgm:presLayoutVars>
      </dgm:prSet>
      <dgm:spPr/>
    </dgm:pt>
    <dgm:pt modelId="{FF393E21-6BD5-46B1-A24A-BE511991C0D6}" type="pres">
      <dgm:prSet presAssocID="{6DC5CC91-09E6-42DF-BDAA-36753BC5ACDF}" presName="Name25" presStyleLbl="parChTrans1D1" presStyleIdx="2" presStyleCnt="3"/>
      <dgm:spPr/>
      <dgm:t>
        <a:bodyPr/>
        <a:lstStyle/>
        <a:p>
          <a:endParaRPr lang="hr-HR"/>
        </a:p>
      </dgm:t>
    </dgm:pt>
    <dgm:pt modelId="{72FD8C57-93AD-44D9-82DC-D06FF2149031}" type="pres">
      <dgm:prSet presAssocID="{E2A32672-863A-4E53-8BD6-D02F834A592C}" presName="node" presStyleCnt="0"/>
      <dgm:spPr/>
    </dgm:pt>
    <dgm:pt modelId="{C899D29F-81CA-429E-9F63-6873A5A58CB1}" type="pres">
      <dgm:prSet presAssocID="{E2A32672-863A-4E53-8BD6-D02F834A592C}" presName="parentNode" presStyleLbl="node1" presStyleIdx="3" presStyleCnt="4" custScaleX="232948" custScaleY="121241" custLinFactNeighborX="59374" custLinFactNeighborY="-339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904524-3ADF-44DB-A847-D018A718B522}" type="pres">
      <dgm:prSet presAssocID="{E2A32672-863A-4E53-8BD6-D02F834A592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F588B01-39EF-4359-AFF6-08A30CAC75CF}" type="presOf" srcId="{6DC5CC91-09E6-42DF-BDAA-36753BC5ACDF}" destId="{FF393E21-6BD5-46B1-A24A-BE511991C0D6}" srcOrd="0" destOrd="0" presId="urn:microsoft.com/office/officeart/2005/8/layout/radial2"/>
    <dgm:cxn modelId="{3F9BC9AB-32C8-44BE-B966-B0B3096F6EE5}" type="presOf" srcId="{E0CFAC25-AC00-4992-90EF-ECD076EE8CBF}" destId="{61710420-294A-4A93-9507-DA8EAE22AC13}" srcOrd="0" destOrd="0" presId="urn:microsoft.com/office/officeart/2005/8/layout/radial2"/>
    <dgm:cxn modelId="{F5A78441-4E42-4092-9162-AA60EFB6BE74}" type="presOf" srcId="{E2A32672-863A-4E53-8BD6-D02F834A592C}" destId="{C899D29F-81CA-429E-9F63-6873A5A58CB1}" srcOrd="0" destOrd="0" presId="urn:microsoft.com/office/officeart/2005/8/layout/radial2"/>
    <dgm:cxn modelId="{A1FD80D2-011F-41DF-BFB7-1AC9C68F6206}" srcId="{CE79E0A8-E443-48C6-8D42-3C6FDCFF94E7}" destId="{186A6176-362A-471C-835C-0784794C7607}" srcOrd="0" destOrd="0" parTransId="{E0CFAC25-AC00-4992-90EF-ECD076EE8CBF}" sibTransId="{FED9EC59-0B31-41B7-99D8-2CB0D1D1F060}"/>
    <dgm:cxn modelId="{359C1603-F4EC-45C0-A57E-643D3172FCF5}" srcId="{CE79E0A8-E443-48C6-8D42-3C6FDCFF94E7}" destId="{ACC448B2-A804-49FE-AA73-663000D16E35}" srcOrd="1" destOrd="0" parTransId="{518DC64B-058C-4663-90D3-2D3315C73397}" sibTransId="{7EEC0E9D-A0A2-438A-9E1D-58D5722F28C7}"/>
    <dgm:cxn modelId="{C43504C0-AF1B-41C0-9A9F-61689AB759F6}" type="presOf" srcId="{CE79E0A8-E443-48C6-8D42-3C6FDCFF94E7}" destId="{A7466941-05BC-4FF4-A7DB-A79DA3959587}" srcOrd="0" destOrd="0" presId="urn:microsoft.com/office/officeart/2005/8/layout/radial2"/>
    <dgm:cxn modelId="{7AA50B73-8C7A-4B41-9635-6CE0EDAD7B2E}" type="presOf" srcId="{518DC64B-058C-4663-90D3-2D3315C73397}" destId="{C0E65F5D-A1DC-4912-87BE-5FAC75CECB4E}" srcOrd="0" destOrd="0" presId="urn:microsoft.com/office/officeart/2005/8/layout/radial2"/>
    <dgm:cxn modelId="{187A4B95-71B6-4708-B71A-4FCA8729B955}" type="presOf" srcId="{ACC448B2-A804-49FE-AA73-663000D16E35}" destId="{DC9F87FC-A55C-4B63-90BE-581C9E01C074}" srcOrd="0" destOrd="0" presId="urn:microsoft.com/office/officeart/2005/8/layout/radial2"/>
    <dgm:cxn modelId="{32BB7A17-E5D4-431C-9CF7-130036285B88}" type="presOf" srcId="{186A6176-362A-471C-835C-0784794C7607}" destId="{249EB085-68C3-411C-940D-FBD1B080E765}" srcOrd="0" destOrd="0" presId="urn:microsoft.com/office/officeart/2005/8/layout/radial2"/>
    <dgm:cxn modelId="{20F53294-D055-4C06-A652-C02E169116B6}" srcId="{CE79E0A8-E443-48C6-8D42-3C6FDCFF94E7}" destId="{E2A32672-863A-4E53-8BD6-D02F834A592C}" srcOrd="2" destOrd="0" parTransId="{6DC5CC91-09E6-42DF-BDAA-36753BC5ACDF}" sibTransId="{2E0244F8-DD3F-4554-AA38-9653695B6734}"/>
    <dgm:cxn modelId="{8991E3F8-80A8-4A72-8526-09D2A640A17F}" type="presParOf" srcId="{A7466941-05BC-4FF4-A7DB-A79DA3959587}" destId="{68C2C326-9148-4337-95F7-CC598502ACAA}" srcOrd="0" destOrd="0" presId="urn:microsoft.com/office/officeart/2005/8/layout/radial2"/>
    <dgm:cxn modelId="{8BED1FBB-A329-47D4-9A1E-DF16162FAE31}" type="presParOf" srcId="{68C2C326-9148-4337-95F7-CC598502ACAA}" destId="{779A21AB-B0CF-46ED-86DE-8314E138B3D2}" srcOrd="0" destOrd="0" presId="urn:microsoft.com/office/officeart/2005/8/layout/radial2"/>
    <dgm:cxn modelId="{F3C1A566-6347-47DF-A69B-1B67D47E24F3}" type="presParOf" srcId="{779A21AB-B0CF-46ED-86DE-8314E138B3D2}" destId="{890C261C-795A-4426-90E5-7534D4827D42}" srcOrd="0" destOrd="0" presId="urn:microsoft.com/office/officeart/2005/8/layout/radial2"/>
    <dgm:cxn modelId="{6C499385-64F1-4354-A8E2-B57745EDA1D5}" type="presParOf" srcId="{779A21AB-B0CF-46ED-86DE-8314E138B3D2}" destId="{98F478B8-6ADF-42AE-964E-3774355865BE}" srcOrd="1" destOrd="0" presId="urn:microsoft.com/office/officeart/2005/8/layout/radial2"/>
    <dgm:cxn modelId="{23C61B47-4052-4A47-99B2-9B9D832B3441}" type="presParOf" srcId="{68C2C326-9148-4337-95F7-CC598502ACAA}" destId="{61710420-294A-4A93-9507-DA8EAE22AC13}" srcOrd="1" destOrd="0" presId="urn:microsoft.com/office/officeart/2005/8/layout/radial2"/>
    <dgm:cxn modelId="{07395A84-F549-48FB-8DED-87920BF5F627}" type="presParOf" srcId="{68C2C326-9148-4337-95F7-CC598502ACAA}" destId="{16B5E1C6-13CB-4833-99B0-A3776650D56E}" srcOrd="2" destOrd="0" presId="urn:microsoft.com/office/officeart/2005/8/layout/radial2"/>
    <dgm:cxn modelId="{FDB3856A-92E4-455B-B6F3-B352C2AA244F}" type="presParOf" srcId="{16B5E1C6-13CB-4833-99B0-A3776650D56E}" destId="{249EB085-68C3-411C-940D-FBD1B080E765}" srcOrd="0" destOrd="0" presId="urn:microsoft.com/office/officeart/2005/8/layout/radial2"/>
    <dgm:cxn modelId="{9BEC70D6-8308-4DF9-925C-D75EC47A8A08}" type="presParOf" srcId="{16B5E1C6-13CB-4833-99B0-A3776650D56E}" destId="{E00CCDD4-7E33-4B89-817C-45DEC302E60E}" srcOrd="1" destOrd="0" presId="urn:microsoft.com/office/officeart/2005/8/layout/radial2"/>
    <dgm:cxn modelId="{851149A5-7A9A-4828-9F4D-FA17F4C4E61E}" type="presParOf" srcId="{68C2C326-9148-4337-95F7-CC598502ACAA}" destId="{C0E65F5D-A1DC-4912-87BE-5FAC75CECB4E}" srcOrd="3" destOrd="0" presId="urn:microsoft.com/office/officeart/2005/8/layout/radial2"/>
    <dgm:cxn modelId="{D355CABE-14E9-4480-84A1-56779EB4B30D}" type="presParOf" srcId="{68C2C326-9148-4337-95F7-CC598502ACAA}" destId="{298DED60-8D82-4E24-9F02-B10DB6181155}" srcOrd="4" destOrd="0" presId="urn:microsoft.com/office/officeart/2005/8/layout/radial2"/>
    <dgm:cxn modelId="{F3040172-83EB-4440-869D-EF7B2F602760}" type="presParOf" srcId="{298DED60-8D82-4E24-9F02-B10DB6181155}" destId="{DC9F87FC-A55C-4B63-90BE-581C9E01C074}" srcOrd="0" destOrd="0" presId="urn:microsoft.com/office/officeart/2005/8/layout/radial2"/>
    <dgm:cxn modelId="{8AED292B-9D2A-4D9C-A0D6-A84727D959CC}" type="presParOf" srcId="{298DED60-8D82-4E24-9F02-B10DB6181155}" destId="{F5628E63-D28B-456B-875E-1A9AD2E456BC}" srcOrd="1" destOrd="0" presId="urn:microsoft.com/office/officeart/2005/8/layout/radial2"/>
    <dgm:cxn modelId="{1C02130A-94BB-4F34-81B1-6CC45E9631AB}" type="presParOf" srcId="{68C2C326-9148-4337-95F7-CC598502ACAA}" destId="{FF393E21-6BD5-46B1-A24A-BE511991C0D6}" srcOrd="5" destOrd="0" presId="urn:microsoft.com/office/officeart/2005/8/layout/radial2"/>
    <dgm:cxn modelId="{EFD2A08F-7973-43A0-95DA-4DF150AF739E}" type="presParOf" srcId="{68C2C326-9148-4337-95F7-CC598502ACAA}" destId="{72FD8C57-93AD-44D9-82DC-D06FF2149031}" srcOrd="6" destOrd="0" presId="urn:microsoft.com/office/officeart/2005/8/layout/radial2"/>
    <dgm:cxn modelId="{36E0AACE-6459-4009-819A-AB95DD2CBAA3}" type="presParOf" srcId="{72FD8C57-93AD-44D9-82DC-D06FF2149031}" destId="{C899D29F-81CA-429E-9F63-6873A5A58CB1}" srcOrd="0" destOrd="0" presId="urn:microsoft.com/office/officeart/2005/8/layout/radial2"/>
    <dgm:cxn modelId="{B80C2EFE-891F-4E42-A90D-6CB7B824C1B0}" type="presParOf" srcId="{72FD8C57-93AD-44D9-82DC-D06FF2149031}" destId="{7E904524-3ADF-44DB-A847-D018A718B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C9A4E66-44B9-4C7F-8979-8765ABBC679F}">
      <dgm:prSet phldrT="[Tekst]" custT="1"/>
      <dgm:spPr/>
      <dgm:t>
        <a:bodyPr/>
        <a:lstStyle/>
        <a:p>
          <a:r>
            <a:rPr lang="hr-HR" sz="2600" b="1" dirty="0" smtClean="0"/>
            <a:t>Praćenje i kontrola dokumentacije i dozvoljenih troškova</a:t>
          </a:r>
        </a:p>
      </dgm:t>
    </dgm:pt>
    <dgm:pt modelId="{9C953B05-C68E-4967-B9A0-8345F2F9C11F}" type="parTrans" cxnId="{C6168982-8B97-4E73-B185-333DF114A612}">
      <dgm:prSet/>
      <dgm:spPr/>
      <dgm:t>
        <a:bodyPr/>
        <a:lstStyle/>
        <a:p>
          <a:endParaRPr lang="hr-HR"/>
        </a:p>
      </dgm:t>
    </dgm:pt>
    <dgm:pt modelId="{CFA96F63-8435-413A-8702-F0BF57AD28ED}" type="sibTrans" cxnId="{C6168982-8B97-4E73-B185-333DF114A612}">
      <dgm:prSet/>
      <dgm:spPr/>
      <dgm:t>
        <a:bodyPr/>
        <a:lstStyle/>
        <a:p>
          <a:endParaRPr lang="hr-HR"/>
        </a:p>
      </dgm:t>
    </dgm:pt>
    <dgm:pt modelId="{10327ACF-CCB5-4DA6-A809-6BBD552A972A}">
      <dgm:prSet phldrT="[Tekst]" custT="1"/>
      <dgm:spPr/>
      <dgm:t>
        <a:bodyPr/>
        <a:lstStyle/>
        <a:p>
          <a:r>
            <a:rPr lang="hr-HR" sz="2600" b="1" dirty="0" smtClean="0"/>
            <a:t>Alat: Google </a:t>
          </a:r>
          <a:r>
            <a:rPr lang="hr-HR" sz="2600" b="1" dirty="0" err="1" smtClean="0"/>
            <a:t>Drive</a:t>
          </a:r>
          <a:r>
            <a:rPr lang="hr-HR" sz="1100" b="0" dirty="0" smtClean="0"/>
            <a:t> </a:t>
          </a:r>
        </a:p>
        <a:p>
          <a:r>
            <a:rPr lang="hr-HR" sz="1100" dirty="0" smtClean="0">
              <a:hlinkClick xmlns:r="http://schemas.openxmlformats.org/officeDocument/2006/relationships" r:id="rId1"/>
            </a:rPr>
            <a:t>https://drive.google.com/drive/folders/0B94uT7N703qub2I4NmJWTXY1NkE</a:t>
          </a:r>
          <a:endParaRPr lang="hr-HR" sz="1100" b="0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F86951C1-DDC7-44FA-8F2A-294B6D6F5DB5}">
      <dgm:prSet phldrT="[Tekst]" custT="1"/>
      <dgm:spPr/>
      <dgm:t>
        <a:bodyPr/>
        <a:lstStyle/>
        <a:p>
          <a:r>
            <a:rPr lang="hr-HR" sz="2600" b="1" dirty="0" smtClean="0"/>
            <a:t>Interni izvještaji nakon ključnih aktivnosti</a:t>
          </a:r>
          <a:endParaRPr lang="hr-HR" sz="2600" b="1" dirty="0"/>
        </a:p>
      </dgm:t>
    </dgm:pt>
    <dgm:pt modelId="{E94FA22E-0070-4565-A654-61CD5E2CC488}" type="parTrans" cxnId="{7BA99036-A9FC-4217-95CA-FBA1BE973037}">
      <dgm:prSet/>
      <dgm:spPr/>
      <dgm:t>
        <a:bodyPr/>
        <a:lstStyle/>
        <a:p>
          <a:endParaRPr lang="hr-HR"/>
        </a:p>
      </dgm:t>
    </dgm:pt>
    <dgm:pt modelId="{CA2014F3-EFCE-43AB-9696-28F08AB25DCA}" type="sibTrans" cxnId="{7BA99036-A9FC-4217-95CA-FBA1BE973037}">
      <dgm:prSet/>
      <dgm:spPr/>
      <dgm:t>
        <a:bodyPr/>
        <a:lstStyle/>
        <a:p>
          <a:endParaRPr lang="hr-HR"/>
        </a:p>
      </dgm:t>
    </dgm:pt>
    <dgm:pt modelId="{CDA0E107-16C7-4C58-B2B5-8B272193E575}">
      <dgm:prSet custT="1"/>
      <dgm:spPr/>
      <dgm:t>
        <a:bodyPr/>
        <a:lstStyle/>
        <a:p>
          <a:endParaRPr lang="hr-HR" sz="2600" b="1" dirty="0" smtClean="0"/>
        </a:p>
        <a:p>
          <a:r>
            <a:rPr lang="hr-HR" sz="2600" b="1" dirty="0" smtClean="0"/>
            <a:t>Alat: Excel - Status </a:t>
          </a:r>
          <a:r>
            <a:rPr lang="hr-HR" sz="2600" b="1" dirty="0" err="1" smtClean="0"/>
            <a:t>project</a:t>
          </a:r>
          <a:r>
            <a:rPr lang="hr-HR" sz="2600" b="1" dirty="0" smtClean="0"/>
            <a:t> table</a:t>
          </a:r>
          <a:r>
            <a:rPr lang="hr-HR" sz="1100" b="1" dirty="0" smtClean="0"/>
            <a:t> </a:t>
          </a:r>
          <a:r>
            <a:rPr lang="hr-HR" sz="1100" b="1" dirty="0" smtClean="0">
              <a:hlinkClick xmlns:r="http://schemas.openxmlformats.org/officeDocument/2006/relationships" r:id="rId2"/>
            </a:rPr>
            <a:t>https://docs.google.com/spreadsheets/d/1FqznW0N1pa4oBkbJowoekHZSS9i3zrwiD4lH29vIOfI/edit#gid=1576983705</a:t>
          </a:r>
          <a:r>
            <a:rPr lang="hr-HR" sz="1100" b="1" dirty="0" smtClean="0"/>
            <a:t>)</a:t>
          </a:r>
        </a:p>
        <a:p>
          <a:endParaRPr lang="hr-HR" sz="1100" b="1" dirty="0" smtClean="0"/>
        </a:p>
        <a:p>
          <a:endParaRPr lang="hr-HR" sz="1100" dirty="0"/>
        </a:p>
      </dgm:t>
    </dgm:pt>
    <dgm:pt modelId="{FD943BD9-A61E-47B5-A251-E65D58AB8773}" type="parTrans" cxnId="{50E822E9-27A7-4B2E-86D4-9227C489BF6A}">
      <dgm:prSet/>
      <dgm:spPr/>
      <dgm:t>
        <a:bodyPr/>
        <a:lstStyle/>
        <a:p>
          <a:endParaRPr lang="hr-HR"/>
        </a:p>
      </dgm:t>
    </dgm:pt>
    <dgm:pt modelId="{A4BFD35E-237B-4443-9F54-6EC3CC12D1AB}" type="sibTrans" cxnId="{50E822E9-27A7-4B2E-86D4-9227C489BF6A}">
      <dgm:prSet/>
      <dgm:spPr/>
      <dgm:t>
        <a:bodyPr/>
        <a:lstStyle/>
        <a:p>
          <a:endParaRPr lang="hr-HR"/>
        </a:p>
      </dgm:t>
    </dgm:pt>
    <dgm:pt modelId="{49D2CDFA-B8A9-46A3-BE53-275739C768C8}">
      <dgm:prSet phldrT="[Tekst]" custT="1"/>
      <dgm:spPr/>
      <dgm:t>
        <a:bodyPr/>
        <a:lstStyle/>
        <a:p>
          <a:endParaRPr lang="hr-HR" sz="2600" b="1" dirty="0" smtClean="0"/>
        </a:p>
        <a:p>
          <a:r>
            <a:rPr lang="hr-HR" sz="2600" b="1" dirty="0" smtClean="0"/>
            <a:t>Alat: </a:t>
          </a:r>
          <a:r>
            <a:rPr lang="hr-HR" sz="2600" b="1" dirty="0" err="1" smtClean="0"/>
            <a:t>Notice</a:t>
          </a:r>
          <a:r>
            <a:rPr lang="hr-HR" sz="2600" b="1" dirty="0" smtClean="0"/>
            <a:t> </a:t>
          </a:r>
          <a:r>
            <a:rPr lang="hr-HR" sz="2600" b="1" dirty="0" err="1" smtClean="0"/>
            <a:t>board</a:t>
          </a:r>
          <a:r>
            <a:rPr lang="hr-HR" sz="1200" b="1" dirty="0" smtClean="0"/>
            <a:t> </a:t>
          </a:r>
          <a:r>
            <a:rPr lang="hr-HR" sz="1200" b="1" dirty="0" smtClean="0">
              <a:hlinkClick xmlns:r="http://schemas.openxmlformats.org/officeDocument/2006/relationships" r:id="rId3"/>
            </a:rPr>
            <a:t>h</a:t>
          </a:r>
          <a:r>
            <a:rPr lang="hr-HR" sz="1200" dirty="0" smtClean="0">
              <a:hlinkClick xmlns:r="http://schemas.openxmlformats.org/officeDocument/2006/relationships" r:id="rId3"/>
            </a:rPr>
            <a:t>https://docs.google.com/spreadsheets/d/1xAf0eSyzvBLe8227bcc5Ro5NgdwJXR2jvCfs24qnJnI/edit#gid=0</a:t>
          </a:r>
          <a:endParaRPr lang="hr-HR" sz="1200" b="1" dirty="0" smtClean="0"/>
        </a:p>
        <a:p>
          <a:endParaRPr lang="hr-HR" sz="1200" b="1" dirty="0" smtClean="0"/>
        </a:p>
      </dgm:t>
    </dgm:pt>
    <dgm:pt modelId="{B1B1BC9D-89AD-415F-AEFE-E8EBAA01E821}" type="sibTrans" cxnId="{6B5288EA-C117-4877-B451-E5880978036C}">
      <dgm:prSet/>
      <dgm:spPr/>
      <dgm:t>
        <a:bodyPr/>
        <a:lstStyle/>
        <a:p>
          <a:endParaRPr lang="hr-HR"/>
        </a:p>
      </dgm:t>
    </dgm:pt>
    <dgm:pt modelId="{0DFFED50-62EA-496B-8AFB-A3F2A2F8889B}" type="parTrans" cxnId="{6B5288EA-C117-4877-B451-E5880978036C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5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5"/>
      <dgm:spPr/>
    </dgm:pt>
    <dgm:pt modelId="{4B7787DE-362B-473C-AFCC-3B081DB5CE8F}" type="pres">
      <dgm:prSet presAssocID="{FC5FAED8-3037-456C-9443-4791C70133AC}" presName="dstNode" presStyleLbl="node1" presStyleIdx="0" presStyleCnt="5"/>
      <dgm:spPr/>
    </dgm:pt>
    <dgm:pt modelId="{000A5A47-7740-4786-ADF8-407D954E25C4}" type="pres">
      <dgm:prSet presAssocID="{F86951C1-DDC7-44FA-8F2A-294B6D6F5DB5}" presName="text_1" presStyleLbl="node1" presStyleIdx="0" presStyleCnt="5" custLinFactNeighborX="20" custLinFactNeighborY="-309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7C5996-780F-477E-8B01-6254711581DA}" type="pres">
      <dgm:prSet presAssocID="{F86951C1-DDC7-44FA-8F2A-294B6D6F5DB5}" presName="accent_1" presStyleCnt="0"/>
      <dgm:spPr/>
    </dgm:pt>
    <dgm:pt modelId="{841F1D49-4901-478B-8C2E-F3D11AB30317}" type="pres">
      <dgm:prSet presAssocID="{F86951C1-DDC7-44FA-8F2A-294B6D6F5DB5}" presName="accentRepeatNode" presStyleLbl="solidFgAcc1" presStyleIdx="0" presStyleCnt="5" custLinFactY="-37346" custLinFactNeighborY="-100000"/>
      <dgm:spPr/>
      <dgm:t>
        <a:bodyPr/>
        <a:lstStyle/>
        <a:p>
          <a:endParaRPr lang="hr-HR"/>
        </a:p>
      </dgm:t>
    </dgm:pt>
    <dgm:pt modelId="{E5FCDF7D-03B1-44DF-A12D-99F9F200A393}" type="pres">
      <dgm:prSet presAssocID="{1C9A4E66-44B9-4C7F-8979-8765ABBC679F}" presName="text_2" presStyleLbl="node1" presStyleIdx="1" presStyleCnt="5" custScaleY="150820" custLinFactNeighborX="-647" custLinFactNeighborY="-306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1EE567-566B-463D-A59A-D53E8C7F1F4E}" type="pres">
      <dgm:prSet presAssocID="{1C9A4E66-44B9-4C7F-8979-8765ABBC679F}" presName="accent_2" presStyleCnt="0"/>
      <dgm:spPr/>
    </dgm:pt>
    <dgm:pt modelId="{940B3D3E-FA7E-4759-B9EC-840B06002C68}" type="pres">
      <dgm:prSet presAssocID="{1C9A4E66-44B9-4C7F-8979-8765ABBC679F}" presName="accentRepeatNode" presStyleLbl="solidFgAcc1" presStyleIdx="1" presStyleCnt="5" custLinFactNeighborX="-6570" custLinFactNeighborY="-10328"/>
      <dgm:spPr/>
    </dgm:pt>
    <dgm:pt modelId="{DF4BB467-4E74-4148-BC48-582DE6C44C13}" type="pres">
      <dgm:prSet presAssocID="{10327ACF-CCB5-4DA6-A809-6BBD552A972A}" presName="text_3" presStyleLbl="node1" presStyleIdx="2" presStyleCnt="5" custScaleY="134576" custLinFactNeighborX="1243" custLinFactNeighborY="-213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3D197A-5B3D-4B5F-B55D-742A249707CD}" type="pres">
      <dgm:prSet presAssocID="{10327ACF-CCB5-4DA6-A809-6BBD552A972A}" presName="accent_3" presStyleCnt="0"/>
      <dgm:spPr/>
    </dgm:pt>
    <dgm:pt modelId="{C20CAB86-9563-42E1-A2C7-A3F66AA32A7E}" type="pres">
      <dgm:prSet presAssocID="{10327ACF-CCB5-4DA6-A809-6BBD552A972A}" presName="accentRepeatNode" presStyleLbl="solidFgAcc1" presStyleIdx="2" presStyleCnt="5" custScaleX="110000" custLinFactNeighborX="10830" custLinFactNeighborY="-18319"/>
      <dgm:spPr/>
    </dgm:pt>
    <dgm:pt modelId="{E95FD6A3-171B-4239-A39C-1F4254E6EDE5}" type="pres">
      <dgm:prSet presAssocID="{CDA0E107-16C7-4C58-B2B5-8B272193E575}" presName="text_4" presStyleLbl="node1" presStyleIdx="3" presStyleCnt="5" custScaleY="1653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22DD84-3B78-4841-92E1-26D0F08F2C9C}" type="pres">
      <dgm:prSet presAssocID="{CDA0E107-16C7-4C58-B2B5-8B272193E575}" presName="accent_4" presStyleCnt="0"/>
      <dgm:spPr/>
    </dgm:pt>
    <dgm:pt modelId="{59B06CC6-311F-4C31-92B4-3606091C7317}" type="pres">
      <dgm:prSet presAssocID="{CDA0E107-16C7-4C58-B2B5-8B272193E575}" presName="accentRepeatNode" presStyleLbl="solidFgAcc1" presStyleIdx="3" presStyleCnt="5"/>
      <dgm:spPr/>
    </dgm:pt>
    <dgm:pt modelId="{C7AE5517-9361-4BED-A61F-DBAEBD28450C}" type="pres">
      <dgm:prSet presAssocID="{49D2CDFA-B8A9-46A3-BE53-275739C768C8}" presName="text_5" presStyleLbl="node1" presStyleIdx="4" presStyleCnt="5" custScaleY="170092" custLinFactNeighborX="402" custLinFactNeighborY="4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7ECC28-B66E-41A6-A38C-A5E73A272E42}" type="pres">
      <dgm:prSet presAssocID="{49D2CDFA-B8A9-46A3-BE53-275739C768C8}" presName="accent_5" presStyleCnt="0"/>
      <dgm:spPr/>
    </dgm:pt>
    <dgm:pt modelId="{928B6540-D695-495E-93C6-3CA614CF1E94}" type="pres">
      <dgm:prSet presAssocID="{49D2CDFA-B8A9-46A3-BE53-275739C768C8}" presName="accentRepeatNode" presStyleLbl="solidFgAcc1" presStyleIdx="4" presStyleCnt="5" custScaleX="110000" custLinFactNeighborX="4316" custLinFactNeighborY="3933"/>
      <dgm:spPr/>
    </dgm:pt>
  </dgm:ptLst>
  <dgm:cxnLst>
    <dgm:cxn modelId="{7CD9B595-132B-4BFC-8DE2-2A11BC6B14D4}" srcId="{FC5FAED8-3037-456C-9443-4791C70133AC}" destId="{10327ACF-CCB5-4DA6-A809-6BBD552A972A}" srcOrd="2" destOrd="0" parTransId="{4A4A87DB-B70C-46FD-B677-7CA761C2B0C3}" sibTransId="{DCAB1362-09C2-46D9-B203-F1745860FD86}"/>
    <dgm:cxn modelId="{6AD2C74B-5294-4095-811F-88FB75C90504}" type="presOf" srcId="{49D2CDFA-B8A9-46A3-BE53-275739C768C8}" destId="{C7AE5517-9361-4BED-A61F-DBAEBD28450C}" srcOrd="0" destOrd="0" presId="urn:microsoft.com/office/officeart/2008/layout/VerticalCurvedList"/>
    <dgm:cxn modelId="{7BA99036-A9FC-4217-95CA-FBA1BE973037}" srcId="{FC5FAED8-3037-456C-9443-4791C70133AC}" destId="{F86951C1-DDC7-44FA-8F2A-294B6D6F5DB5}" srcOrd="0" destOrd="0" parTransId="{E94FA22E-0070-4565-A654-61CD5E2CC488}" sibTransId="{CA2014F3-EFCE-43AB-9696-28F08AB25DCA}"/>
    <dgm:cxn modelId="{86000CA8-27B5-4046-AC19-850899650BB1}" type="presOf" srcId="{CDA0E107-16C7-4C58-B2B5-8B272193E575}" destId="{E95FD6A3-171B-4239-A39C-1F4254E6EDE5}" srcOrd="0" destOrd="0" presId="urn:microsoft.com/office/officeart/2008/layout/VerticalCurvedList"/>
    <dgm:cxn modelId="{50E822E9-27A7-4B2E-86D4-9227C489BF6A}" srcId="{FC5FAED8-3037-456C-9443-4791C70133AC}" destId="{CDA0E107-16C7-4C58-B2B5-8B272193E575}" srcOrd="3" destOrd="0" parTransId="{FD943BD9-A61E-47B5-A251-E65D58AB8773}" sibTransId="{A4BFD35E-237B-4443-9F54-6EC3CC12D1AB}"/>
    <dgm:cxn modelId="{EB3D3889-0AF8-4730-A063-2A8C8772FE26}" type="presOf" srcId="{F86951C1-DDC7-44FA-8F2A-294B6D6F5DB5}" destId="{000A5A47-7740-4786-ADF8-407D954E25C4}" srcOrd="0" destOrd="0" presId="urn:microsoft.com/office/officeart/2008/layout/VerticalCurvedList"/>
    <dgm:cxn modelId="{B030AFAB-6ADB-41D6-9FEA-DDEB0E8BE7FE}" type="presOf" srcId="{FC5FAED8-3037-456C-9443-4791C70133AC}" destId="{1E29E8E3-3024-4D8A-9255-9908036AC7A8}" srcOrd="0" destOrd="0" presId="urn:microsoft.com/office/officeart/2008/layout/VerticalCurvedList"/>
    <dgm:cxn modelId="{3D452ECE-5ECD-478C-ACF7-0D43A7C8A49A}" type="presOf" srcId="{1C9A4E66-44B9-4C7F-8979-8765ABBC679F}" destId="{E5FCDF7D-03B1-44DF-A12D-99F9F200A393}" srcOrd="0" destOrd="0" presId="urn:microsoft.com/office/officeart/2008/layout/VerticalCurvedList"/>
    <dgm:cxn modelId="{C23F488F-E25A-4C6D-9AFE-79357D0097DD}" type="presOf" srcId="{10327ACF-CCB5-4DA6-A809-6BBD552A972A}" destId="{DF4BB467-4E74-4148-BC48-582DE6C44C13}" srcOrd="0" destOrd="0" presId="urn:microsoft.com/office/officeart/2008/layout/VerticalCurvedList"/>
    <dgm:cxn modelId="{6B5288EA-C117-4877-B451-E5880978036C}" srcId="{FC5FAED8-3037-456C-9443-4791C70133AC}" destId="{49D2CDFA-B8A9-46A3-BE53-275739C768C8}" srcOrd="4" destOrd="0" parTransId="{0DFFED50-62EA-496B-8AFB-A3F2A2F8889B}" sibTransId="{B1B1BC9D-89AD-415F-AEFE-E8EBAA01E821}"/>
    <dgm:cxn modelId="{C6168982-8B97-4E73-B185-333DF114A612}" srcId="{FC5FAED8-3037-456C-9443-4791C70133AC}" destId="{1C9A4E66-44B9-4C7F-8979-8765ABBC679F}" srcOrd="1" destOrd="0" parTransId="{9C953B05-C68E-4967-B9A0-8345F2F9C11F}" sibTransId="{CFA96F63-8435-413A-8702-F0BF57AD28ED}"/>
    <dgm:cxn modelId="{AD0D7D47-F42D-4CD1-A33C-C40A06BC3B0B}" type="presOf" srcId="{CA2014F3-EFCE-43AB-9696-28F08AB25DCA}" destId="{1FE51260-BB6C-4157-8CD8-CC9935FB8F0D}" srcOrd="0" destOrd="0" presId="urn:microsoft.com/office/officeart/2008/layout/VerticalCurvedList"/>
    <dgm:cxn modelId="{39C44939-B60F-4818-A9F9-CD6D1E9921FE}" type="presParOf" srcId="{1E29E8E3-3024-4D8A-9255-9908036AC7A8}" destId="{5A27F96B-BE43-4126-A989-E027C2263122}" srcOrd="0" destOrd="0" presId="urn:microsoft.com/office/officeart/2008/layout/VerticalCurvedList"/>
    <dgm:cxn modelId="{9174ECD8-CEE8-4718-95AF-9FC126B3FB40}" type="presParOf" srcId="{5A27F96B-BE43-4126-A989-E027C2263122}" destId="{6FA56C58-CF1F-4E89-B42E-07CFDB362279}" srcOrd="0" destOrd="0" presId="urn:microsoft.com/office/officeart/2008/layout/VerticalCurvedList"/>
    <dgm:cxn modelId="{5836D360-3775-4130-96A5-F03ECC3239B6}" type="presParOf" srcId="{6FA56C58-CF1F-4E89-B42E-07CFDB362279}" destId="{8D908E79-326F-496E-8CAB-83526B7B8897}" srcOrd="0" destOrd="0" presId="urn:microsoft.com/office/officeart/2008/layout/VerticalCurvedList"/>
    <dgm:cxn modelId="{14DE581D-E1EB-440D-9518-98CAD1967F2B}" type="presParOf" srcId="{6FA56C58-CF1F-4E89-B42E-07CFDB362279}" destId="{1FE51260-BB6C-4157-8CD8-CC9935FB8F0D}" srcOrd="1" destOrd="0" presId="urn:microsoft.com/office/officeart/2008/layout/VerticalCurvedList"/>
    <dgm:cxn modelId="{4D488F86-240D-4972-B04A-5C96034E8608}" type="presParOf" srcId="{6FA56C58-CF1F-4E89-B42E-07CFDB362279}" destId="{80B5B394-2B82-4320-A269-1A23A078B102}" srcOrd="2" destOrd="0" presId="urn:microsoft.com/office/officeart/2008/layout/VerticalCurvedList"/>
    <dgm:cxn modelId="{AE12435A-F316-4544-B743-E56C2A11631A}" type="presParOf" srcId="{6FA56C58-CF1F-4E89-B42E-07CFDB362279}" destId="{4B7787DE-362B-473C-AFCC-3B081DB5CE8F}" srcOrd="3" destOrd="0" presId="urn:microsoft.com/office/officeart/2008/layout/VerticalCurvedList"/>
    <dgm:cxn modelId="{F7613EE4-C942-4889-AA6F-E9DE5A620E56}" type="presParOf" srcId="{5A27F96B-BE43-4126-A989-E027C2263122}" destId="{000A5A47-7740-4786-ADF8-407D954E25C4}" srcOrd="1" destOrd="0" presId="urn:microsoft.com/office/officeart/2008/layout/VerticalCurvedList"/>
    <dgm:cxn modelId="{8C1E3807-EB02-4295-80A5-70A62E569A09}" type="presParOf" srcId="{5A27F96B-BE43-4126-A989-E027C2263122}" destId="{D07C5996-780F-477E-8B01-6254711581DA}" srcOrd="2" destOrd="0" presId="urn:microsoft.com/office/officeart/2008/layout/VerticalCurvedList"/>
    <dgm:cxn modelId="{D3637D25-E08F-48D9-9CC5-D1A18735D3EE}" type="presParOf" srcId="{D07C5996-780F-477E-8B01-6254711581DA}" destId="{841F1D49-4901-478B-8C2E-F3D11AB30317}" srcOrd="0" destOrd="0" presId="urn:microsoft.com/office/officeart/2008/layout/VerticalCurvedList"/>
    <dgm:cxn modelId="{A99A888C-0F96-4DD4-9C18-02B34772B9EB}" type="presParOf" srcId="{5A27F96B-BE43-4126-A989-E027C2263122}" destId="{E5FCDF7D-03B1-44DF-A12D-99F9F200A393}" srcOrd="3" destOrd="0" presId="urn:microsoft.com/office/officeart/2008/layout/VerticalCurvedList"/>
    <dgm:cxn modelId="{6DD01767-6097-4376-B916-ED511C65090A}" type="presParOf" srcId="{5A27F96B-BE43-4126-A989-E027C2263122}" destId="{D81EE567-566B-463D-A59A-D53E8C7F1F4E}" srcOrd="4" destOrd="0" presId="urn:microsoft.com/office/officeart/2008/layout/VerticalCurvedList"/>
    <dgm:cxn modelId="{F800D926-7075-45CF-8A73-4A3E4197922E}" type="presParOf" srcId="{D81EE567-566B-463D-A59A-D53E8C7F1F4E}" destId="{940B3D3E-FA7E-4759-B9EC-840B06002C68}" srcOrd="0" destOrd="0" presId="urn:microsoft.com/office/officeart/2008/layout/VerticalCurvedList"/>
    <dgm:cxn modelId="{B9754EE5-3D28-4B9A-9048-F5B3237C2197}" type="presParOf" srcId="{5A27F96B-BE43-4126-A989-E027C2263122}" destId="{DF4BB467-4E74-4148-BC48-582DE6C44C13}" srcOrd="5" destOrd="0" presId="urn:microsoft.com/office/officeart/2008/layout/VerticalCurvedList"/>
    <dgm:cxn modelId="{190DD704-F526-4FDA-8481-5E0A4BDA4EE2}" type="presParOf" srcId="{5A27F96B-BE43-4126-A989-E027C2263122}" destId="{9E3D197A-5B3D-4B5F-B55D-742A249707CD}" srcOrd="6" destOrd="0" presId="urn:microsoft.com/office/officeart/2008/layout/VerticalCurvedList"/>
    <dgm:cxn modelId="{22E91B7F-FD06-4C5B-8DBD-0A664D19D627}" type="presParOf" srcId="{9E3D197A-5B3D-4B5F-B55D-742A249707CD}" destId="{C20CAB86-9563-42E1-A2C7-A3F66AA32A7E}" srcOrd="0" destOrd="0" presId="urn:microsoft.com/office/officeart/2008/layout/VerticalCurvedList"/>
    <dgm:cxn modelId="{6A5CE01B-F4DB-431E-9118-96296EABFC88}" type="presParOf" srcId="{5A27F96B-BE43-4126-A989-E027C2263122}" destId="{E95FD6A3-171B-4239-A39C-1F4254E6EDE5}" srcOrd="7" destOrd="0" presId="urn:microsoft.com/office/officeart/2008/layout/VerticalCurvedList"/>
    <dgm:cxn modelId="{82754F28-1A90-416C-82C4-EBCD464A1D9E}" type="presParOf" srcId="{5A27F96B-BE43-4126-A989-E027C2263122}" destId="{ED22DD84-3B78-4841-92E1-26D0F08F2C9C}" srcOrd="8" destOrd="0" presId="urn:microsoft.com/office/officeart/2008/layout/VerticalCurvedList"/>
    <dgm:cxn modelId="{24200AF4-47A6-46DC-812C-60A46D6796F4}" type="presParOf" srcId="{ED22DD84-3B78-4841-92E1-26D0F08F2C9C}" destId="{59B06CC6-311F-4C31-92B4-3606091C7317}" srcOrd="0" destOrd="0" presId="urn:microsoft.com/office/officeart/2008/layout/VerticalCurvedList"/>
    <dgm:cxn modelId="{0A9EADE9-8A56-4CA4-99F4-4E6DAB02DE9B}" type="presParOf" srcId="{5A27F96B-BE43-4126-A989-E027C2263122}" destId="{C7AE5517-9361-4BED-A61F-DBAEBD28450C}" srcOrd="9" destOrd="0" presId="urn:microsoft.com/office/officeart/2008/layout/VerticalCurvedList"/>
    <dgm:cxn modelId="{2C72D99E-A376-4171-9C9E-AB3F3BA110CE}" type="presParOf" srcId="{5A27F96B-BE43-4126-A989-E027C2263122}" destId="{3B7ECC28-B66E-41A6-A38C-A5E73A272E42}" srcOrd="10" destOrd="0" presId="urn:microsoft.com/office/officeart/2008/layout/VerticalCurvedList"/>
    <dgm:cxn modelId="{3BAC5AA4-77E4-4BEB-B618-C7C15C8046D0}" type="presParOf" srcId="{3B7ECC28-B66E-41A6-A38C-A5E73A272E42}" destId="{928B6540-D695-495E-93C6-3CA614CF1E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327ACF-CCB5-4DA6-A809-6BBD552A972A}">
      <dgm:prSet phldrT="[Tekst]"/>
      <dgm:spPr/>
      <dgm:t>
        <a:bodyPr/>
        <a:lstStyle/>
        <a:p>
          <a:endParaRPr lang="hr-HR" b="1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1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1"/>
      <dgm:spPr/>
    </dgm:pt>
    <dgm:pt modelId="{4B7787DE-362B-473C-AFCC-3B081DB5CE8F}" type="pres">
      <dgm:prSet presAssocID="{FC5FAED8-3037-456C-9443-4791C70133AC}" presName="dstNode" presStyleLbl="node1" presStyleIdx="0" presStyleCnt="1"/>
      <dgm:spPr/>
    </dgm:pt>
    <dgm:pt modelId="{0FF773E7-F2E9-401F-AFD4-8ED9528943D8}" type="pres">
      <dgm:prSet presAssocID="{10327ACF-CCB5-4DA6-A809-6BBD552A972A}" presName="text_1" presStyleLbl="node1" presStyleIdx="0" presStyleCnt="1" custScaleX="94733" custScaleY="210240" custLinFactNeighborX="-1926" custLinFactNeighborY="-26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C099-7827-41FA-9947-E4AC6C19ACF5}" type="pres">
      <dgm:prSet presAssocID="{10327ACF-CCB5-4DA6-A809-6BBD552A972A}" presName="accent_1" presStyleCnt="0"/>
      <dgm:spPr/>
    </dgm:pt>
    <dgm:pt modelId="{C20CAB86-9563-42E1-A2C7-A3F66AA32A7E}" type="pres">
      <dgm:prSet presAssocID="{10327ACF-CCB5-4DA6-A809-6BBD552A972A}" presName="accentRepeatNode" presStyleLbl="solidFgAcc1" presStyleIdx="0" presStyleCnt="1" custScaleX="158990" custScaleY="163081" custLinFactNeighborX="2037" custLinFactNeighborY="-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</dgm:ptLst>
  <dgm:cxnLst>
    <dgm:cxn modelId="{18310479-708A-49DB-A238-6739D226450E}" type="presOf" srcId="{10327ACF-CCB5-4DA6-A809-6BBD552A972A}" destId="{0FF773E7-F2E9-401F-AFD4-8ED9528943D8}" srcOrd="0" destOrd="0" presId="urn:microsoft.com/office/officeart/2008/layout/VerticalCurvedList"/>
    <dgm:cxn modelId="{405D31DC-FEA7-46F5-8F6B-0FB91250C4E1}" type="presOf" srcId="{DCAB1362-09C2-46D9-B203-F1745860FD86}" destId="{1FE51260-BB6C-4157-8CD8-CC9935FB8F0D}" srcOrd="0" destOrd="0" presId="urn:microsoft.com/office/officeart/2008/layout/VerticalCurvedList"/>
    <dgm:cxn modelId="{7CD9B595-132B-4BFC-8DE2-2A11BC6B14D4}" srcId="{FC5FAED8-3037-456C-9443-4791C70133AC}" destId="{10327ACF-CCB5-4DA6-A809-6BBD552A972A}" srcOrd="0" destOrd="0" parTransId="{4A4A87DB-B70C-46FD-B677-7CA761C2B0C3}" sibTransId="{DCAB1362-09C2-46D9-B203-F1745860FD86}"/>
    <dgm:cxn modelId="{3AE7E0B3-A99C-4597-920F-C2B3608DE1F0}" type="presOf" srcId="{FC5FAED8-3037-456C-9443-4791C70133AC}" destId="{1E29E8E3-3024-4D8A-9255-9908036AC7A8}" srcOrd="0" destOrd="0" presId="urn:microsoft.com/office/officeart/2008/layout/VerticalCurvedList"/>
    <dgm:cxn modelId="{B3DDE775-018D-4C3F-A576-ED08157DB15D}" type="presParOf" srcId="{1E29E8E3-3024-4D8A-9255-9908036AC7A8}" destId="{5A27F96B-BE43-4126-A989-E027C2263122}" srcOrd="0" destOrd="0" presId="urn:microsoft.com/office/officeart/2008/layout/VerticalCurvedList"/>
    <dgm:cxn modelId="{618FF6E5-28E3-473A-9454-ED2196703842}" type="presParOf" srcId="{5A27F96B-BE43-4126-A989-E027C2263122}" destId="{6FA56C58-CF1F-4E89-B42E-07CFDB362279}" srcOrd="0" destOrd="0" presId="urn:microsoft.com/office/officeart/2008/layout/VerticalCurvedList"/>
    <dgm:cxn modelId="{A2E6AB53-8AA2-43C6-89D0-F78927EF830F}" type="presParOf" srcId="{6FA56C58-CF1F-4E89-B42E-07CFDB362279}" destId="{8D908E79-326F-496E-8CAB-83526B7B8897}" srcOrd="0" destOrd="0" presId="urn:microsoft.com/office/officeart/2008/layout/VerticalCurvedList"/>
    <dgm:cxn modelId="{AA1AF781-A3EA-419E-BA5A-5598265862D0}" type="presParOf" srcId="{6FA56C58-CF1F-4E89-B42E-07CFDB362279}" destId="{1FE51260-BB6C-4157-8CD8-CC9935FB8F0D}" srcOrd="1" destOrd="0" presId="urn:microsoft.com/office/officeart/2008/layout/VerticalCurvedList"/>
    <dgm:cxn modelId="{D987671E-D148-4C38-A298-CC28C7C16A2A}" type="presParOf" srcId="{6FA56C58-CF1F-4E89-B42E-07CFDB362279}" destId="{80B5B394-2B82-4320-A269-1A23A078B102}" srcOrd="2" destOrd="0" presId="urn:microsoft.com/office/officeart/2008/layout/VerticalCurvedList"/>
    <dgm:cxn modelId="{6E8DAE1F-5612-495F-A9A0-6E217E587EE6}" type="presParOf" srcId="{6FA56C58-CF1F-4E89-B42E-07CFDB362279}" destId="{4B7787DE-362B-473C-AFCC-3B081DB5CE8F}" srcOrd="3" destOrd="0" presId="urn:microsoft.com/office/officeart/2008/layout/VerticalCurvedList"/>
    <dgm:cxn modelId="{BF90662C-D61C-4760-BE92-50712B86A70C}" type="presParOf" srcId="{5A27F96B-BE43-4126-A989-E027C2263122}" destId="{0FF773E7-F2E9-401F-AFD4-8ED9528943D8}" srcOrd="1" destOrd="0" presId="urn:microsoft.com/office/officeart/2008/layout/VerticalCurvedList"/>
    <dgm:cxn modelId="{1E20E44B-AEDB-4E63-B9F2-026303705B17}" type="presParOf" srcId="{5A27F96B-BE43-4126-A989-E027C2263122}" destId="{629DC099-7827-41FA-9947-E4AC6C19ACF5}" srcOrd="2" destOrd="0" presId="urn:microsoft.com/office/officeart/2008/layout/VerticalCurvedList"/>
    <dgm:cxn modelId="{5990370E-A454-4A74-87D1-F6AF44B87100}" type="presParOf" srcId="{629DC099-7827-41FA-9947-E4AC6C19ACF5}" destId="{C20CAB86-9563-42E1-A2C7-A3F66AA32A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327ACF-CCB5-4DA6-A809-6BBD552A972A}">
      <dgm:prSet phldrT="[Tekst]"/>
      <dgm:spPr/>
      <dgm:t>
        <a:bodyPr/>
        <a:lstStyle/>
        <a:p>
          <a:endParaRPr lang="hr-HR" b="1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1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1"/>
      <dgm:spPr/>
    </dgm:pt>
    <dgm:pt modelId="{4B7787DE-362B-473C-AFCC-3B081DB5CE8F}" type="pres">
      <dgm:prSet presAssocID="{FC5FAED8-3037-456C-9443-4791C70133AC}" presName="dstNode" presStyleLbl="node1" presStyleIdx="0" presStyleCnt="1"/>
      <dgm:spPr/>
    </dgm:pt>
    <dgm:pt modelId="{0FF773E7-F2E9-401F-AFD4-8ED9528943D8}" type="pres">
      <dgm:prSet presAssocID="{10327ACF-CCB5-4DA6-A809-6BBD552A972A}" presName="text_1" presStyleLbl="node1" presStyleIdx="0" presStyleCnt="1" custScaleX="94733" custScaleY="190047" custLinFactNeighborX="-1317" custLinFactNeighborY="9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C099-7827-41FA-9947-E4AC6C19ACF5}" type="pres">
      <dgm:prSet presAssocID="{10327ACF-CCB5-4DA6-A809-6BBD552A972A}" presName="accent_1" presStyleCnt="0"/>
      <dgm:spPr/>
    </dgm:pt>
    <dgm:pt modelId="{C20CAB86-9563-42E1-A2C7-A3F66AA32A7E}" type="pres">
      <dgm:prSet presAssocID="{10327ACF-CCB5-4DA6-A809-6BBD552A972A}" presName="accentRepeatNode" presStyleLbl="solidFgAcc1" presStyleIdx="0" presStyleCnt="1" custScaleX="144411" custScaleY="133243" custLinFactNeighborX="6975" custLinFactNeighborY="688"/>
      <dgm:spPr/>
      <dgm:t>
        <a:bodyPr/>
        <a:lstStyle/>
        <a:p>
          <a:endParaRPr lang="hr-HR"/>
        </a:p>
      </dgm:t>
    </dgm:pt>
  </dgm:ptLst>
  <dgm:cxnLst>
    <dgm:cxn modelId="{18310479-708A-49DB-A238-6739D226450E}" type="presOf" srcId="{10327ACF-CCB5-4DA6-A809-6BBD552A972A}" destId="{0FF773E7-F2E9-401F-AFD4-8ED9528943D8}" srcOrd="0" destOrd="0" presId="urn:microsoft.com/office/officeart/2008/layout/VerticalCurvedList"/>
    <dgm:cxn modelId="{405D31DC-FEA7-46F5-8F6B-0FB91250C4E1}" type="presOf" srcId="{DCAB1362-09C2-46D9-B203-F1745860FD86}" destId="{1FE51260-BB6C-4157-8CD8-CC9935FB8F0D}" srcOrd="0" destOrd="0" presId="urn:microsoft.com/office/officeart/2008/layout/VerticalCurvedList"/>
    <dgm:cxn modelId="{7CD9B595-132B-4BFC-8DE2-2A11BC6B14D4}" srcId="{FC5FAED8-3037-456C-9443-4791C70133AC}" destId="{10327ACF-CCB5-4DA6-A809-6BBD552A972A}" srcOrd="0" destOrd="0" parTransId="{4A4A87DB-B70C-46FD-B677-7CA761C2B0C3}" sibTransId="{DCAB1362-09C2-46D9-B203-F1745860FD86}"/>
    <dgm:cxn modelId="{3AE7E0B3-A99C-4597-920F-C2B3608DE1F0}" type="presOf" srcId="{FC5FAED8-3037-456C-9443-4791C70133AC}" destId="{1E29E8E3-3024-4D8A-9255-9908036AC7A8}" srcOrd="0" destOrd="0" presId="urn:microsoft.com/office/officeart/2008/layout/VerticalCurvedList"/>
    <dgm:cxn modelId="{B3DDE775-018D-4C3F-A576-ED08157DB15D}" type="presParOf" srcId="{1E29E8E3-3024-4D8A-9255-9908036AC7A8}" destId="{5A27F96B-BE43-4126-A989-E027C2263122}" srcOrd="0" destOrd="0" presId="urn:microsoft.com/office/officeart/2008/layout/VerticalCurvedList"/>
    <dgm:cxn modelId="{618FF6E5-28E3-473A-9454-ED2196703842}" type="presParOf" srcId="{5A27F96B-BE43-4126-A989-E027C2263122}" destId="{6FA56C58-CF1F-4E89-B42E-07CFDB362279}" srcOrd="0" destOrd="0" presId="urn:microsoft.com/office/officeart/2008/layout/VerticalCurvedList"/>
    <dgm:cxn modelId="{A2E6AB53-8AA2-43C6-89D0-F78927EF830F}" type="presParOf" srcId="{6FA56C58-CF1F-4E89-B42E-07CFDB362279}" destId="{8D908E79-326F-496E-8CAB-83526B7B8897}" srcOrd="0" destOrd="0" presId="urn:microsoft.com/office/officeart/2008/layout/VerticalCurvedList"/>
    <dgm:cxn modelId="{AA1AF781-A3EA-419E-BA5A-5598265862D0}" type="presParOf" srcId="{6FA56C58-CF1F-4E89-B42E-07CFDB362279}" destId="{1FE51260-BB6C-4157-8CD8-CC9935FB8F0D}" srcOrd="1" destOrd="0" presId="urn:microsoft.com/office/officeart/2008/layout/VerticalCurvedList"/>
    <dgm:cxn modelId="{D987671E-D148-4C38-A298-CC28C7C16A2A}" type="presParOf" srcId="{6FA56C58-CF1F-4E89-B42E-07CFDB362279}" destId="{80B5B394-2B82-4320-A269-1A23A078B102}" srcOrd="2" destOrd="0" presId="urn:microsoft.com/office/officeart/2008/layout/VerticalCurvedList"/>
    <dgm:cxn modelId="{6E8DAE1F-5612-495F-A9A0-6E217E587EE6}" type="presParOf" srcId="{6FA56C58-CF1F-4E89-B42E-07CFDB362279}" destId="{4B7787DE-362B-473C-AFCC-3B081DB5CE8F}" srcOrd="3" destOrd="0" presId="urn:microsoft.com/office/officeart/2008/layout/VerticalCurvedList"/>
    <dgm:cxn modelId="{BF90662C-D61C-4760-BE92-50712B86A70C}" type="presParOf" srcId="{5A27F96B-BE43-4126-A989-E027C2263122}" destId="{0FF773E7-F2E9-401F-AFD4-8ED9528943D8}" srcOrd="1" destOrd="0" presId="urn:microsoft.com/office/officeart/2008/layout/VerticalCurvedList"/>
    <dgm:cxn modelId="{1E20E44B-AEDB-4E63-B9F2-026303705B17}" type="presParOf" srcId="{5A27F96B-BE43-4126-A989-E027C2263122}" destId="{629DC099-7827-41FA-9947-E4AC6C19ACF5}" srcOrd="2" destOrd="0" presId="urn:microsoft.com/office/officeart/2008/layout/VerticalCurvedList"/>
    <dgm:cxn modelId="{5990370E-A454-4A74-87D1-F6AF44B87100}" type="presParOf" srcId="{629DC099-7827-41FA-9947-E4AC6C19ACF5}" destId="{C20CAB86-9563-42E1-A2C7-A3F66AA32A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5FAED8-3037-456C-9443-4791C70133A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327ACF-CCB5-4DA6-A809-6BBD552A972A}">
      <dgm:prSet phldrT="[Tekst]"/>
      <dgm:spPr/>
      <dgm:t>
        <a:bodyPr/>
        <a:lstStyle/>
        <a:p>
          <a:endParaRPr lang="hr-HR" b="1" dirty="0" smtClean="0"/>
        </a:p>
      </dgm:t>
    </dgm:pt>
    <dgm:pt modelId="{4A4A87DB-B70C-46FD-B677-7CA761C2B0C3}" type="parTrans" cxnId="{7CD9B595-132B-4BFC-8DE2-2A11BC6B14D4}">
      <dgm:prSet/>
      <dgm:spPr/>
      <dgm:t>
        <a:bodyPr/>
        <a:lstStyle/>
        <a:p>
          <a:endParaRPr lang="hr-HR"/>
        </a:p>
      </dgm:t>
    </dgm:pt>
    <dgm:pt modelId="{DCAB1362-09C2-46D9-B203-F1745860FD86}" type="sibTrans" cxnId="{7CD9B595-132B-4BFC-8DE2-2A11BC6B14D4}">
      <dgm:prSet/>
      <dgm:spPr/>
      <dgm:t>
        <a:bodyPr/>
        <a:lstStyle/>
        <a:p>
          <a:endParaRPr lang="hr-HR"/>
        </a:p>
      </dgm:t>
    </dgm:pt>
    <dgm:pt modelId="{1E29E8E3-3024-4D8A-9255-9908036AC7A8}" type="pres">
      <dgm:prSet presAssocID="{FC5FAED8-3037-456C-9443-4791C70133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5A27F96B-BE43-4126-A989-E027C2263122}" type="pres">
      <dgm:prSet presAssocID="{FC5FAED8-3037-456C-9443-4791C70133AC}" presName="Name1" presStyleCnt="0"/>
      <dgm:spPr/>
    </dgm:pt>
    <dgm:pt modelId="{6FA56C58-CF1F-4E89-B42E-07CFDB362279}" type="pres">
      <dgm:prSet presAssocID="{FC5FAED8-3037-456C-9443-4791C70133AC}" presName="cycle" presStyleCnt="0"/>
      <dgm:spPr/>
    </dgm:pt>
    <dgm:pt modelId="{8D908E79-326F-496E-8CAB-83526B7B8897}" type="pres">
      <dgm:prSet presAssocID="{FC5FAED8-3037-456C-9443-4791C70133AC}" presName="srcNode" presStyleLbl="node1" presStyleIdx="0" presStyleCnt="1"/>
      <dgm:spPr/>
    </dgm:pt>
    <dgm:pt modelId="{1FE51260-BB6C-4157-8CD8-CC9935FB8F0D}" type="pres">
      <dgm:prSet presAssocID="{FC5FAED8-3037-456C-9443-4791C70133AC}" presName="conn" presStyleLbl="parChTrans1D2" presStyleIdx="0" presStyleCnt="1"/>
      <dgm:spPr/>
      <dgm:t>
        <a:bodyPr/>
        <a:lstStyle/>
        <a:p>
          <a:endParaRPr lang="hr-HR"/>
        </a:p>
      </dgm:t>
    </dgm:pt>
    <dgm:pt modelId="{80B5B394-2B82-4320-A269-1A23A078B102}" type="pres">
      <dgm:prSet presAssocID="{FC5FAED8-3037-456C-9443-4791C70133AC}" presName="extraNode" presStyleLbl="node1" presStyleIdx="0" presStyleCnt="1"/>
      <dgm:spPr/>
    </dgm:pt>
    <dgm:pt modelId="{4B7787DE-362B-473C-AFCC-3B081DB5CE8F}" type="pres">
      <dgm:prSet presAssocID="{FC5FAED8-3037-456C-9443-4791C70133AC}" presName="dstNode" presStyleLbl="node1" presStyleIdx="0" presStyleCnt="1"/>
      <dgm:spPr/>
    </dgm:pt>
    <dgm:pt modelId="{0FF773E7-F2E9-401F-AFD4-8ED9528943D8}" type="pres">
      <dgm:prSet presAssocID="{10327ACF-CCB5-4DA6-A809-6BBD552A972A}" presName="text_1" presStyleLbl="node1" presStyleIdx="0" presStyleCnt="1" custScaleX="94733" custScaleY="190047" custLinFactNeighborX="-1317" custLinFactNeighborY="9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C099-7827-41FA-9947-E4AC6C19ACF5}" type="pres">
      <dgm:prSet presAssocID="{10327ACF-CCB5-4DA6-A809-6BBD552A972A}" presName="accent_1" presStyleCnt="0"/>
      <dgm:spPr/>
    </dgm:pt>
    <dgm:pt modelId="{C20CAB86-9563-42E1-A2C7-A3F66AA32A7E}" type="pres">
      <dgm:prSet presAssocID="{10327ACF-CCB5-4DA6-A809-6BBD552A972A}" presName="accentRepeatNode" presStyleLbl="solidFgAcc1" presStyleIdx="0" presStyleCnt="1" custScaleX="144411" custScaleY="133243" custLinFactNeighborX="6975" custLinFactNeighborY="688"/>
      <dgm:spPr/>
      <dgm:t>
        <a:bodyPr/>
        <a:lstStyle/>
        <a:p>
          <a:endParaRPr lang="hr-HR"/>
        </a:p>
      </dgm:t>
    </dgm:pt>
  </dgm:ptLst>
  <dgm:cxnLst>
    <dgm:cxn modelId="{18310479-708A-49DB-A238-6739D226450E}" type="presOf" srcId="{10327ACF-CCB5-4DA6-A809-6BBD552A972A}" destId="{0FF773E7-F2E9-401F-AFD4-8ED9528943D8}" srcOrd="0" destOrd="0" presId="urn:microsoft.com/office/officeart/2008/layout/VerticalCurvedList"/>
    <dgm:cxn modelId="{405D31DC-FEA7-46F5-8F6B-0FB91250C4E1}" type="presOf" srcId="{DCAB1362-09C2-46D9-B203-F1745860FD86}" destId="{1FE51260-BB6C-4157-8CD8-CC9935FB8F0D}" srcOrd="0" destOrd="0" presId="urn:microsoft.com/office/officeart/2008/layout/VerticalCurvedList"/>
    <dgm:cxn modelId="{7CD9B595-132B-4BFC-8DE2-2A11BC6B14D4}" srcId="{FC5FAED8-3037-456C-9443-4791C70133AC}" destId="{10327ACF-CCB5-4DA6-A809-6BBD552A972A}" srcOrd="0" destOrd="0" parTransId="{4A4A87DB-B70C-46FD-B677-7CA761C2B0C3}" sibTransId="{DCAB1362-09C2-46D9-B203-F1745860FD86}"/>
    <dgm:cxn modelId="{3AE7E0B3-A99C-4597-920F-C2B3608DE1F0}" type="presOf" srcId="{FC5FAED8-3037-456C-9443-4791C70133AC}" destId="{1E29E8E3-3024-4D8A-9255-9908036AC7A8}" srcOrd="0" destOrd="0" presId="urn:microsoft.com/office/officeart/2008/layout/VerticalCurvedList"/>
    <dgm:cxn modelId="{B3DDE775-018D-4C3F-A576-ED08157DB15D}" type="presParOf" srcId="{1E29E8E3-3024-4D8A-9255-9908036AC7A8}" destId="{5A27F96B-BE43-4126-A989-E027C2263122}" srcOrd="0" destOrd="0" presId="urn:microsoft.com/office/officeart/2008/layout/VerticalCurvedList"/>
    <dgm:cxn modelId="{618FF6E5-28E3-473A-9454-ED2196703842}" type="presParOf" srcId="{5A27F96B-BE43-4126-A989-E027C2263122}" destId="{6FA56C58-CF1F-4E89-B42E-07CFDB362279}" srcOrd="0" destOrd="0" presId="urn:microsoft.com/office/officeart/2008/layout/VerticalCurvedList"/>
    <dgm:cxn modelId="{A2E6AB53-8AA2-43C6-89D0-F78927EF830F}" type="presParOf" srcId="{6FA56C58-CF1F-4E89-B42E-07CFDB362279}" destId="{8D908E79-326F-496E-8CAB-83526B7B8897}" srcOrd="0" destOrd="0" presId="urn:microsoft.com/office/officeart/2008/layout/VerticalCurvedList"/>
    <dgm:cxn modelId="{AA1AF781-A3EA-419E-BA5A-5598265862D0}" type="presParOf" srcId="{6FA56C58-CF1F-4E89-B42E-07CFDB362279}" destId="{1FE51260-BB6C-4157-8CD8-CC9935FB8F0D}" srcOrd="1" destOrd="0" presId="urn:microsoft.com/office/officeart/2008/layout/VerticalCurvedList"/>
    <dgm:cxn modelId="{D987671E-D148-4C38-A298-CC28C7C16A2A}" type="presParOf" srcId="{6FA56C58-CF1F-4E89-B42E-07CFDB362279}" destId="{80B5B394-2B82-4320-A269-1A23A078B102}" srcOrd="2" destOrd="0" presId="urn:microsoft.com/office/officeart/2008/layout/VerticalCurvedList"/>
    <dgm:cxn modelId="{6E8DAE1F-5612-495F-A9A0-6E217E587EE6}" type="presParOf" srcId="{6FA56C58-CF1F-4E89-B42E-07CFDB362279}" destId="{4B7787DE-362B-473C-AFCC-3B081DB5CE8F}" srcOrd="3" destOrd="0" presId="urn:microsoft.com/office/officeart/2008/layout/VerticalCurvedList"/>
    <dgm:cxn modelId="{BF90662C-D61C-4760-BE92-50712B86A70C}" type="presParOf" srcId="{5A27F96B-BE43-4126-A989-E027C2263122}" destId="{0FF773E7-F2E9-401F-AFD4-8ED9528943D8}" srcOrd="1" destOrd="0" presId="urn:microsoft.com/office/officeart/2008/layout/VerticalCurvedList"/>
    <dgm:cxn modelId="{1E20E44B-AEDB-4E63-B9F2-026303705B17}" type="presParOf" srcId="{5A27F96B-BE43-4126-A989-E027C2263122}" destId="{629DC099-7827-41FA-9947-E4AC6C19ACF5}" srcOrd="2" destOrd="0" presId="urn:microsoft.com/office/officeart/2008/layout/VerticalCurvedList"/>
    <dgm:cxn modelId="{5990370E-A454-4A74-87D1-F6AF44B87100}" type="presParOf" srcId="{629DC099-7827-41FA-9947-E4AC6C19ACF5}" destId="{C20CAB86-9563-42E1-A2C7-A3F66AA32A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93E21-6BD5-46B1-A24A-BE511991C0D6}">
      <dsp:nvSpPr>
        <dsp:cNvPr id="0" name=""/>
        <dsp:cNvSpPr/>
      </dsp:nvSpPr>
      <dsp:spPr>
        <a:xfrm rot="2053302">
          <a:off x="3187147" y="3797737"/>
          <a:ext cx="947907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947907" y="231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65F5D-A1DC-4912-87BE-5FAC75CECB4E}">
      <dsp:nvSpPr>
        <dsp:cNvPr id="0" name=""/>
        <dsp:cNvSpPr/>
      </dsp:nvSpPr>
      <dsp:spPr>
        <a:xfrm rot="21576224">
          <a:off x="3269173" y="2853995"/>
          <a:ext cx="2549457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2549457" y="231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10420-294A-4A93-9507-DA8EAE22AC13}">
      <dsp:nvSpPr>
        <dsp:cNvPr id="0" name=""/>
        <dsp:cNvSpPr/>
      </dsp:nvSpPr>
      <dsp:spPr>
        <a:xfrm rot="19700319">
          <a:off x="3168972" y="1916147"/>
          <a:ext cx="1346884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346884" y="231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478B8-6ADF-42AE-964E-3774355865BE}">
      <dsp:nvSpPr>
        <dsp:cNvPr id="0" name=""/>
        <dsp:cNvSpPr/>
      </dsp:nvSpPr>
      <dsp:spPr>
        <a:xfrm>
          <a:off x="906705" y="1502993"/>
          <a:ext cx="2779410" cy="2779410"/>
        </a:xfrm>
        <a:prstGeom prst="ellipse">
          <a:avLst/>
        </a:prstGeom>
        <a:gradFill flip="none" rotWithShape="0">
          <a:gsLst>
            <a:gs pos="0">
              <a:schemeClr val="accent2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EB085-68C3-411C-940D-FBD1B080E765}">
      <dsp:nvSpPr>
        <dsp:cNvPr id="0" name=""/>
        <dsp:cNvSpPr/>
      </dsp:nvSpPr>
      <dsp:spPr>
        <a:xfrm>
          <a:off x="4026891" y="-116298"/>
          <a:ext cx="2996209" cy="203597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b="1" kern="1200" dirty="0" smtClean="0">
            <a:solidFill>
              <a:srgbClr val="FFFF00"/>
            </a:solidFill>
          </a:endParaRPr>
        </a:p>
      </dsp:txBody>
      <dsp:txXfrm>
        <a:off x="4465676" y="181864"/>
        <a:ext cx="2118639" cy="1439655"/>
      </dsp:txXfrm>
    </dsp:sp>
    <dsp:sp modelId="{DC9F87FC-A55C-4B63-90BE-581C9E01C074}">
      <dsp:nvSpPr>
        <dsp:cNvPr id="0" name=""/>
        <dsp:cNvSpPr/>
      </dsp:nvSpPr>
      <dsp:spPr>
        <a:xfrm>
          <a:off x="5818479" y="1702199"/>
          <a:ext cx="3782238" cy="230612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b="1" kern="1200" dirty="0">
            <a:solidFill>
              <a:srgbClr val="FFFF00"/>
            </a:solidFill>
          </a:endParaRPr>
        </a:p>
      </dsp:txBody>
      <dsp:txXfrm>
        <a:off x="6372375" y="2039923"/>
        <a:ext cx="2674446" cy="1630673"/>
      </dsp:txXfrm>
    </dsp:sp>
    <dsp:sp modelId="{C899D29F-81CA-429E-9F63-6873A5A58CB1}">
      <dsp:nvSpPr>
        <dsp:cNvPr id="0" name=""/>
        <dsp:cNvSpPr/>
      </dsp:nvSpPr>
      <dsp:spPr>
        <a:xfrm>
          <a:off x="3291015" y="3879358"/>
          <a:ext cx="3884748" cy="202187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b="1" kern="1200" dirty="0" smtClean="0">
            <a:solidFill>
              <a:srgbClr val="FFFF00"/>
            </a:solidFill>
          </a:endParaRPr>
        </a:p>
      </dsp:txBody>
      <dsp:txXfrm>
        <a:off x="3859923" y="4175454"/>
        <a:ext cx="2746932" cy="1429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1260-BB6C-4157-8CD8-CC9935FB8F0D}">
      <dsp:nvSpPr>
        <dsp:cNvPr id="0" name=""/>
        <dsp:cNvSpPr/>
      </dsp:nvSpPr>
      <dsp:spPr>
        <a:xfrm>
          <a:off x="-5104826" y="-788818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5A47-7740-4786-ADF8-407D954E25C4}">
      <dsp:nvSpPr>
        <dsp:cNvPr id="0" name=""/>
        <dsp:cNvSpPr/>
      </dsp:nvSpPr>
      <dsp:spPr>
        <a:xfrm>
          <a:off x="440909" y="102431"/>
          <a:ext cx="7587490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 smtClean="0"/>
            <a:t>Interni izvještaji nakon ključnih aktivnosti</a:t>
          </a:r>
          <a:endParaRPr lang="hr-HR" sz="2600" b="1" kern="1200" dirty="0"/>
        </a:p>
      </dsp:txBody>
      <dsp:txXfrm>
        <a:off x="440909" y="102431"/>
        <a:ext cx="7587490" cy="565926"/>
      </dsp:txXfrm>
    </dsp:sp>
    <dsp:sp modelId="{841F1D49-4901-478B-8C2E-F3D11AB30317}">
      <dsp:nvSpPr>
        <dsp:cNvPr id="0" name=""/>
        <dsp:cNvSpPr/>
      </dsp:nvSpPr>
      <dsp:spPr>
        <a:xfrm>
          <a:off x="85687" y="0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FCDF7D-03B1-44DF-A12D-99F9F200A393}">
      <dsp:nvSpPr>
        <dsp:cNvPr id="0" name=""/>
        <dsp:cNvSpPr/>
      </dsp:nvSpPr>
      <dsp:spPr>
        <a:xfrm>
          <a:off x="798450" y="809200"/>
          <a:ext cx="7181964" cy="853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 smtClean="0"/>
            <a:t>Praćenje i kontrola dokumentacije i dozvoljenih troškova</a:t>
          </a:r>
        </a:p>
      </dsp:txBody>
      <dsp:txXfrm>
        <a:off x="798450" y="809200"/>
        <a:ext cx="7181964" cy="853530"/>
      </dsp:txXfrm>
    </dsp:sp>
    <dsp:sp modelId="{940B3D3E-FA7E-4759-B9EC-840B06002C68}">
      <dsp:nvSpPr>
        <dsp:cNvPr id="0" name=""/>
        <dsp:cNvSpPr/>
      </dsp:nvSpPr>
      <dsp:spPr>
        <a:xfrm>
          <a:off x="444737" y="982645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4BB467-4E74-4148-BC48-582DE6C44C13}">
      <dsp:nvSpPr>
        <dsp:cNvPr id="0" name=""/>
        <dsp:cNvSpPr/>
      </dsp:nvSpPr>
      <dsp:spPr>
        <a:xfrm>
          <a:off x="1019699" y="1756578"/>
          <a:ext cx="7057500" cy="76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 smtClean="0"/>
            <a:t>Alat: Google </a:t>
          </a:r>
          <a:r>
            <a:rPr lang="hr-HR" sz="2600" b="1" kern="1200" dirty="0" err="1" smtClean="0"/>
            <a:t>Drive</a:t>
          </a:r>
          <a:r>
            <a:rPr lang="hr-HR" sz="1100" b="0" kern="1200" dirty="0" smtClean="0"/>
            <a:t>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hlinkClick xmlns:r="http://schemas.openxmlformats.org/officeDocument/2006/relationships" r:id="rId1"/>
            </a:rPr>
            <a:t>https://drive.google.com/drive/folders/0B94uT7N703qub2I4NmJWTXY1NkE</a:t>
          </a:r>
          <a:endParaRPr lang="hr-HR" sz="1100" b="0" kern="1200" dirty="0" smtClean="0"/>
        </a:p>
      </dsp:txBody>
      <dsp:txXfrm>
        <a:off x="1019699" y="1756578"/>
        <a:ext cx="7057500" cy="761601"/>
      </dsp:txXfrm>
    </dsp:sp>
    <dsp:sp modelId="{C20CAB86-9563-42E1-A2C7-A3F66AA32A7E}">
      <dsp:nvSpPr>
        <dsp:cNvPr id="0" name=""/>
        <dsp:cNvSpPr/>
      </dsp:nvSpPr>
      <dsp:spPr>
        <a:xfrm>
          <a:off x="656919" y="1774734"/>
          <a:ext cx="77814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95FD6A3-171B-4239-A39C-1F4254E6EDE5}">
      <dsp:nvSpPr>
        <dsp:cNvPr id="0" name=""/>
        <dsp:cNvSpPr/>
      </dsp:nvSpPr>
      <dsp:spPr>
        <a:xfrm>
          <a:off x="844918" y="2638829"/>
          <a:ext cx="7181964" cy="935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600" b="1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 smtClean="0"/>
            <a:t>Alat: Excel - Status </a:t>
          </a:r>
          <a:r>
            <a:rPr lang="hr-HR" sz="2600" b="1" kern="1200" dirty="0" err="1" smtClean="0"/>
            <a:t>project</a:t>
          </a:r>
          <a:r>
            <a:rPr lang="hr-HR" sz="2600" b="1" kern="1200" dirty="0" smtClean="0"/>
            <a:t> table</a:t>
          </a:r>
          <a:r>
            <a:rPr lang="hr-HR" sz="1100" b="1" kern="1200" dirty="0" smtClean="0"/>
            <a:t> </a:t>
          </a:r>
          <a:r>
            <a:rPr lang="hr-HR" sz="1100" b="1" kern="1200" dirty="0" smtClean="0">
              <a:hlinkClick xmlns:r="http://schemas.openxmlformats.org/officeDocument/2006/relationships" r:id="rId2"/>
            </a:rPr>
            <a:t>https://docs.google.com/spreadsheets/d/1FqznW0N1pa4oBkbJowoekHZSS9i3zrwiD4lH29vIOfI/edit#gid=1576983705</a:t>
          </a:r>
          <a:r>
            <a:rPr lang="hr-HR" sz="1100" b="1" kern="1200" dirty="0" smtClean="0"/>
            <a:t>)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b="1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844918" y="2638829"/>
        <a:ext cx="7181964" cy="935634"/>
      </dsp:txXfrm>
    </dsp:sp>
    <dsp:sp modelId="{59B06CC6-311F-4C31-92B4-3606091C7317}">
      <dsp:nvSpPr>
        <dsp:cNvPr id="0" name=""/>
        <dsp:cNvSpPr/>
      </dsp:nvSpPr>
      <dsp:spPr>
        <a:xfrm>
          <a:off x="491214" y="2752942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7AE5517-9361-4BED-A61F-DBAEBD28450C}">
      <dsp:nvSpPr>
        <dsp:cNvPr id="0" name=""/>
        <dsp:cNvSpPr/>
      </dsp:nvSpPr>
      <dsp:spPr>
        <a:xfrm>
          <a:off x="469893" y="3476434"/>
          <a:ext cx="7587490" cy="962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600" b="1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 smtClean="0"/>
            <a:t>Alat: </a:t>
          </a:r>
          <a:r>
            <a:rPr lang="hr-HR" sz="2600" b="1" kern="1200" dirty="0" err="1" smtClean="0"/>
            <a:t>Notice</a:t>
          </a:r>
          <a:r>
            <a:rPr lang="hr-HR" sz="2600" b="1" kern="1200" dirty="0" smtClean="0"/>
            <a:t> </a:t>
          </a:r>
          <a:r>
            <a:rPr lang="hr-HR" sz="2600" b="1" kern="1200" dirty="0" err="1" smtClean="0"/>
            <a:t>board</a:t>
          </a:r>
          <a:r>
            <a:rPr lang="hr-HR" sz="1200" b="1" kern="1200" dirty="0" smtClean="0"/>
            <a:t> </a:t>
          </a:r>
          <a:r>
            <a:rPr lang="hr-HR" sz="1200" b="1" kern="1200" dirty="0" smtClean="0">
              <a:hlinkClick xmlns:r="http://schemas.openxmlformats.org/officeDocument/2006/relationships" r:id="rId3"/>
            </a:rPr>
            <a:t>h</a:t>
          </a:r>
          <a:r>
            <a:rPr lang="hr-HR" sz="1200" kern="1200" dirty="0" smtClean="0">
              <a:hlinkClick xmlns:r="http://schemas.openxmlformats.org/officeDocument/2006/relationships" r:id="rId3"/>
            </a:rPr>
            <a:t>https://docs.google.com/spreadsheets/d/1xAf0eSyzvBLe8227bcc5Ro5NgdwJXR2jvCfs24qnJnI/edit#gid=0</a:t>
          </a:r>
          <a:endParaRPr lang="hr-HR" sz="1200" b="1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 dirty="0" smtClean="0"/>
        </a:p>
      </dsp:txBody>
      <dsp:txXfrm>
        <a:off x="469893" y="3476434"/>
        <a:ext cx="7587490" cy="962595"/>
      </dsp:txXfrm>
    </dsp:sp>
    <dsp:sp modelId="{928B6540-D695-495E-93C6-3CA614CF1E94}">
      <dsp:nvSpPr>
        <dsp:cNvPr id="0" name=""/>
        <dsp:cNvSpPr/>
      </dsp:nvSpPr>
      <dsp:spPr>
        <a:xfrm>
          <a:off x="80849" y="3629382"/>
          <a:ext cx="77814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1260-BB6C-4157-8CD8-CC9935FB8F0D}">
      <dsp:nvSpPr>
        <dsp:cNvPr id="0" name=""/>
        <dsp:cNvSpPr/>
      </dsp:nvSpPr>
      <dsp:spPr>
        <a:xfrm>
          <a:off x="-4695007" y="-870147"/>
          <a:ext cx="6767894" cy="676789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773E7-F2E9-401F-AFD4-8ED9528943D8}">
      <dsp:nvSpPr>
        <dsp:cNvPr id="0" name=""/>
        <dsp:cNvSpPr/>
      </dsp:nvSpPr>
      <dsp:spPr>
        <a:xfrm>
          <a:off x="2078511" y="-1"/>
          <a:ext cx="6695835" cy="5027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329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b="1" kern="1200" dirty="0" smtClean="0"/>
        </a:p>
      </dsp:txBody>
      <dsp:txXfrm>
        <a:off x="2078511" y="-1"/>
        <a:ext cx="6695835" cy="5027602"/>
      </dsp:txXfrm>
    </dsp:sp>
    <dsp:sp modelId="{C20CAB86-9563-42E1-A2C7-A3F66AA32A7E}">
      <dsp:nvSpPr>
        <dsp:cNvPr id="0" name=""/>
        <dsp:cNvSpPr/>
      </dsp:nvSpPr>
      <dsp:spPr>
        <a:xfrm>
          <a:off x="-286873" y="70798"/>
          <a:ext cx="4752535" cy="48748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1260-BB6C-4157-8CD8-CC9935FB8F0D}">
      <dsp:nvSpPr>
        <dsp:cNvPr id="0" name=""/>
        <dsp:cNvSpPr/>
      </dsp:nvSpPr>
      <dsp:spPr>
        <a:xfrm>
          <a:off x="-4803956" y="-870147"/>
          <a:ext cx="6767894" cy="676789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773E7-F2E9-401F-AFD4-8ED9528943D8}">
      <dsp:nvSpPr>
        <dsp:cNvPr id="0" name=""/>
        <dsp:cNvSpPr/>
      </dsp:nvSpPr>
      <dsp:spPr>
        <a:xfrm>
          <a:off x="2012607" y="265093"/>
          <a:ext cx="6695835" cy="454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329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b="1" kern="1200" dirty="0" smtClean="0"/>
        </a:p>
      </dsp:txBody>
      <dsp:txXfrm>
        <a:off x="2012607" y="265093"/>
        <a:ext cx="6695835" cy="4544714"/>
      </dsp:txXfrm>
    </dsp:sp>
    <dsp:sp modelId="{C20CAB86-9563-42E1-A2C7-A3F66AA32A7E}">
      <dsp:nvSpPr>
        <dsp:cNvPr id="0" name=""/>
        <dsp:cNvSpPr/>
      </dsp:nvSpPr>
      <dsp:spPr>
        <a:xfrm>
          <a:off x="-30317" y="542913"/>
          <a:ext cx="4316739" cy="39829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1260-BB6C-4157-8CD8-CC9935FB8F0D}">
      <dsp:nvSpPr>
        <dsp:cNvPr id="0" name=""/>
        <dsp:cNvSpPr/>
      </dsp:nvSpPr>
      <dsp:spPr>
        <a:xfrm>
          <a:off x="-4803956" y="-870147"/>
          <a:ext cx="6767894" cy="676789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773E7-F2E9-401F-AFD4-8ED9528943D8}">
      <dsp:nvSpPr>
        <dsp:cNvPr id="0" name=""/>
        <dsp:cNvSpPr/>
      </dsp:nvSpPr>
      <dsp:spPr>
        <a:xfrm>
          <a:off x="2012607" y="265093"/>
          <a:ext cx="6695835" cy="454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329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b="1" kern="1200" dirty="0" smtClean="0"/>
        </a:p>
      </dsp:txBody>
      <dsp:txXfrm>
        <a:off x="2012607" y="265093"/>
        <a:ext cx="6695835" cy="4544714"/>
      </dsp:txXfrm>
    </dsp:sp>
    <dsp:sp modelId="{C20CAB86-9563-42E1-A2C7-A3F66AA32A7E}">
      <dsp:nvSpPr>
        <dsp:cNvPr id="0" name=""/>
        <dsp:cNvSpPr/>
      </dsp:nvSpPr>
      <dsp:spPr>
        <a:xfrm>
          <a:off x="-30317" y="542913"/>
          <a:ext cx="4316739" cy="39829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1B04-A8F7-438A-BF03-B7847436D9C3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BB0C9-CB5D-49D3-9BE0-0E76C5A56C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79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54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29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02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08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22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>
                <a:solidFill>
                  <a:prstClr val="black"/>
                </a:solidFill>
              </a:rPr>
              <a:pPr/>
              <a:t>15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4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>
                <a:solidFill>
                  <a:prstClr val="black"/>
                </a:solidFill>
              </a:rPr>
              <a:pPr/>
              <a:t>16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4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>
                <a:solidFill>
                  <a:prstClr val="black"/>
                </a:solidFill>
              </a:rPr>
              <a:pPr/>
              <a:t>17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B0C9-CB5D-49D3-9BE0-0E76C5A56CC7}" type="slidenum">
              <a:rPr lang="hr-HR" smtClean="0">
                <a:solidFill>
                  <a:prstClr val="black"/>
                </a:solidFill>
              </a:rPr>
              <a:pPr/>
              <a:t>21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0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799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31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0" y="0"/>
            <a:ext cx="9145310" cy="6858000"/>
            <a:chOff x="0" y="0"/>
            <a:chExt cx="12190571" cy="6858000"/>
          </a:xfrm>
        </p:grpSpPr>
        <p:sp>
          <p:nvSpPr>
            <p:cNvPr id="20" name="Shape 20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21" name="Shape 21"/>
            <p:cNvGrpSpPr/>
            <p:nvPr/>
          </p:nvGrpSpPr>
          <p:grpSpPr>
            <a:xfrm>
              <a:off x="0" y="0"/>
              <a:ext cx="4742740" cy="6858000"/>
              <a:chOff x="0" y="0"/>
              <a:chExt cx="4742740" cy="6858000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0" y="0"/>
                <a:ext cx="4591593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/>
              <p:nvPr/>
            </p:nvSpPr>
            <p:spPr>
              <a:xfrm>
                <a:off x="4605580" y="0"/>
                <a:ext cx="137159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799"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3660463" y="4927602"/>
            <a:ext cx="5257800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21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3660463" y="1498600"/>
            <a:ext cx="5257800" cy="3298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051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41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1215" y="0"/>
            <a:ext cx="9144096" cy="6858000"/>
            <a:chOff x="1620" y="0"/>
            <a:chExt cx="12188951" cy="6858000"/>
          </a:xfrm>
        </p:grpSpPr>
        <p:sp>
          <p:nvSpPr>
            <p:cNvPr id="41" name="Shape 41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pic>
          <p:nvPicPr>
            <p:cNvPr id="42" name="Shape 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598817" y="0"/>
              <a:ext cx="459159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Shape 43"/>
            <p:cNvSpPr/>
            <p:nvPr/>
          </p:nvSpPr>
          <p:spPr>
            <a:xfrm>
              <a:off x="7481252" y="0"/>
              <a:ext cx="137159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799" kern="0">
                <a:solidFill>
                  <a:srgbClr val="44546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0598" y="0"/>
            <a:ext cx="34445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77907" y="4927602"/>
            <a:ext cx="5257800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21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ctr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77907" y="1498600"/>
            <a:ext cx="5257800" cy="3298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051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22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38199" y="1701802"/>
            <a:ext cx="3733800" cy="44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724400" y="1701802"/>
            <a:ext cx="3733800" cy="44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35432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41248" y="1608836"/>
            <a:ext cx="3730752" cy="512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2026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8199" y="2209801"/>
            <a:ext cx="37338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33342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48529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727447" y="1608836"/>
            <a:ext cx="3730752" cy="512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2026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799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575" b="1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724400" y="2209801"/>
            <a:ext cx="37338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33342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48529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508853" marR="0" lvl="5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508853" marR="0" lvl="6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508853" marR="0" lvl="7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508853" marR="0" lvl="8" indent="-155030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23063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7190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lIns="91430" tIns="45706" rIns="91430" bIns="45706" anchor="ctr" anchorCtr="0">
            <a:noAutofit/>
          </a:bodyPr>
          <a:lstStyle/>
          <a:p>
            <a:pPr algn="ctr"/>
            <a:endParaRPr sz="1799"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41799" y="1701800"/>
            <a:ext cx="2514598" cy="28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1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352800" y="482601"/>
            <a:ext cx="5105400" cy="58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913" marR="0" lvl="5" indent="-16069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148973" marR="0" lvl="6" indent="-156823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69033" marR="0" lvl="7" indent="-1529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834816" marR="0" lvl="8" indent="-156704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41799" y="4648202"/>
            <a:ext cx="2514598" cy="172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900"/>
              </a:spcBef>
              <a:buClr>
                <a:srgbClr val="548135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7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11018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562101" y="0"/>
            <a:ext cx="6019799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lIns="91430" tIns="45706" rIns="91430" bIns="45706" anchor="ctr" anchorCtr="0">
            <a:noAutofit/>
          </a:bodyPr>
          <a:lstStyle/>
          <a:p>
            <a:pPr algn="ctr"/>
            <a:endParaRPr sz="1799"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828801" y="4800600"/>
            <a:ext cx="5486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15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828801" y="279403"/>
            <a:ext cx="5486399" cy="4448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22A35"/>
              </a:buClr>
              <a:buFont typeface="Questrial"/>
              <a:buNone/>
              <a:defRPr sz="2101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7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026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828801" y="5562602"/>
            <a:ext cx="5486399" cy="8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rgbClr val="548135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7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Font typeface="Questrial"/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07757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413002" y="127001"/>
            <a:ext cx="4470399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913" marR="0" lvl="5" indent="-16069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148973" marR="0" lvl="6" indent="-156823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69033" marR="0" lvl="7" indent="-1529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834816" marR="0" lvl="8" indent="-156704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502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976020" y="2690018"/>
            <a:ext cx="5897561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3301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1089821" y="23019"/>
            <a:ext cx="5897561" cy="64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15" marR="0" lvl="0" indent="-114287" algn="l" rtl="0">
              <a:lnSpc>
                <a:spcPct val="95000"/>
              </a:lnSpc>
              <a:spcBef>
                <a:spcPts val="1400"/>
              </a:spcBef>
              <a:buClr>
                <a:srgbClr val="548135"/>
              </a:buClr>
              <a:buSzPct val="1000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74" marR="0" lvl="1" indent="-13900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8733" marR="0" lvl="2" indent="-14466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94" marR="0" lvl="3" indent="-150322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08853" marR="0" lvl="4" indent="-1464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100000"/>
              <a:buFont typeface="Questrial"/>
              <a:buChar char="–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913" marR="0" lvl="5" indent="-160691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148973" marR="0" lvl="6" indent="-156823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69033" marR="0" lvl="7" indent="-152956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834816" marR="0" lvl="8" indent="-156704" algn="l" rtl="0">
              <a:lnSpc>
                <a:spcPct val="95000"/>
              </a:lnSpc>
              <a:spcBef>
                <a:spcPts val="801"/>
              </a:spcBef>
              <a:buClr>
                <a:srgbClr val="548135"/>
              </a:buClr>
              <a:buSzPct val="90000"/>
              <a:buFont typeface="Questrial"/>
              <a:buChar char="–"/>
              <a:defRPr sz="135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266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799" b="1"/>
            </a:lvl3pPr>
            <a:lvl4pPr marL="1371559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1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9" indent="0">
              <a:buNone/>
              <a:defRPr sz="2000"/>
            </a:lvl4pPr>
            <a:lvl5pPr marL="1828746" indent="0">
              <a:buNone/>
              <a:defRPr sz="2000"/>
            </a:lvl5pPr>
            <a:lvl6pPr marL="2285931" indent="0">
              <a:buNone/>
              <a:defRPr sz="2000"/>
            </a:lvl6pPr>
            <a:lvl7pPr marL="2743118" indent="0">
              <a:buNone/>
              <a:defRPr sz="2000"/>
            </a:lvl7pPr>
            <a:lvl8pPr marL="3200305" indent="0">
              <a:buNone/>
              <a:defRPr sz="2000"/>
            </a:lvl8pPr>
            <a:lvl9pPr marL="365749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9" indent="0">
              <a:buNone/>
              <a:defRPr sz="900"/>
            </a:lvl4pPr>
            <a:lvl5pPr marL="1828746" indent="0">
              <a:buNone/>
              <a:defRPr sz="900"/>
            </a:lvl5pPr>
            <a:lvl6pPr marL="2285931" indent="0">
              <a:buNone/>
              <a:defRPr sz="900"/>
            </a:lvl6pPr>
            <a:lvl7pPr marL="2743118" indent="0">
              <a:buNone/>
              <a:defRPr sz="900"/>
            </a:lvl7pPr>
            <a:lvl8pPr marL="3200305" indent="0">
              <a:buNone/>
              <a:defRPr sz="900"/>
            </a:lvl8pPr>
            <a:lvl9pPr marL="365749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24.9.2020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2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85742" algn="l" defTabSz="9143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9" indent="-228593" algn="l" defTabSz="9143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5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8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4" indent="-228593" algn="l" defTabSz="9143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8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0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817474" rtl="0" eaLnBrk="1" latinLnBrk="0" hangingPunct="1">
        <a:spcBef>
          <a:spcPct val="0"/>
        </a:spcBef>
        <a:buNone/>
        <a:defRPr sz="3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553" indent="-306553" algn="l" defTabSz="817474" rtl="0" eaLnBrk="1" latinLnBrk="0" hangingPunct="1">
        <a:spcBef>
          <a:spcPct val="20000"/>
        </a:spcBef>
        <a:buFont typeface="Arial" pitchFamily="34" charset="0"/>
        <a:buChar char="•"/>
        <a:defRPr sz="2861" kern="1200">
          <a:solidFill>
            <a:schemeClr val="tx1"/>
          </a:solidFill>
          <a:latin typeface="+mn-lt"/>
          <a:ea typeface="+mn-ea"/>
          <a:cs typeface="+mn-cs"/>
        </a:defRPr>
      </a:lvl1pPr>
      <a:lvl2pPr marL="664197" indent="-255461" algn="l" defTabSz="817474" rtl="0" eaLnBrk="1" latinLnBrk="0" hangingPunct="1">
        <a:spcBef>
          <a:spcPct val="20000"/>
        </a:spcBef>
        <a:buFont typeface="Arial" pitchFamily="34" charset="0"/>
        <a:buChar char="–"/>
        <a:defRPr sz="2503" kern="1200">
          <a:solidFill>
            <a:schemeClr val="tx1"/>
          </a:solidFill>
          <a:latin typeface="+mn-lt"/>
          <a:ea typeface="+mn-ea"/>
          <a:cs typeface="+mn-cs"/>
        </a:defRPr>
      </a:lvl2pPr>
      <a:lvl3pPr marL="1021842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2146" kern="1200">
          <a:solidFill>
            <a:schemeClr val="tx1"/>
          </a:solidFill>
          <a:latin typeface="+mn-lt"/>
          <a:ea typeface="+mn-ea"/>
          <a:cs typeface="+mn-cs"/>
        </a:defRPr>
      </a:lvl3pPr>
      <a:lvl4pPr marL="1430579" indent="-204368" algn="l" defTabSz="817474" rtl="0" eaLnBrk="1" latinLnBrk="0" hangingPunct="1">
        <a:spcBef>
          <a:spcPct val="20000"/>
        </a:spcBef>
        <a:buFont typeface="Arial" pitchFamily="34" charset="0"/>
        <a:buChar char="–"/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1839316" indent="-204368" algn="l" defTabSz="817474" rtl="0" eaLnBrk="1" latinLnBrk="0" hangingPunct="1">
        <a:spcBef>
          <a:spcPct val="20000"/>
        </a:spcBef>
        <a:buFont typeface="Arial" pitchFamily="34" charset="0"/>
        <a:buChar char="»"/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248052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656789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065526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474263" indent="-204368" algn="l" defTabSz="817474" rtl="0" eaLnBrk="1" latinLnBrk="0" hangingPunct="1">
        <a:spcBef>
          <a:spcPct val="20000"/>
        </a:spcBef>
        <a:buFont typeface="Arial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1pPr>
      <a:lvl2pPr marL="408737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2pPr>
      <a:lvl3pPr marL="817474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3pPr>
      <a:lvl4pPr marL="1226210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4pPr>
      <a:lvl5pPr marL="1634947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5pPr>
      <a:lvl6pPr marL="2043684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6pPr>
      <a:lvl7pPr marL="2452421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7pPr>
      <a:lvl8pPr marL="2861158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8pPr>
      <a:lvl9pPr marL="3269894" algn="l" defTabSz="817474" rtl="0" eaLnBrk="1" latinLnBrk="0" hangingPunct="1">
        <a:defRPr sz="16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215" y="0"/>
            <a:ext cx="9144096" cy="6858000"/>
            <a:chOff x="1620" y="0"/>
            <a:chExt cx="12188951" cy="6858000"/>
          </a:xfrm>
        </p:grpSpPr>
        <p:sp>
          <p:nvSpPr>
            <p:cNvPr id="11" name="Shape 11"/>
            <p:cNvSpPr/>
            <p:nvPr/>
          </p:nvSpPr>
          <p:spPr>
            <a:xfrm>
              <a:off x="1620" y="0"/>
              <a:ext cx="12188951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304720" y="0"/>
              <a:ext cx="11579383" cy="6858000"/>
            </a:xfrm>
            <a:prstGeom prst="rect">
              <a:avLst/>
            </a:prstGeom>
            <a:solidFill>
              <a:srgbClr val="DDEAF6">
                <a:alpha val="49803"/>
              </a:srgbClr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/>
              <a:endParaRPr sz="1799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199" y="6400803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28" marR="0" lvl="1" indent="-94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57" marR="0" lvl="2" indent="-93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85" marR="0" lvl="3" indent="-928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913" marR="0" lvl="4" indent="-9206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142" marR="0" lvl="5" indent="-9128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370" marR="0" lvl="6" indent="-904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597" marR="0" lvl="7" indent="-896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825" marR="0" lvl="8" indent="-8887" algn="l" rtl="0">
              <a:spcBef>
                <a:spcPts val="0"/>
              </a:spcBef>
              <a:buNone/>
              <a:defRPr sz="179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kern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627346" y="6400803"/>
            <a:ext cx="830854" cy="320675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hr-HR" sz="900" kern="0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rPr>
              <a:pPr algn="r">
                <a:buSzPct val="25000"/>
              </a:pPr>
              <a:t>‹#›</a:t>
            </a:fld>
            <a:endParaRPr lang="hr-HR" sz="900" kern="0">
              <a:solidFill>
                <a:srgbClr val="222A3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8200" y="1701802"/>
            <a:ext cx="7619999" cy="44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747" marR="0" lvl="0" indent="-152347" algn="l" rtl="0">
              <a:lnSpc>
                <a:spcPct val="95000"/>
              </a:lnSpc>
              <a:spcBef>
                <a:spcPts val="1866"/>
              </a:spcBef>
              <a:buClr>
                <a:srgbClr val="54813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31392" marR="0" lvl="1" indent="-185291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58037" marR="0" lvl="2" indent="-192836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584683" marR="0" lvl="3" indent="-200383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11328" marR="0" lvl="4" indent="-195228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100000"/>
              <a:buFont typeface="Quest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437973" marR="0" lvl="5" indent="-214203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864619" marR="0" lvl="6" indent="-209048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91263" marR="0" lvl="7" indent="-203893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778859" marR="0" lvl="8" indent="-208888" algn="l" rtl="0">
              <a:lnSpc>
                <a:spcPct val="95000"/>
              </a:lnSpc>
              <a:spcBef>
                <a:spcPts val="1066"/>
              </a:spcBef>
              <a:buClr>
                <a:srgbClr val="548135"/>
              </a:buClr>
              <a:buSzPct val="90000"/>
              <a:buFont typeface="Questrial"/>
              <a:buChar char="–"/>
              <a:defRPr sz="1800" b="0" i="0" u="none" strike="noStrike" cap="none">
                <a:solidFill>
                  <a:srgbClr val="222A3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6199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Questrial"/>
              <a:buNone/>
              <a:defRPr sz="4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21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andbook4rspreaders.org/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drive.google.com/drive/my-driv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hyperlink" Target="http://handbook4rspreaders.org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korisnik\Downloads\2016-10-29_Budget-v7-vk-final-za%20ANex%20II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02" y="2421014"/>
            <a:ext cx="6912768" cy="37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rikaz slikovne datoteke erasmus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sp>
        <p:nvSpPr>
          <p:cNvPr id="5" name="AutoShape 10" descr="Prikaz slikovne datoteke erasmus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sp>
        <p:nvSpPr>
          <p:cNvPr id="6" name="AutoShape 12" descr="Prikaz slikovne datoteke erasmus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sp>
        <p:nvSpPr>
          <p:cNvPr id="7" name="AutoShape 14" descr="Prikaz slikovne datoteke erasmus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z="1799"/>
          </a:p>
        </p:txBody>
      </p:sp>
      <p:pic>
        <p:nvPicPr>
          <p:cNvPr id="1040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377"/>
            <a:ext cx="2904257" cy="8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55574" y="6237312"/>
            <a:ext cx="8988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 dirty="0">
                <a:latin typeface="Garamond" panose="02020404030301010803" pitchFamily="18" charset="0"/>
              </a:rPr>
              <a:t>Ova publikacija odražava isključivo stajalište autora publikacije i Komisija se ne </a:t>
            </a:r>
            <a:r>
              <a:rPr lang="hr-HR" sz="1400" b="1" dirty="0" smtClean="0">
                <a:latin typeface="Garamond" panose="02020404030301010803" pitchFamily="18" charset="0"/>
              </a:rPr>
              <a:t>može smatrati </a:t>
            </a:r>
            <a:r>
              <a:rPr lang="hr-HR" sz="1400" b="1" dirty="0">
                <a:latin typeface="Garamond" panose="02020404030301010803" pitchFamily="18" charset="0"/>
              </a:rPr>
              <a:t>odgovornom prilikom uporabe informacija koje se u njoj nalaze.</a:t>
            </a:r>
            <a:endParaRPr lang="hr-HR" sz="1400" dirty="0">
              <a:latin typeface="Garamond" panose="02020404030301010803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265459" y="1283061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b="1" dirty="0">
                <a:latin typeface="Garamond" panose="02020404030301010803" pitchFamily="18" charset="0"/>
              </a:rPr>
              <a:t>U</a:t>
            </a:r>
            <a:r>
              <a:rPr lang="en-US" sz="3000" b="1" dirty="0" err="1" smtClean="0">
                <a:latin typeface="Garamond" panose="02020404030301010803" pitchFamily="18" charset="0"/>
              </a:rPr>
              <a:t>vodn</a:t>
            </a:r>
            <a:r>
              <a:rPr lang="hr-HR" sz="3000" b="1" dirty="0" smtClean="0">
                <a:latin typeface="Garamond" panose="02020404030301010803" pitchFamily="18" charset="0"/>
              </a:rPr>
              <a:t>i</a:t>
            </a:r>
            <a:r>
              <a:rPr lang="en-US" sz="3000" b="1" dirty="0" smtClean="0">
                <a:latin typeface="Garamond" panose="02020404030301010803" pitchFamily="18" charset="0"/>
              </a:rPr>
              <a:t> </a:t>
            </a:r>
            <a:r>
              <a:rPr lang="en-US" sz="3000" b="1" dirty="0" err="1" smtClean="0">
                <a:latin typeface="Garamond" panose="02020404030301010803" pitchFamily="18" charset="0"/>
              </a:rPr>
              <a:t>sastan</a:t>
            </a:r>
            <a:r>
              <a:rPr lang="hr-HR" sz="3000" b="1" dirty="0" smtClean="0">
                <a:latin typeface="Garamond" panose="02020404030301010803" pitchFamily="18" charset="0"/>
              </a:rPr>
              <a:t>a</a:t>
            </a:r>
            <a:r>
              <a:rPr lang="en-US" sz="3000" b="1" dirty="0" smtClean="0">
                <a:latin typeface="Garamond" panose="02020404030301010803" pitchFamily="18" charset="0"/>
              </a:rPr>
              <a:t>k </a:t>
            </a:r>
            <a:r>
              <a:rPr lang="en-US" sz="3000" b="1" dirty="0" err="1">
                <a:latin typeface="Garamond" panose="02020404030301010803" pitchFamily="18" charset="0"/>
              </a:rPr>
              <a:t>korisnika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programa</a:t>
            </a:r>
            <a:r>
              <a:rPr lang="en-US" sz="3000" b="1" dirty="0">
                <a:latin typeface="Garamond" panose="02020404030301010803" pitchFamily="18" charset="0"/>
              </a:rPr>
              <a:t> Erasmus+ </a:t>
            </a:r>
            <a:r>
              <a:rPr lang="hr-HR" sz="3000" b="1" dirty="0" smtClean="0">
                <a:latin typeface="Garamond" panose="02020404030301010803" pitchFamily="18" charset="0"/>
              </a:rPr>
              <a:t>K201</a:t>
            </a:r>
          </a:p>
        </p:txBody>
      </p:sp>
      <p:sp>
        <p:nvSpPr>
          <p:cNvPr id="8" name="Pravokutnik 7"/>
          <p:cNvSpPr/>
          <p:nvPr/>
        </p:nvSpPr>
        <p:spPr>
          <a:xfrm>
            <a:off x="6285623" y="296296"/>
            <a:ext cx="2655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>
                <a:latin typeface="Garamond" panose="02020404030301010803" pitchFamily="18" charset="0"/>
              </a:rPr>
              <a:t>Zagreb, </a:t>
            </a:r>
            <a:r>
              <a:rPr lang="hr-HR" sz="2000" b="1" dirty="0" smtClean="0">
                <a:latin typeface="Garamond" panose="02020404030301010803" pitchFamily="18" charset="0"/>
              </a:rPr>
              <a:t>24. rujna 2020.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96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0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1">
                <a:lumMod val="0"/>
                <a:lumOff val="100000"/>
                <a:alpha val="81000"/>
              </a:schemeClr>
            </a:gs>
            <a:gs pos="3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" y="49078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498057" y="468200"/>
            <a:ext cx="2626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 smtClean="0"/>
              <a:t>Diseminacija</a:t>
            </a:r>
            <a:endParaRPr lang="hr-HR" sz="3600" b="1" dirty="0"/>
          </a:p>
        </p:txBody>
      </p:sp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/>
          <p:cNvSpPr txBox="1"/>
          <p:nvPr/>
        </p:nvSpPr>
        <p:spPr>
          <a:xfrm flipH="1">
            <a:off x="4646111" y="-315416"/>
            <a:ext cx="46093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/>
              <a:t>4 </a:t>
            </a:r>
            <a:r>
              <a:rPr lang="hr-HR" sz="2000" b="1" dirty="0" smtClean="0"/>
              <a:t>web-</a:t>
            </a:r>
            <a:r>
              <a:rPr lang="hr-HR" sz="2000" b="1" dirty="0" err="1" smtClean="0"/>
              <a:t>newsletera</a:t>
            </a:r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/>
              <a:t>2 </a:t>
            </a:r>
            <a:r>
              <a:rPr lang="hr-HR" sz="2000" b="1" dirty="0" smtClean="0"/>
              <a:t>TV-nastupa</a:t>
            </a:r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/>
              <a:t>2 </a:t>
            </a:r>
            <a:r>
              <a:rPr lang="hr-HR" sz="2000" b="1" dirty="0" smtClean="0"/>
              <a:t>radio-nastupa</a:t>
            </a:r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 err="1" smtClean="0"/>
              <a:t>Webinari</a:t>
            </a:r>
            <a:r>
              <a:rPr lang="hr-HR" sz="2000" b="1" dirty="0" smtClean="0"/>
              <a:t> „Pisci na mreži”- vidljivost</a:t>
            </a:r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Školski list „Cener” – 3 broja</a:t>
            </a:r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Facebook</a:t>
            </a:r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Web-stranice </a:t>
            </a:r>
            <a:r>
              <a:rPr lang="hr-HR" sz="2000" b="1" dirty="0">
                <a:hlinkClick r:id="rId5"/>
              </a:rPr>
              <a:t>http://handbook4rspreaders.org</a:t>
            </a:r>
            <a:r>
              <a:rPr lang="hr-HR" sz="2000" b="1" dirty="0" smtClean="0">
                <a:hlinkClick r:id="rId5"/>
              </a:rPr>
              <a:t>/</a:t>
            </a:r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Stranice škole – vidljivost</a:t>
            </a:r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Link na web-stranicama srodnih programa i Institucija (AZOO, Moja </a:t>
            </a:r>
            <a:r>
              <a:rPr lang="hr-HR" sz="2000" b="1" dirty="0" err="1" smtClean="0"/>
              <a:t>mučionica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etc</a:t>
            </a:r>
            <a:r>
              <a:rPr lang="hr-HR" sz="2000" b="1" dirty="0" smtClean="0"/>
              <a:t>.)</a:t>
            </a:r>
            <a:endParaRPr lang="hr-HR" sz="2000" b="1" dirty="0"/>
          </a:p>
          <a:p>
            <a:pPr marL="742950" lvl="1" indent="-285750">
              <a:buFontTx/>
              <a:buChar char="-"/>
            </a:pPr>
            <a:r>
              <a:rPr lang="hr-HR" sz="2000" b="1" dirty="0"/>
              <a:t> </a:t>
            </a:r>
            <a:r>
              <a:rPr lang="hr-HR" sz="2000" b="1" dirty="0" smtClean="0"/>
              <a:t>5. festival svjetske književnosti</a:t>
            </a:r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Promocije knjiga</a:t>
            </a:r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Predavanja na stručnim skupovima </a:t>
            </a:r>
            <a:r>
              <a:rPr lang="hr-HR" sz="2000" b="1" u="sng" dirty="0" smtClean="0"/>
              <a:t>(</a:t>
            </a:r>
            <a:r>
              <a:rPr lang="en-US" b="1" u="sng" dirty="0"/>
              <a:t>''</a:t>
            </a:r>
            <a:r>
              <a:rPr lang="en-US" b="1" u="sng" dirty="0" err="1"/>
              <a:t>Europska</a:t>
            </a:r>
            <a:r>
              <a:rPr lang="en-US" b="1" u="sng" dirty="0"/>
              <a:t> </a:t>
            </a:r>
            <a:r>
              <a:rPr lang="en-US" b="1" u="sng" dirty="0" err="1"/>
              <a:t>godina</a:t>
            </a:r>
            <a:r>
              <a:rPr lang="en-US" b="1" u="sng" dirty="0"/>
              <a:t> </a:t>
            </a:r>
            <a:r>
              <a:rPr lang="en-US" b="1" u="sng" dirty="0" err="1"/>
              <a:t>kulturne</a:t>
            </a:r>
            <a:r>
              <a:rPr lang="en-US" b="1" u="sng" dirty="0"/>
              <a:t> </a:t>
            </a:r>
            <a:r>
              <a:rPr lang="en-US" b="1" u="sng" dirty="0" err="1"/>
              <a:t>baštine</a:t>
            </a:r>
            <a:r>
              <a:rPr lang="en-US" b="1" u="sng" dirty="0" smtClean="0"/>
              <a:t>'‘</a:t>
            </a:r>
            <a:r>
              <a:rPr lang="hr-HR" b="1" u="sng" dirty="0" smtClean="0"/>
              <a:t>)</a:t>
            </a:r>
            <a:endParaRPr lang="hr-HR" sz="2000" b="1" u="sng" dirty="0" smtClean="0"/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Javna događanja („</a:t>
            </a:r>
            <a:r>
              <a:rPr lang="hr-HR" sz="2000" b="1" dirty="0" err="1" smtClean="0"/>
              <a:t>Dojdi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osmaš</a:t>
            </a:r>
            <a:r>
              <a:rPr lang="hr-HR" sz="2000" b="1" dirty="0" smtClean="0"/>
              <a:t>!”)</a:t>
            </a:r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Promotivni projektni video </a:t>
            </a:r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Veleposlanstvo Republike Hrvatske u Pragu</a:t>
            </a:r>
          </a:p>
          <a:p>
            <a:pPr marL="742950" lvl="1" indent="-285750">
              <a:buFontTx/>
              <a:buChar char="-"/>
            </a:pPr>
            <a:r>
              <a:rPr lang="hr-HR" sz="2000" b="1" dirty="0" smtClean="0"/>
              <a:t>Završna konferencija…..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14572" y="1379637"/>
            <a:ext cx="5123356" cy="3908346"/>
            <a:chOff x="107486" y="1914203"/>
            <a:chExt cx="5123356" cy="3908346"/>
          </a:xfrm>
        </p:grpSpPr>
        <p:sp>
          <p:nvSpPr>
            <p:cNvPr id="16" name="Bločni luk 15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ručno 16"/>
            <p:cNvSpPr/>
            <p:nvPr/>
          </p:nvSpPr>
          <p:spPr>
            <a:xfrm>
              <a:off x="1920329" y="1914203"/>
              <a:ext cx="3310513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5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Pravokutnik 19"/>
          <p:cNvSpPr/>
          <p:nvPr/>
        </p:nvSpPr>
        <p:spPr>
          <a:xfrm>
            <a:off x="1821669" y="2663475"/>
            <a:ext cx="35175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500" b="1" dirty="0" err="1" smtClean="0"/>
              <a:t>Diseminacijski</a:t>
            </a:r>
            <a:r>
              <a:rPr lang="hr-HR" sz="2500" b="1" dirty="0" smtClean="0"/>
              <a:t> plan Hrvatska</a:t>
            </a:r>
          </a:p>
          <a:p>
            <a:pPr lvl="0" algn="ctr"/>
            <a:r>
              <a:rPr lang="hr-HR" sz="1400" b="1" dirty="0">
                <a:solidFill>
                  <a:srgbClr val="FF0000"/>
                </a:solidFill>
              </a:rPr>
              <a:t>https://handbook4rspreaders.org/hr/diseminacija.html?start=0</a:t>
            </a:r>
          </a:p>
        </p:txBody>
      </p:sp>
      <p:sp>
        <p:nvSpPr>
          <p:cNvPr id="18" name="Prostoručno 17"/>
          <p:cNvSpPr/>
          <p:nvPr/>
        </p:nvSpPr>
        <p:spPr>
          <a:xfrm>
            <a:off x="1642206" y="4052421"/>
            <a:ext cx="3001801" cy="1845155"/>
          </a:xfrm>
          <a:custGeom>
            <a:avLst/>
            <a:gdLst>
              <a:gd name="connsiteX0" fmla="*/ 0 w 4053167"/>
              <a:gd name="connsiteY0" fmla="*/ 1867183 h 3734365"/>
              <a:gd name="connsiteX1" fmla="*/ 2026584 w 4053167"/>
              <a:gd name="connsiteY1" fmla="*/ 0 h 3734365"/>
              <a:gd name="connsiteX2" fmla="*/ 4053168 w 4053167"/>
              <a:gd name="connsiteY2" fmla="*/ 1867183 h 3734365"/>
              <a:gd name="connsiteX3" fmla="*/ 2026584 w 4053167"/>
              <a:gd name="connsiteY3" fmla="*/ 3734366 h 3734365"/>
              <a:gd name="connsiteX4" fmla="*/ 0 w 4053167"/>
              <a:gd name="connsiteY4" fmla="*/ 1867183 h 37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167" h="3734365">
                <a:moveTo>
                  <a:pt x="0" y="1867183"/>
                </a:moveTo>
                <a:cubicBezTo>
                  <a:pt x="0" y="835966"/>
                  <a:pt x="907333" y="0"/>
                  <a:pt x="2026584" y="0"/>
                </a:cubicBezTo>
                <a:cubicBezTo>
                  <a:pt x="3145835" y="0"/>
                  <a:pt x="4053168" y="835966"/>
                  <a:pt x="4053168" y="1867183"/>
                </a:cubicBezTo>
                <a:cubicBezTo>
                  <a:pt x="4053168" y="2898400"/>
                  <a:pt x="3145835" y="3734366"/>
                  <a:pt x="2026584" y="3734366"/>
                </a:cubicBezTo>
                <a:cubicBezTo>
                  <a:pt x="907333" y="3734366"/>
                  <a:pt x="0" y="2898400"/>
                  <a:pt x="0" y="186718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323" tIns="578635" rIns="625323" bIns="578635" numCol="1" spcCol="1270" anchor="ctr" anchorCtr="0">
            <a:noAutofit/>
          </a:bodyPr>
          <a:lstStyle/>
          <a:p>
            <a:pPr lvl="0" algn="ctr"/>
            <a:r>
              <a:rPr lang="hr-HR" sz="2000" b="1" dirty="0" smtClean="0">
                <a:solidFill>
                  <a:srgbClr val="FFFF00"/>
                </a:solidFill>
              </a:rPr>
              <a:t>Svaki partner razvio zaseban </a:t>
            </a:r>
            <a:r>
              <a:rPr lang="hr-HR" sz="2000" b="1" dirty="0" err="1" smtClean="0">
                <a:solidFill>
                  <a:srgbClr val="FFFF00"/>
                </a:solidFill>
              </a:rPr>
              <a:t>Diseminacijski</a:t>
            </a:r>
            <a:r>
              <a:rPr lang="hr-HR" sz="2000" b="1" dirty="0" smtClean="0">
                <a:solidFill>
                  <a:srgbClr val="FFFF00"/>
                </a:solidFill>
              </a:rPr>
              <a:t> plan  </a:t>
            </a:r>
            <a:endParaRPr lang="hr-H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>
                <a:lumMod val="0"/>
                <a:lumOff val="100000"/>
                <a:alpha val="81000"/>
              </a:schemeClr>
            </a:gs>
            <a:gs pos="3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" y="49078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915816" y="751056"/>
            <a:ext cx="4006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Osiguranje kvalitete</a:t>
            </a:r>
            <a:endParaRPr lang="hr-HR" sz="3600" b="1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4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86610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23528" y="1798069"/>
            <a:ext cx="859248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hr-HR" sz="2200" b="1" dirty="0"/>
              <a:t>Tim za upravljanje </a:t>
            </a:r>
            <a:r>
              <a:rPr lang="hr-HR" sz="2200" b="1" dirty="0" smtClean="0"/>
              <a:t>kvalitetom, postavljen </a:t>
            </a:r>
            <a:r>
              <a:rPr lang="hr-HR" sz="2200" b="1" dirty="0"/>
              <a:t>u svakoj </a:t>
            </a:r>
            <a:r>
              <a:rPr lang="hr-HR" sz="2200" b="1" dirty="0" smtClean="0"/>
              <a:t>partnerskoj zemlji - </a:t>
            </a:r>
            <a:r>
              <a:rPr lang="hr-HR" sz="2200" b="1" dirty="0"/>
              <a:t>prati aktivnosti </a:t>
            </a:r>
            <a:r>
              <a:rPr lang="hr-HR" sz="2200" b="1" dirty="0" smtClean="0"/>
              <a:t>projekta, osigurava </a:t>
            </a:r>
            <a:r>
              <a:rPr lang="hr-HR" sz="2200" b="1" dirty="0"/>
              <a:t>visoku </a:t>
            </a:r>
            <a:r>
              <a:rPr lang="hr-HR" sz="2200" b="1" dirty="0" smtClean="0"/>
              <a:t>kvalitetu </a:t>
            </a:r>
            <a:r>
              <a:rPr lang="hr-HR" sz="2200" b="1" dirty="0"/>
              <a:t>i </a:t>
            </a:r>
            <a:r>
              <a:rPr lang="hr-HR" sz="2200" b="1" dirty="0" smtClean="0"/>
              <a:t>dosljednost </a:t>
            </a:r>
            <a:r>
              <a:rPr lang="hr-HR" sz="2200" b="1" dirty="0"/>
              <a:t>u provedbi </a:t>
            </a:r>
            <a:r>
              <a:rPr lang="hr-HR" sz="2200" b="1" dirty="0" smtClean="0"/>
              <a:t>alata.</a:t>
            </a:r>
          </a:p>
          <a:p>
            <a:pPr marL="342900" indent="-342900" algn="just">
              <a:buAutoNum type="arabicPeriod"/>
            </a:pPr>
            <a:r>
              <a:rPr lang="hr-HR" sz="2200" b="1" dirty="0" err="1" smtClean="0"/>
              <a:t>Evaluator</a:t>
            </a:r>
            <a:r>
              <a:rPr lang="hr-HR" sz="2200" b="1" dirty="0" smtClean="0"/>
              <a:t> – jamstvo neovisnosti i nepristranosti u procesima. Podnosi evaluacijska izvješća.</a:t>
            </a:r>
          </a:p>
          <a:p>
            <a:pPr marL="342900" indent="-342900" algn="just">
              <a:buFontTx/>
              <a:buAutoNum type="arabicPeriod"/>
            </a:pPr>
            <a:r>
              <a:rPr lang="hr-HR" sz="2200" b="1" dirty="0"/>
              <a:t>Učestalost provjera </a:t>
            </a:r>
            <a:r>
              <a:rPr lang="hr-HR" sz="2200" b="1" dirty="0" smtClean="0"/>
              <a:t>kvalitete</a:t>
            </a:r>
            <a:r>
              <a:rPr lang="hr-HR" sz="2200" dirty="0"/>
              <a:t> </a:t>
            </a:r>
            <a:r>
              <a:rPr lang="hr-HR" sz="2200" b="1" dirty="0" smtClean="0"/>
              <a:t>– trajna aktivnost; naročito </a:t>
            </a:r>
            <a:r>
              <a:rPr lang="hr-HR" sz="2200" b="1" dirty="0"/>
              <a:t>na ključnim fazama </a:t>
            </a:r>
            <a:r>
              <a:rPr lang="hr-HR" sz="2200" b="1" dirty="0" smtClean="0"/>
              <a:t>projekta i u </a:t>
            </a:r>
            <a:r>
              <a:rPr lang="hr-HR" sz="2200" b="1" dirty="0"/>
              <a:t>završnoj </a:t>
            </a:r>
            <a:r>
              <a:rPr lang="hr-HR" sz="2200" b="1" dirty="0" smtClean="0"/>
              <a:t>fazi.</a:t>
            </a:r>
          </a:p>
          <a:p>
            <a:pPr marL="342900" indent="-342900" algn="just">
              <a:buFontTx/>
              <a:buAutoNum type="arabicPeriod"/>
            </a:pPr>
            <a:r>
              <a:rPr lang="hr-HR" sz="2200" b="1" dirty="0"/>
              <a:t>Svi </a:t>
            </a:r>
            <a:r>
              <a:rPr lang="hr-HR" sz="2200" b="1" dirty="0" smtClean="0"/>
              <a:t>partneri osiguravaju </a:t>
            </a:r>
            <a:r>
              <a:rPr lang="hr-HR" sz="2200" b="1" dirty="0"/>
              <a:t>poštivanje </a:t>
            </a:r>
            <a:r>
              <a:rPr lang="hr-HR" sz="2200" b="1" dirty="0" smtClean="0"/>
              <a:t>sporazuma, </a:t>
            </a:r>
            <a:r>
              <a:rPr lang="hr-HR" sz="2200" b="1" dirty="0"/>
              <a:t>redovito </a:t>
            </a:r>
            <a:r>
              <a:rPr lang="hr-HR" sz="2200" b="1" dirty="0" smtClean="0"/>
              <a:t>nadgledaju </a:t>
            </a:r>
            <a:r>
              <a:rPr lang="hr-HR" sz="2200" b="1" dirty="0"/>
              <a:t>i </a:t>
            </a:r>
            <a:r>
              <a:rPr lang="hr-HR" sz="2200" b="1" dirty="0" smtClean="0"/>
              <a:t>pregledavaju </a:t>
            </a:r>
            <a:r>
              <a:rPr lang="hr-HR" sz="2200" b="1" dirty="0"/>
              <a:t>sve dijelove i aktivnosti svakog planiranog ishoda</a:t>
            </a:r>
            <a:r>
              <a:rPr lang="hr-HR" sz="2200" b="1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hr-HR" sz="2200" b="1" dirty="0" smtClean="0"/>
              <a:t>Upravni odbor - </a:t>
            </a:r>
            <a:r>
              <a:rPr lang="hr-HR" sz="2200" b="1" dirty="0"/>
              <a:t>uspostavljen </a:t>
            </a:r>
            <a:r>
              <a:rPr lang="hr-HR" sz="2200" b="1" dirty="0" smtClean="0"/>
              <a:t>zbog donošenja izvršnih odluka </a:t>
            </a:r>
            <a:r>
              <a:rPr lang="hr-HR" sz="2200" b="1" dirty="0"/>
              <a:t>i </a:t>
            </a:r>
            <a:r>
              <a:rPr lang="hr-HR" sz="2200" b="1" dirty="0" smtClean="0"/>
              <a:t>savjetovanja </a:t>
            </a:r>
            <a:r>
              <a:rPr lang="hr-HR" sz="2200" b="1" dirty="0"/>
              <a:t>na visokoj </a:t>
            </a:r>
            <a:r>
              <a:rPr lang="hr-HR" sz="2200" b="1" dirty="0" smtClean="0"/>
              <a:t>projektnoj razini.</a:t>
            </a:r>
            <a:endParaRPr lang="hr-HR" sz="2200" b="1" dirty="0"/>
          </a:p>
          <a:p>
            <a:pPr marL="342900" indent="-342900" algn="just">
              <a:buFontTx/>
              <a:buAutoNum type="arabicPeriod"/>
            </a:pPr>
            <a:endParaRPr lang="hr-HR" sz="2200" b="1" dirty="0" smtClean="0"/>
          </a:p>
          <a:p>
            <a:pPr marL="342900" indent="-342900" algn="just">
              <a:buFontTx/>
              <a:buAutoNum type="arabicPeriod"/>
            </a:pPr>
            <a:endParaRPr lang="hr-H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9704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>
                <a:lumMod val="0"/>
                <a:lumOff val="100000"/>
                <a:alpha val="81000"/>
              </a:schemeClr>
            </a:gs>
            <a:gs pos="3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" y="49078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452436" y="518643"/>
            <a:ext cx="2694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r-HR" sz="3600" b="1" dirty="0" smtClean="0"/>
              <a:t>Analiza rizika</a:t>
            </a:r>
            <a:endParaRPr lang="hr-HR" sz="3600" b="1" dirty="0"/>
          </a:p>
        </p:txBody>
      </p:sp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86610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556300" y="1461854"/>
            <a:ext cx="852048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200" b="1" dirty="0" smtClean="0"/>
              <a:t>Identificirani prilikom pisanja projektne prijave</a:t>
            </a:r>
            <a:r>
              <a:rPr lang="en-US" sz="2200" b="1" dirty="0" smtClean="0"/>
              <a:t>:</a:t>
            </a:r>
            <a:endParaRPr lang="hr-HR" sz="2200" b="1" dirty="0" smtClean="0"/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1. Loša međupartnerska komunikacija i suradnja</a:t>
            </a:r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2. Neočekivane tehničke poteškoće</a:t>
            </a:r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3. </a:t>
            </a:r>
            <a:r>
              <a:rPr lang="en-US" sz="2200" b="1" dirty="0" err="1" smtClean="0"/>
              <a:t>Ljudske</a:t>
            </a:r>
            <a:r>
              <a:rPr lang="en-US" sz="2200" b="1" dirty="0" smtClean="0"/>
              <a:t> </a:t>
            </a:r>
            <a:r>
              <a:rPr lang="en-US" sz="2200" b="1" dirty="0" err="1"/>
              <a:t>pogreške</a:t>
            </a:r>
            <a:r>
              <a:rPr lang="en-US" sz="2200" b="1" dirty="0"/>
              <a:t> u </a:t>
            </a:r>
            <a:r>
              <a:rPr lang="en-US" sz="2200" b="1" dirty="0" err="1"/>
              <a:t>radu</a:t>
            </a:r>
            <a:r>
              <a:rPr lang="en-US" sz="2200" b="1" dirty="0"/>
              <a:t> </a:t>
            </a:r>
            <a:r>
              <a:rPr lang="en-US" sz="2200" b="1" dirty="0" smtClean="0"/>
              <a:t>(</a:t>
            </a:r>
            <a:r>
              <a:rPr lang="hr-HR" sz="2200" b="1" dirty="0" smtClean="0"/>
              <a:t>loše </a:t>
            </a:r>
            <a:r>
              <a:rPr lang="en-US" sz="2200" b="1" dirty="0" err="1" smtClean="0"/>
              <a:t>planiranje</a:t>
            </a:r>
            <a:r>
              <a:rPr lang="en-US" sz="2200" b="1" dirty="0"/>
              <a:t>, </a:t>
            </a:r>
            <a:r>
              <a:rPr lang="en-US" sz="2200" b="1" dirty="0" err="1" smtClean="0"/>
              <a:t>slabe</a:t>
            </a:r>
            <a:r>
              <a:rPr lang="hr-HR" sz="2200" b="1" dirty="0" smtClean="0"/>
              <a:t> i nekvalitetne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isporuke</a:t>
            </a:r>
            <a:r>
              <a:rPr lang="en-US" sz="2200" b="1" dirty="0" smtClean="0"/>
              <a:t>, </a:t>
            </a:r>
            <a:r>
              <a:rPr lang="en-US" sz="2200" b="1" dirty="0" err="1"/>
              <a:t>nedovršene</a:t>
            </a:r>
            <a:r>
              <a:rPr lang="en-US" sz="2200" b="1" dirty="0"/>
              <a:t> </a:t>
            </a:r>
            <a:r>
              <a:rPr lang="en-US" sz="2200" b="1" dirty="0" err="1"/>
              <a:t>zadaće</a:t>
            </a:r>
            <a:r>
              <a:rPr lang="en-US" sz="2200" b="1" dirty="0"/>
              <a:t>, </a:t>
            </a:r>
            <a:r>
              <a:rPr lang="en-US" sz="2200" b="1" dirty="0" err="1"/>
              <a:t>kršenje</a:t>
            </a:r>
            <a:r>
              <a:rPr lang="en-US" sz="2200" b="1" dirty="0"/>
              <a:t> </a:t>
            </a:r>
            <a:r>
              <a:rPr lang="en-US" sz="2200" b="1" dirty="0" err="1"/>
              <a:t>rokova</a:t>
            </a:r>
            <a:r>
              <a:rPr lang="en-US" sz="2200" b="1" dirty="0"/>
              <a:t> </a:t>
            </a:r>
            <a:r>
              <a:rPr lang="en-US" sz="2200" b="1" dirty="0" err="1"/>
              <a:t>itd</a:t>
            </a:r>
            <a:r>
              <a:rPr lang="en-US" sz="2200" b="1" dirty="0" smtClean="0"/>
              <a:t>.)</a:t>
            </a:r>
            <a:endParaRPr lang="hr-HR" sz="2200" b="1" dirty="0"/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4. </a:t>
            </a:r>
            <a:r>
              <a:rPr lang="en-US" sz="2200" b="1" dirty="0" err="1" smtClean="0"/>
              <a:t>Nedostatak</a:t>
            </a:r>
            <a:r>
              <a:rPr lang="en-US" sz="2200" b="1" dirty="0" smtClean="0"/>
              <a:t> </a:t>
            </a:r>
            <a:r>
              <a:rPr lang="en-US" sz="2200" b="1" dirty="0" err="1"/>
              <a:t>resursa</a:t>
            </a:r>
            <a:r>
              <a:rPr lang="en-US" sz="2200" b="1" dirty="0"/>
              <a:t> </a:t>
            </a:r>
            <a:r>
              <a:rPr lang="en-US" sz="2200" b="1" dirty="0" err="1"/>
              <a:t>uzrokovan</a:t>
            </a:r>
            <a:r>
              <a:rPr lang="en-US" sz="2200" b="1" dirty="0"/>
              <a:t> </a:t>
            </a:r>
            <a:r>
              <a:rPr lang="en-US" sz="2200" b="1" dirty="0" err="1"/>
              <a:t>neprihvatljivim</a:t>
            </a:r>
            <a:r>
              <a:rPr lang="en-US" sz="2200" b="1" dirty="0"/>
              <a:t> </a:t>
            </a:r>
            <a:r>
              <a:rPr lang="en-US" sz="2200" b="1" dirty="0" err="1" smtClean="0"/>
              <a:t>troškovima</a:t>
            </a:r>
            <a:endParaRPr lang="hr-HR" sz="2200" b="1" dirty="0" smtClean="0"/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5. </a:t>
            </a:r>
            <a:r>
              <a:rPr lang="en-US" sz="2200" b="1" dirty="0" smtClean="0"/>
              <a:t>Ne</a:t>
            </a:r>
            <a:r>
              <a:rPr lang="hr-HR" sz="2200" b="1" dirty="0" smtClean="0"/>
              <a:t>dostižni</a:t>
            </a:r>
            <a:r>
              <a:rPr lang="en-US" sz="2200" b="1" dirty="0" smtClean="0"/>
              <a:t> </a:t>
            </a:r>
            <a:r>
              <a:rPr lang="en-US" sz="2200" b="1" dirty="0" err="1"/>
              <a:t>ciljevi</a:t>
            </a:r>
            <a:r>
              <a:rPr lang="en-US" sz="2200" b="1" dirty="0"/>
              <a:t> u </a:t>
            </a:r>
            <a:r>
              <a:rPr lang="en-US" sz="2200" b="1" dirty="0" err="1"/>
              <a:t>smislu</a:t>
            </a:r>
            <a:r>
              <a:rPr lang="en-US" sz="2200" b="1" dirty="0"/>
              <a:t> </a:t>
            </a:r>
            <a:r>
              <a:rPr lang="en-US" sz="2200" b="1" dirty="0" err="1"/>
              <a:t>proračuna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 smtClean="0"/>
              <a:t>izvedivosti</a:t>
            </a:r>
            <a:endParaRPr lang="hr-HR" sz="2200" b="1" dirty="0" smtClean="0"/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6. Nedostatak inicijative i </a:t>
            </a:r>
            <a:r>
              <a:rPr lang="hr-HR" sz="2200" b="1" dirty="0" err="1" smtClean="0"/>
              <a:t>proaktivnog</a:t>
            </a:r>
            <a:r>
              <a:rPr lang="hr-HR" sz="2200" b="1" dirty="0" smtClean="0"/>
              <a:t> provođenja projektnih aktivnosti</a:t>
            </a:r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7. Vrijeme, administrativni resursi…..</a:t>
            </a:r>
          </a:p>
        </p:txBody>
      </p:sp>
    </p:spTree>
    <p:extLst>
      <p:ext uri="{BB962C8B-B14F-4D97-AF65-F5344CB8AC3E}">
        <p14:creationId xmlns:p14="http://schemas.microsoft.com/office/powerpoint/2010/main" val="25203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>
                <a:lumMod val="0"/>
                <a:lumOff val="100000"/>
                <a:alpha val="81000"/>
              </a:schemeClr>
            </a:gs>
            <a:gs pos="3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" y="49078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776226" y="647573"/>
            <a:ext cx="3975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r-HR" sz="3600" b="1" dirty="0" smtClean="0"/>
              <a:t>Upravljanje rizicima</a:t>
            </a:r>
            <a:endParaRPr lang="hr-HR" sz="3600" b="1" dirty="0"/>
          </a:p>
        </p:txBody>
      </p:sp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86610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67540" y="1329828"/>
            <a:ext cx="859248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200" b="1" dirty="0" smtClean="0"/>
              <a:t>1. Imenovanje voditelja pojedinačnih aktivnosti (za svaki ishod jedan partner)</a:t>
            </a:r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2. Upravni odbor</a:t>
            </a:r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3. Prilagodbe projektnih strategija</a:t>
            </a:r>
          </a:p>
          <a:p>
            <a:pPr algn="just">
              <a:lnSpc>
                <a:spcPct val="150000"/>
              </a:lnSpc>
            </a:pPr>
            <a:r>
              <a:rPr lang="hr-HR" sz="2200" b="1" dirty="0"/>
              <a:t>4</a:t>
            </a:r>
            <a:r>
              <a:rPr lang="hr-HR" sz="2200" b="1" dirty="0" smtClean="0"/>
              <a:t>. Jačanje nadzora</a:t>
            </a:r>
          </a:p>
          <a:p>
            <a:pPr algn="just">
              <a:lnSpc>
                <a:spcPct val="150000"/>
              </a:lnSpc>
            </a:pPr>
            <a:r>
              <a:rPr lang="hr-HR" sz="2200" b="1" dirty="0"/>
              <a:t>5</a:t>
            </a:r>
            <a:r>
              <a:rPr lang="hr-HR" sz="2200" b="1" dirty="0" smtClean="0"/>
              <a:t>. Intenziviranje komunikacije i projektnih sastanaka</a:t>
            </a:r>
          </a:p>
          <a:p>
            <a:pPr algn="just">
              <a:lnSpc>
                <a:spcPct val="150000"/>
              </a:lnSpc>
            </a:pPr>
            <a:r>
              <a:rPr lang="hr-HR" sz="2200" b="1" dirty="0"/>
              <a:t>6</a:t>
            </a:r>
            <a:r>
              <a:rPr lang="hr-HR" sz="2200" b="1" dirty="0" smtClean="0"/>
              <a:t>. Promjene ili preraspodjela budžeta</a:t>
            </a:r>
          </a:p>
        </p:txBody>
      </p:sp>
    </p:spTree>
    <p:extLst>
      <p:ext uri="{BB962C8B-B14F-4D97-AF65-F5344CB8AC3E}">
        <p14:creationId xmlns:p14="http://schemas.microsoft.com/office/powerpoint/2010/main" val="38865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>
                <a:lumMod val="0"/>
                <a:lumOff val="100000"/>
                <a:alpha val="81000"/>
              </a:schemeClr>
            </a:gs>
            <a:gs pos="3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" y="49078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292139" y="729016"/>
            <a:ext cx="295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1F497D">
                    <a:lumMod val="50000"/>
                  </a:srgbClr>
                </a:solidFill>
                <a:cs typeface="Calibri"/>
              </a:rPr>
              <a:t>Upravni odbor</a:t>
            </a:r>
          </a:p>
        </p:txBody>
      </p:sp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86610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44933" y="1358473"/>
            <a:ext cx="84484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200" b="1" dirty="0" smtClean="0"/>
              <a:t>Odluke na razinama: </a:t>
            </a:r>
            <a:endParaRPr lang="hr-HR" sz="2200" b="1" dirty="0"/>
          </a:p>
          <a:p>
            <a:pPr algn="just">
              <a:lnSpc>
                <a:spcPct val="150000"/>
              </a:lnSpc>
            </a:pPr>
            <a:r>
              <a:rPr lang="hr-HR" sz="2200" b="1" dirty="0" smtClean="0"/>
              <a:t>-    Razrješenja konfliktnih situacija </a:t>
            </a:r>
            <a:endParaRPr lang="hr-HR" sz="2200" b="1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Troškova na razini budžeta – amandmani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Eventualnih izmjena/prilagodbi projektnog plana</a:t>
            </a:r>
            <a:endParaRPr lang="hr-HR" sz="2200" b="1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Izmjena radnih opterećenja</a:t>
            </a:r>
            <a:endParaRPr lang="hr-HR" sz="2200" b="1" dirty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Prevencije projektnih rizika. Primjerice, zamjena partnera koji ne ispunjava zadaće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Više sile (</a:t>
            </a:r>
            <a:r>
              <a:rPr lang="hr-HR" sz="2200" b="1" i="1" dirty="0" err="1" smtClean="0"/>
              <a:t>Force</a:t>
            </a:r>
            <a:r>
              <a:rPr lang="hr-HR" sz="2200" b="1" i="1" dirty="0" smtClean="0"/>
              <a:t> </a:t>
            </a:r>
            <a:r>
              <a:rPr lang="hr-HR" sz="2200" b="1" i="1" dirty="0" err="1" smtClean="0"/>
              <a:t>majeure</a:t>
            </a:r>
            <a:r>
              <a:rPr lang="hr-HR" sz="2200" b="1" dirty="0" smtClean="0"/>
              <a:t>).</a:t>
            </a:r>
            <a:endParaRPr lang="hr-HR" sz="2200" b="1" dirty="0"/>
          </a:p>
        </p:txBody>
      </p:sp>
    </p:spTree>
    <p:extLst>
      <p:ext uri="{BB962C8B-B14F-4D97-AF65-F5344CB8AC3E}">
        <p14:creationId xmlns:p14="http://schemas.microsoft.com/office/powerpoint/2010/main" val="1271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>
                <a:lumMod val="0"/>
                <a:lumOff val="100000"/>
                <a:alpha val="81000"/>
              </a:schemeClr>
            </a:gs>
            <a:gs pos="3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934667" y="432300"/>
            <a:ext cx="3719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b="1" dirty="0" smtClean="0"/>
              <a:t>Održivost projekta</a:t>
            </a:r>
            <a:endParaRPr lang="hr-HR" sz="3600" b="1" dirty="0" smtClean="0">
              <a:solidFill>
                <a:srgbClr val="1F497D">
                  <a:lumMod val="50000"/>
                </a:srgbClr>
              </a:solidFill>
              <a:cs typeface="Calibri"/>
            </a:endParaRPr>
          </a:p>
        </p:txBody>
      </p:sp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76897" y="1106727"/>
            <a:ext cx="883818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Nastavak promocije kroz stručna predavanja i radionice 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 </a:t>
            </a:r>
            <a:r>
              <a:rPr lang="hr-HR" sz="2200" b="1" dirty="0" smtClean="0"/>
              <a:t>     – AZOO; svi partneri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Održavanje i nadopuna digitalnog interaktivnog repozitorija s 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 </a:t>
            </a:r>
            <a:r>
              <a:rPr lang="hr-HR" sz="2200" b="1" dirty="0" smtClean="0"/>
              <a:t>    inovativnim materijalima za učenje i poučavanje – uključuje sve dionike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 </a:t>
            </a:r>
            <a:r>
              <a:rPr lang="hr-HR" sz="2200" b="1" dirty="0" smtClean="0"/>
              <a:t>    </a:t>
            </a:r>
            <a:r>
              <a:rPr lang="hr-HR" sz="2200" b="1" dirty="0" err="1" smtClean="0"/>
              <a:t>odgojnoobrazovnih</a:t>
            </a:r>
            <a:r>
              <a:rPr lang="hr-HR" sz="2200" b="1" dirty="0" smtClean="0"/>
              <a:t> procesa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Pružanje sustavne podrške nastavnicima u organizaciji AZOO</a:t>
            </a:r>
          </a:p>
          <a:p>
            <a:pPr>
              <a:lnSpc>
                <a:spcPct val="150000"/>
              </a:lnSpc>
            </a:pPr>
            <a:r>
              <a:rPr lang="hr-HR" sz="2200" b="1" dirty="0"/>
              <a:t> </a:t>
            </a:r>
            <a:r>
              <a:rPr lang="hr-HR" sz="2200" b="1" dirty="0" smtClean="0"/>
              <a:t>   /srodnih institucija partnerskih zemalja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Jačanje međuinstitucionalne suradnje, od lokalne do europske razine. 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sz="2200" b="1" dirty="0" smtClean="0"/>
              <a:t>NOVI PROJEKT U 2020.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hr-HR" sz="2200" b="1" dirty="0" smtClean="0"/>
          </a:p>
        </p:txBody>
      </p:sp>
      <p:pic>
        <p:nvPicPr>
          <p:cNvPr id="7" name="Picture 4" descr="C:\Users\korisnik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92" y="5229200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1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744746" y="154372"/>
            <a:ext cx="5402560" cy="60466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hr-HR" sz="2500" b="1" dirty="0" smtClean="0"/>
              <a:t>Utjecaj projekta na motivaciju djelatnika i podizanje kvalitete rada</a:t>
            </a:r>
            <a:endParaRPr lang="hr-HR" sz="25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5995956"/>
              </p:ext>
            </p:extLst>
          </p:nvPr>
        </p:nvGraphicFramePr>
        <p:xfrm>
          <a:off x="189209" y="1147677"/>
          <a:ext cx="8562715" cy="50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36" y="6175277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korisnik\Desktop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9" y="170122"/>
            <a:ext cx="1903016" cy="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4283968" y="1161785"/>
            <a:ext cx="4680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hr-HR" sz="2000" b="1" dirty="0" smtClean="0"/>
              <a:t>Nacionalna </a:t>
            </a:r>
            <a:r>
              <a:rPr lang="hr-HR" sz="2000" b="1" dirty="0"/>
              <a:t>strategije poticanja čitanja 2017.-2022</a:t>
            </a:r>
            <a:r>
              <a:rPr lang="hr-HR" sz="2000" b="1" dirty="0" smtClean="0"/>
              <a:t>. – rezultati Studije slučaja</a:t>
            </a:r>
          </a:p>
          <a:p>
            <a:pPr marL="457200" indent="-457200" algn="just">
              <a:buAutoNum type="arabicPeriod"/>
            </a:pPr>
            <a:r>
              <a:rPr lang="hr-HR" sz="2000" b="1" dirty="0" smtClean="0"/>
              <a:t>Čitateljska grupa – dio školskog kurikuluma </a:t>
            </a:r>
            <a:r>
              <a:rPr lang="hr-HR" sz="2000" dirty="0">
                <a:hlinkClick r:id="rId9"/>
              </a:rPr>
              <a:t>https://drive.google.com/drive/my-drive</a:t>
            </a:r>
            <a:endParaRPr lang="hr-HR" sz="2000" b="1" dirty="0"/>
          </a:p>
          <a:p>
            <a:pPr marL="457200" indent="-457200" algn="just">
              <a:buAutoNum type="arabicPeriod"/>
            </a:pPr>
            <a:r>
              <a:rPr lang="hr-HR" sz="2000" b="1" dirty="0" smtClean="0"/>
              <a:t>Poticanje čitateljske pismenosti</a:t>
            </a:r>
          </a:p>
          <a:p>
            <a:pPr algn="just"/>
            <a:r>
              <a:rPr lang="hr-HR" sz="2000" b="1" dirty="0" smtClean="0"/>
              <a:t>        na razini škole</a:t>
            </a:r>
          </a:p>
          <a:p>
            <a:pPr algn="just"/>
            <a:r>
              <a:rPr lang="hr-HR" sz="2000" b="1" dirty="0"/>
              <a:t> </a:t>
            </a:r>
            <a:r>
              <a:rPr lang="hr-HR" sz="2000" b="1" dirty="0" smtClean="0"/>
              <a:t>      (ostala predmetna područja)</a:t>
            </a:r>
          </a:p>
          <a:p>
            <a:pPr algn="just"/>
            <a:r>
              <a:rPr lang="hr-HR" sz="2000" b="1" dirty="0" smtClean="0"/>
              <a:t>4.    Jačanje svijesti o značaju dobro</a:t>
            </a:r>
          </a:p>
          <a:p>
            <a:pPr algn="just"/>
            <a:r>
              <a:rPr lang="hr-HR" sz="2000" b="1" dirty="0" smtClean="0"/>
              <a:t>        razvijenih čitalačkih vještina za</a:t>
            </a:r>
          </a:p>
          <a:p>
            <a:r>
              <a:rPr lang="hr-HR" sz="2000" b="1" dirty="0"/>
              <a:t> </a:t>
            </a:r>
            <a:r>
              <a:rPr lang="hr-HR" sz="2000" b="1" dirty="0" smtClean="0"/>
              <a:t>       pozitivno oblikovanje</a:t>
            </a:r>
          </a:p>
          <a:p>
            <a:r>
              <a:rPr lang="hr-HR" sz="2000" b="1" dirty="0"/>
              <a:t> </a:t>
            </a:r>
            <a:r>
              <a:rPr lang="hr-HR" sz="2000" b="1" dirty="0" smtClean="0"/>
              <a:t>       budućnosti</a:t>
            </a:r>
          </a:p>
          <a:p>
            <a:pPr algn="just"/>
            <a:r>
              <a:rPr lang="hr-HR" sz="2000" b="1" dirty="0" smtClean="0"/>
              <a:t>5.     Čitalačke vještine - </a:t>
            </a:r>
            <a:r>
              <a:rPr lang="hr-HR" sz="2000" b="1" dirty="0"/>
              <a:t>temelj </a:t>
            </a:r>
            <a:r>
              <a:rPr lang="hr-HR" sz="2000" b="1" dirty="0" smtClean="0"/>
              <a:t>svim</a:t>
            </a:r>
          </a:p>
          <a:p>
            <a:pPr algn="just"/>
            <a:r>
              <a:rPr lang="hr-HR" sz="2000" b="1" dirty="0" smtClean="0"/>
              <a:t>        akademskim znanjima (</a:t>
            </a:r>
            <a:r>
              <a:rPr lang="hr-HR" sz="2000" b="1" dirty="0" err="1" smtClean="0"/>
              <a:t>e.g</a:t>
            </a:r>
            <a:r>
              <a:rPr lang="hr-HR" sz="2000" b="1" dirty="0" smtClean="0"/>
              <a:t>.</a:t>
            </a:r>
          </a:p>
          <a:p>
            <a:pPr algn="just"/>
            <a:r>
              <a:rPr lang="hr-HR" sz="2000" b="1" dirty="0"/>
              <a:t> </a:t>
            </a:r>
            <a:r>
              <a:rPr lang="hr-HR" sz="2000" b="1" dirty="0" smtClean="0"/>
              <a:t>       matematika, prirodoslovlje).</a:t>
            </a:r>
          </a:p>
        </p:txBody>
      </p:sp>
    </p:spTree>
    <p:extLst>
      <p:ext uri="{BB962C8B-B14F-4D97-AF65-F5344CB8AC3E}">
        <p14:creationId xmlns:p14="http://schemas.microsoft.com/office/powerpoint/2010/main" val="12842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1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744746" y="154372"/>
            <a:ext cx="5402560" cy="60466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hr-HR" sz="2500" b="1" dirty="0" smtClean="0"/>
              <a:t>Utjecaj projekta na stručni razvoj ustanove</a:t>
            </a:r>
            <a:endParaRPr lang="hr-HR" sz="25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8301431"/>
              </p:ext>
            </p:extLst>
          </p:nvPr>
        </p:nvGraphicFramePr>
        <p:xfrm>
          <a:off x="-324544" y="1078405"/>
          <a:ext cx="8562715" cy="50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8" y="6100300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korisnik\Desktop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9" y="170122"/>
            <a:ext cx="1903016" cy="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998" y="2292256"/>
            <a:ext cx="2528722" cy="228744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676720" y="1837878"/>
            <a:ext cx="55614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200" b="1" dirty="0" smtClean="0"/>
              <a:t>Osuvremenjivanje odgojno-obrazovnih metoda</a:t>
            </a:r>
            <a:endParaRPr lang="hr-HR" sz="2200" b="1" dirty="0"/>
          </a:p>
          <a:p>
            <a:pPr marL="342900" indent="-342900">
              <a:buFontTx/>
              <a:buChar char="-"/>
            </a:pPr>
            <a:r>
              <a:rPr lang="hr-HR" sz="2200" b="1" dirty="0" smtClean="0"/>
              <a:t>Premošćivanje </a:t>
            </a:r>
            <a:r>
              <a:rPr lang="hr-HR" sz="2200" b="1" dirty="0" err="1"/>
              <a:t>odgojnoobrazovnih</a:t>
            </a:r>
            <a:r>
              <a:rPr lang="hr-HR" sz="2200" b="1" dirty="0"/>
              <a:t> </a:t>
            </a:r>
            <a:endParaRPr lang="hr-HR" sz="2200" b="1" dirty="0" smtClean="0"/>
          </a:p>
          <a:p>
            <a:r>
              <a:rPr lang="hr-HR" sz="2200" b="1" dirty="0"/>
              <a:t> </a:t>
            </a:r>
            <a:r>
              <a:rPr lang="hr-HR" sz="2200" b="1" dirty="0" smtClean="0"/>
              <a:t>    izazova</a:t>
            </a:r>
            <a:endParaRPr lang="hr-HR" sz="2200" b="1" dirty="0"/>
          </a:p>
          <a:p>
            <a:pPr marL="285750" indent="-285750">
              <a:buFontTx/>
              <a:buChar char="-"/>
            </a:pPr>
            <a:r>
              <a:rPr lang="pl-PL" sz="2200" b="1" dirty="0" smtClean="0"/>
              <a:t>Uvođenje </a:t>
            </a:r>
            <a:r>
              <a:rPr lang="pl-PL" sz="2200" b="1" dirty="0"/>
              <a:t>promjena u </a:t>
            </a:r>
            <a:r>
              <a:rPr lang="pl-PL" sz="2200" b="1" dirty="0" smtClean="0"/>
              <a:t>organizacijsku praksu</a:t>
            </a:r>
          </a:p>
          <a:p>
            <a:pPr marL="285750" indent="-285750">
              <a:buFontTx/>
              <a:buChar char="-"/>
            </a:pPr>
            <a:r>
              <a:rPr lang="hr-HR" sz="2200" b="1" dirty="0" smtClean="0"/>
              <a:t>Jačanje stručnih </a:t>
            </a:r>
            <a:r>
              <a:rPr lang="hr-HR" sz="2200" b="1" dirty="0"/>
              <a:t>timova i </a:t>
            </a:r>
            <a:r>
              <a:rPr lang="hr-HR" sz="2200" b="1" dirty="0" smtClean="0"/>
              <a:t>ustanove </a:t>
            </a:r>
            <a:r>
              <a:rPr lang="hr-HR" sz="2200" b="1" dirty="0"/>
              <a:t>u </a:t>
            </a:r>
            <a:r>
              <a:rPr lang="hr-HR" sz="2200" b="1" dirty="0" smtClean="0"/>
              <a:t>cijelosti</a:t>
            </a:r>
          </a:p>
          <a:p>
            <a:pPr marL="285750" indent="-285750">
              <a:buFontTx/>
              <a:buChar char="-"/>
            </a:pPr>
            <a:r>
              <a:rPr lang="hr-HR" sz="2200" b="1" dirty="0" smtClean="0"/>
              <a:t>Radionice </a:t>
            </a:r>
            <a:r>
              <a:rPr lang="hr-HR" sz="2200" b="1" dirty="0"/>
              <a:t>usmjerene </a:t>
            </a:r>
            <a:r>
              <a:rPr lang="hr-HR" sz="2200" b="1" dirty="0" err="1"/>
              <a:t>sustručnjacima</a:t>
            </a:r>
            <a:r>
              <a:rPr lang="hr-HR" sz="2200" b="1" dirty="0"/>
              <a:t> i srodnim </a:t>
            </a:r>
            <a:r>
              <a:rPr lang="hr-HR" sz="2200" b="1" dirty="0" smtClean="0"/>
              <a:t>institucijama</a:t>
            </a:r>
          </a:p>
          <a:p>
            <a:pPr marL="285750" indent="-285750">
              <a:buFontTx/>
              <a:buChar char="-"/>
            </a:pPr>
            <a:r>
              <a:rPr lang="pl-PL" sz="2200" b="1" dirty="0" smtClean="0"/>
              <a:t>Jačanje </a:t>
            </a:r>
            <a:r>
              <a:rPr lang="pl-PL" sz="2200" b="1" dirty="0"/>
              <a:t>kapaciteta ustanove u </a:t>
            </a:r>
            <a:r>
              <a:rPr lang="pl-PL" sz="2200" b="1" dirty="0" smtClean="0"/>
              <a:t>vođenju</a:t>
            </a:r>
          </a:p>
          <a:p>
            <a:r>
              <a:rPr lang="pl-PL" sz="2200" b="1" dirty="0" smtClean="0"/>
              <a:t>    Erasmus</a:t>
            </a:r>
            <a:r>
              <a:rPr lang="pl-PL" sz="2200" b="1" dirty="0"/>
              <a:t>+ projekata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6258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0"/>
          <p:cNvSpPr txBox="1">
            <a:spLocks/>
          </p:cNvSpPr>
          <p:nvPr/>
        </p:nvSpPr>
        <p:spPr>
          <a:xfrm>
            <a:off x="395536" y="1268760"/>
            <a:ext cx="8794270" cy="936104"/>
          </a:xfrm>
          <a:prstGeom prst="rect">
            <a:avLst/>
          </a:prstGeom>
          <a:noFill/>
          <a:ln>
            <a:noFill/>
          </a:ln>
        </p:spPr>
        <p:txBody>
          <a:bodyPr lIns="91430" tIns="45706" rIns="91430" bIns="45706" anchor="t" anchorCtr="0">
            <a:noAutofit/>
          </a:bodyPr>
          <a:lstStyle>
            <a:lvl1pPr marL="342890" indent="-342890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85742" algn="l" defTabSz="9143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6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2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9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5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1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98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4" indent="-228593" algn="l" defTabSz="9143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25000"/>
              <a:buFont typeface="Arial" pitchFamily="34" charset="0"/>
              <a:buNone/>
            </a:pPr>
            <a:r>
              <a:rPr lang="hr-HR" sz="2800" b="1" dirty="0" smtClean="0">
                <a:latin typeface="Calibri tijelo"/>
                <a:ea typeface="Tahoma" panose="020B0604030504040204" pitchFamily="34" charset="0"/>
                <a:cs typeface="Aparajita" panose="020B0604020202020204" pitchFamily="34" charset="0"/>
              </a:rPr>
              <a:t>Projektne informacije</a:t>
            </a:r>
          </a:p>
          <a:p>
            <a:pPr marL="0" indent="0" algn="ctr">
              <a:buSzPct val="25000"/>
              <a:buFont typeface="Arial" pitchFamily="34" charset="0"/>
              <a:buNone/>
            </a:pPr>
            <a:endParaRPr lang="en-US" sz="2800" b="1" dirty="0" smtClean="0">
              <a:latin typeface="Calibri tijelo"/>
              <a:ea typeface="Tahoma" panose="020B0604030504040204" pitchFamily="34" charset="0"/>
              <a:cs typeface="Aparajita" panose="020B0604020202020204" pitchFamily="34" charset="0"/>
            </a:endParaRPr>
          </a:p>
          <a:p>
            <a:r>
              <a:rPr lang="hr-HR" sz="2800" b="1" dirty="0">
                <a:solidFill>
                  <a:prstClr val="black"/>
                </a:solidFill>
                <a:latin typeface="Calibri tijelo"/>
              </a:rPr>
              <a:t>Naziv: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 Priručnik za neodlučne, posrnule i loše čitatelje</a:t>
            </a:r>
          </a:p>
          <a:p>
            <a:pPr lvl="0"/>
            <a:r>
              <a:rPr lang="hr-HR" sz="2800" b="1" dirty="0" smtClean="0">
                <a:solidFill>
                  <a:prstClr val="black"/>
                </a:solidFill>
                <a:latin typeface="Calibri tijelo"/>
              </a:rPr>
              <a:t>Program: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 </a:t>
            </a:r>
            <a:r>
              <a:rPr lang="hr-HR" sz="2800" dirty="0" err="1" smtClean="0">
                <a:solidFill>
                  <a:prstClr val="black"/>
                </a:solidFill>
                <a:latin typeface="Calibri tijelo"/>
              </a:rPr>
              <a:t>Erasmus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+ </a:t>
            </a:r>
            <a:r>
              <a:rPr lang="hr-HR" sz="2800" dirty="0" smtClean="0">
                <a:solidFill>
                  <a:prstClr val="black"/>
                </a:solidFill>
                <a:latin typeface="Calibri tijelo"/>
              </a:rPr>
              <a:t>K201 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Suradnja </a:t>
            </a:r>
            <a:r>
              <a:rPr lang="hr-HR" sz="2800" dirty="0" smtClean="0">
                <a:solidFill>
                  <a:prstClr val="black"/>
                </a:solidFill>
                <a:latin typeface="Calibri tijelo"/>
              </a:rPr>
              <a:t>za inovaciju </a:t>
            </a:r>
          </a:p>
          <a:p>
            <a:pPr marL="0" lvl="0" indent="0">
              <a:buNone/>
            </a:pPr>
            <a:r>
              <a:rPr lang="hr-HR" sz="2800" dirty="0" smtClean="0">
                <a:solidFill>
                  <a:prstClr val="black"/>
                </a:solidFill>
                <a:latin typeface="Calibri tijelo"/>
              </a:rPr>
              <a:t>   i 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razmjenu dobrih praksi</a:t>
            </a:r>
          </a:p>
          <a:p>
            <a:r>
              <a:rPr lang="hr-HR" sz="2800" b="1" dirty="0">
                <a:solidFill>
                  <a:prstClr val="black"/>
                </a:solidFill>
                <a:latin typeface="Calibri tijelo"/>
              </a:rPr>
              <a:t>Budžet: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 144.198,00 Eura</a:t>
            </a:r>
          </a:p>
          <a:p>
            <a:pPr lvl="0"/>
            <a:r>
              <a:rPr lang="hr-HR" sz="2800" b="1" dirty="0" smtClean="0">
                <a:solidFill>
                  <a:prstClr val="black"/>
                </a:solidFill>
                <a:latin typeface="Calibri tijelo"/>
              </a:rPr>
              <a:t>Trajanje</a:t>
            </a:r>
            <a:r>
              <a:rPr lang="hr-HR" sz="2800" b="1" dirty="0">
                <a:solidFill>
                  <a:prstClr val="black"/>
                </a:solidFill>
                <a:latin typeface="Calibri tijelo"/>
              </a:rPr>
              <a:t>: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 1. </a:t>
            </a:r>
            <a:r>
              <a:rPr lang="hr-HR" sz="2800" dirty="0" smtClean="0">
                <a:solidFill>
                  <a:prstClr val="black"/>
                </a:solidFill>
                <a:latin typeface="Calibri tijelo"/>
              </a:rPr>
              <a:t>rujna 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2016. – 31. </a:t>
            </a:r>
            <a:r>
              <a:rPr lang="hr-HR" sz="2800" dirty="0" smtClean="0">
                <a:solidFill>
                  <a:prstClr val="black"/>
                </a:solidFill>
                <a:latin typeface="Calibri tijelo"/>
              </a:rPr>
              <a:t>kolovoza 2018.</a:t>
            </a:r>
          </a:p>
          <a:p>
            <a:pPr lvl="0"/>
            <a:r>
              <a:rPr lang="hr-HR" sz="2800" b="1" dirty="0" smtClean="0">
                <a:solidFill>
                  <a:prstClr val="black"/>
                </a:solidFill>
                <a:latin typeface="Calibri tijelo"/>
              </a:rPr>
              <a:t>Koordinator</a:t>
            </a:r>
            <a:r>
              <a:rPr lang="hr-HR" sz="2800" b="1" dirty="0">
                <a:solidFill>
                  <a:prstClr val="black"/>
                </a:solidFill>
                <a:latin typeface="Calibri tijelo"/>
              </a:rPr>
              <a:t>:</a:t>
            </a:r>
            <a:r>
              <a:rPr lang="hr-HR" sz="2800" dirty="0">
                <a:solidFill>
                  <a:prstClr val="black"/>
                </a:solidFill>
                <a:latin typeface="Calibri tijelo"/>
              </a:rPr>
              <a:t> X. gimnazija „Ivan Supek”</a:t>
            </a:r>
          </a:p>
        </p:txBody>
      </p:sp>
      <p:pic>
        <p:nvPicPr>
          <p:cNvPr id="4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7738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2465421" cy="6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1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744746" y="154372"/>
            <a:ext cx="5402560" cy="60466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hr-HR" sz="2500" b="1" dirty="0" smtClean="0"/>
              <a:t>Utjecaj projekta na stručni razvoj ustanove</a:t>
            </a:r>
            <a:endParaRPr lang="hr-HR" sz="25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8301431"/>
              </p:ext>
            </p:extLst>
          </p:nvPr>
        </p:nvGraphicFramePr>
        <p:xfrm>
          <a:off x="-324544" y="1078405"/>
          <a:ext cx="8562715" cy="50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8" y="6100300"/>
            <a:ext cx="2304256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korisnik\Desktop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9" y="170122"/>
            <a:ext cx="1903016" cy="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998" y="2292256"/>
            <a:ext cx="2528722" cy="228744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504073" y="1866315"/>
            <a:ext cx="5906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200" dirty="0" smtClean="0"/>
              <a:t> - </a:t>
            </a:r>
            <a:r>
              <a:rPr lang="hr-HR" sz="2200" b="1" dirty="0" smtClean="0"/>
              <a:t>Vodstvo </a:t>
            </a:r>
            <a:r>
              <a:rPr lang="hr-HR" sz="2200" b="1" dirty="0"/>
              <a:t>škole bolje prepoznaje </a:t>
            </a:r>
            <a:r>
              <a:rPr lang="hr-HR" sz="2200" b="1" dirty="0" smtClean="0"/>
              <a:t>mogućnosti,</a:t>
            </a:r>
          </a:p>
          <a:p>
            <a:pPr algn="just"/>
            <a:r>
              <a:rPr lang="hr-HR" sz="2200" b="1" dirty="0"/>
              <a:t> </a:t>
            </a:r>
            <a:r>
              <a:rPr lang="hr-HR" sz="2200" b="1" dirty="0" smtClean="0"/>
              <a:t>   izazove</a:t>
            </a:r>
            <a:r>
              <a:rPr lang="hr-HR" sz="2200" b="1" dirty="0"/>
              <a:t>, prepreke i </a:t>
            </a:r>
            <a:r>
              <a:rPr lang="hr-HR" sz="2200" b="1" dirty="0" smtClean="0"/>
              <a:t>potencijale ustanove</a:t>
            </a:r>
          </a:p>
          <a:p>
            <a:pPr algn="just"/>
            <a:r>
              <a:rPr lang="hr-HR" sz="2200" b="1" dirty="0"/>
              <a:t> </a:t>
            </a:r>
            <a:r>
              <a:rPr lang="hr-HR" sz="2200" b="1" dirty="0" smtClean="0"/>
              <a:t>   u nacionalnom </a:t>
            </a:r>
            <a:r>
              <a:rPr lang="hr-HR" sz="2200" b="1" dirty="0"/>
              <a:t>i europskom </a:t>
            </a:r>
            <a:r>
              <a:rPr lang="hr-HR" sz="2200" b="1" dirty="0" smtClean="0"/>
              <a:t>kontekstu</a:t>
            </a:r>
          </a:p>
          <a:p>
            <a:pPr algn="just"/>
            <a:r>
              <a:rPr lang="hr-HR" sz="2200" b="1" dirty="0" smtClean="0"/>
              <a:t>-  </a:t>
            </a:r>
            <a:r>
              <a:rPr lang="hr-HR" sz="2200" b="1" dirty="0" err="1" smtClean="0"/>
              <a:t>Doprinost</a:t>
            </a:r>
            <a:r>
              <a:rPr lang="hr-HR" sz="2200" b="1" dirty="0" smtClean="0"/>
              <a:t> </a:t>
            </a:r>
            <a:r>
              <a:rPr lang="hr-HR" sz="2200" b="1" dirty="0"/>
              <a:t>izvrsnosti, vidljivosti </a:t>
            </a:r>
            <a:r>
              <a:rPr lang="hr-HR" sz="2200" b="1" dirty="0" smtClean="0"/>
              <a:t>te</a:t>
            </a:r>
          </a:p>
          <a:p>
            <a:pPr algn="just"/>
            <a:r>
              <a:rPr lang="hr-HR" sz="2200" b="1" dirty="0"/>
              <a:t> </a:t>
            </a:r>
            <a:r>
              <a:rPr lang="hr-HR" sz="2200" b="1" dirty="0" smtClean="0"/>
              <a:t>   prepoznatljivosti </a:t>
            </a:r>
            <a:r>
              <a:rPr lang="hr-HR" sz="2200" b="1" dirty="0"/>
              <a:t>na lokalnoj i </a:t>
            </a:r>
            <a:r>
              <a:rPr lang="hr-HR" sz="2200" b="1" dirty="0" smtClean="0"/>
              <a:t>međunarodnoj </a:t>
            </a:r>
          </a:p>
          <a:p>
            <a:pPr algn="just"/>
            <a:r>
              <a:rPr lang="hr-HR" sz="2200" b="1" dirty="0"/>
              <a:t> </a:t>
            </a:r>
            <a:r>
              <a:rPr lang="hr-HR" sz="2200" b="1" dirty="0" smtClean="0"/>
              <a:t>   razini</a:t>
            </a:r>
          </a:p>
          <a:p>
            <a:pPr algn="just"/>
            <a:r>
              <a:rPr lang="hr-HR" sz="2200" b="1" dirty="0" smtClean="0"/>
              <a:t>-   Unaprijeđen status, utjecaj i ugled </a:t>
            </a:r>
          </a:p>
          <a:p>
            <a:pPr algn="just"/>
            <a:r>
              <a:rPr lang="hr-HR" sz="2200" b="1" dirty="0"/>
              <a:t> </a:t>
            </a:r>
            <a:r>
              <a:rPr lang="hr-HR" sz="2200" b="1" dirty="0" smtClean="0"/>
              <a:t>    X</a:t>
            </a:r>
            <a:r>
              <a:rPr lang="hr-HR" sz="2200" b="1" dirty="0"/>
              <a:t>. </a:t>
            </a:r>
            <a:r>
              <a:rPr lang="hr-HR" sz="2200" b="1" dirty="0" smtClean="0"/>
              <a:t>gimnazije „Ivan Supek” (primjerice </a:t>
            </a:r>
            <a:r>
              <a:rPr lang="hr-HR" sz="2200" b="1" dirty="0"/>
              <a:t>veći </a:t>
            </a:r>
            <a:r>
              <a:rPr lang="hr-HR" sz="2200" b="1" dirty="0" smtClean="0"/>
              <a:t>broj</a:t>
            </a:r>
          </a:p>
          <a:p>
            <a:pPr algn="just"/>
            <a:r>
              <a:rPr lang="hr-HR" sz="2200" b="1" dirty="0"/>
              <a:t> </a:t>
            </a:r>
            <a:r>
              <a:rPr lang="hr-HR" sz="2200" b="1" dirty="0" smtClean="0"/>
              <a:t>    učenika pokazuju interes prilikom upisa.</a:t>
            </a:r>
            <a:endParaRPr lang="hr-HR" sz="2200" b="1" dirty="0"/>
          </a:p>
        </p:txBody>
      </p:sp>
    </p:spTree>
    <p:extLst>
      <p:ext uri="{BB962C8B-B14F-4D97-AF65-F5344CB8AC3E}">
        <p14:creationId xmlns:p14="http://schemas.microsoft.com/office/powerpoint/2010/main" val="32462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>
                <a:lumMod val="0"/>
                <a:lumOff val="100000"/>
                <a:alpha val="81000"/>
              </a:schemeClr>
            </a:gs>
            <a:gs pos="3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939412" y="900956"/>
            <a:ext cx="270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chemeClr val="tx2"/>
                </a:solidFill>
              </a:rPr>
              <a:t>Novi </a:t>
            </a:r>
            <a:r>
              <a:rPr lang="hr-HR" sz="3600" b="1" dirty="0" smtClean="0">
                <a:solidFill>
                  <a:schemeClr val="tx2"/>
                </a:solidFill>
              </a:rPr>
              <a:t>projekt</a:t>
            </a:r>
            <a:r>
              <a:rPr lang="hr-HR" sz="3600" b="1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120677" y="1844824"/>
            <a:ext cx="63456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latin typeface="Calibri tijelo"/>
              </a:rPr>
              <a:t>Naziv: </a:t>
            </a:r>
            <a:r>
              <a:rPr lang="hr-HR" sz="2400" dirty="0" smtClean="0">
                <a:solidFill>
                  <a:prstClr val="black"/>
                </a:solidFill>
                <a:latin typeface="Calibri tijelo"/>
              </a:rPr>
              <a:t>Integrirana pismenost </a:t>
            </a:r>
          </a:p>
          <a:p>
            <a:r>
              <a:rPr lang="hr-HR" sz="2400" dirty="0" smtClean="0">
                <a:solidFill>
                  <a:prstClr val="black"/>
                </a:solidFill>
                <a:latin typeface="Calibri tijelo"/>
              </a:rPr>
              <a:t>(</a:t>
            </a:r>
            <a:r>
              <a:rPr lang="en-US" sz="2400" b="1" dirty="0" smtClean="0"/>
              <a:t>Integrated </a:t>
            </a:r>
            <a:r>
              <a:rPr lang="en-US" sz="2400" b="1" dirty="0"/>
              <a:t>Literacy in </a:t>
            </a:r>
            <a:r>
              <a:rPr lang="en-US" sz="2400" b="1" dirty="0" smtClean="0"/>
              <a:t>Action</a:t>
            </a:r>
            <a:r>
              <a:rPr lang="hr-HR" sz="2400" b="1" dirty="0" smtClean="0"/>
              <a:t> - ILA)</a:t>
            </a:r>
            <a:endParaRPr lang="hr-HR" sz="2400" dirty="0" smtClean="0">
              <a:solidFill>
                <a:prstClr val="black"/>
              </a:solidFill>
              <a:latin typeface="Calibri tijelo"/>
            </a:endParaRPr>
          </a:p>
          <a:p>
            <a:endParaRPr lang="hr-HR" sz="2400" b="1" dirty="0" smtClean="0">
              <a:solidFill>
                <a:prstClr val="black"/>
              </a:solidFill>
              <a:latin typeface="Calibri tijelo"/>
            </a:endParaRPr>
          </a:p>
          <a:p>
            <a:pPr lvl="0"/>
            <a:r>
              <a:rPr lang="hr-HR" sz="2400" b="1" dirty="0" smtClean="0">
                <a:solidFill>
                  <a:prstClr val="black"/>
                </a:solidFill>
                <a:latin typeface="Calibri tijelo"/>
              </a:rPr>
              <a:t>Program</a:t>
            </a:r>
            <a:r>
              <a:rPr lang="hr-HR" sz="2400" b="1" dirty="0">
                <a:solidFill>
                  <a:prstClr val="black"/>
                </a:solidFill>
                <a:latin typeface="Calibri tijelo"/>
              </a:rPr>
              <a:t>:</a:t>
            </a:r>
            <a:r>
              <a:rPr lang="hr-HR" sz="2400" dirty="0">
                <a:solidFill>
                  <a:prstClr val="black"/>
                </a:solidFill>
                <a:latin typeface="Calibri tijelo"/>
              </a:rPr>
              <a:t> </a:t>
            </a:r>
            <a:r>
              <a:rPr lang="hr-HR" sz="2400" dirty="0" err="1">
                <a:solidFill>
                  <a:prstClr val="black"/>
                </a:solidFill>
                <a:latin typeface="Calibri tijelo"/>
              </a:rPr>
              <a:t>Erasmus</a:t>
            </a:r>
            <a:r>
              <a:rPr lang="hr-HR" sz="2400" dirty="0">
                <a:solidFill>
                  <a:prstClr val="black"/>
                </a:solidFill>
                <a:latin typeface="Calibri tijelo"/>
              </a:rPr>
              <a:t>+ </a:t>
            </a:r>
            <a:r>
              <a:rPr lang="hr-HR" sz="2400" dirty="0" smtClean="0">
                <a:solidFill>
                  <a:prstClr val="black"/>
                </a:solidFill>
                <a:latin typeface="Calibri tijelo"/>
              </a:rPr>
              <a:t>K229</a:t>
            </a:r>
            <a:endParaRPr lang="hr-HR" sz="2400" dirty="0">
              <a:solidFill>
                <a:prstClr val="black"/>
              </a:solidFill>
              <a:latin typeface="Calibri tijelo"/>
            </a:endParaRPr>
          </a:p>
          <a:p>
            <a:endParaRPr lang="hr-HR" sz="2400" b="1" dirty="0" smtClean="0">
              <a:solidFill>
                <a:prstClr val="black"/>
              </a:solidFill>
              <a:latin typeface="Calibri tijelo"/>
            </a:endParaRPr>
          </a:p>
          <a:p>
            <a:r>
              <a:rPr lang="hr-HR" sz="2400" b="1" dirty="0" smtClean="0">
                <a:solidFill>
                  <a:prstClr val="black"/>
                </a:solidFill>
                <a:latin typeface="Calibri tijelo"/>
              </a:rPr>
              <a:t>Budžet</a:t>
            </a:r>
            <a:r>
              <a:rPr lang="hr-HR" sz="2400" b="1" dirty="0">
                <a:solidFill>
                  <a:prstClr val="black"/>
                </a:solidFill>
                <a:latin typeface="Calibri tijelo"/>
              </a:rPr>
              <a:t>:</a:t>
            </a:r>
            <a:r>
              <a:rPr lang="hr-HR" sz="2400" dirty="0">
                <a:solidFill>
                  <a:prstClr val="black"/>
                </a:solidFill>
                <a:latin typeface="Calibri tijelo"/>
              </a:rPr>
              <a:t> 129.678,00 </a:t>
            </a:r>
            <a:r>
              <a:rPr lang="hr-HR" sz="2400" dirty="0" smtClean="0">
                <a:solidFill>
                  <a:prstClr val="black"/>
                </a:solidFill>
                <a:latin typeface="Calibri tijelo"/>
              </a:rPr>
              <a:t>EUR</a:t>
            </a:r>
            <a:endParaRPr lang="hr-HR" sz="2400" dirty="0">
              <a:solidFill>
                <a:prstClr val="black"/>
              </a:solidFill>
              <a:latin typeface="Calibri tijelo"/>
            </a:endParaRPr>
          </a:p>
          <a:p>
            <a:pPr lvl="0"/>
            <a:endParaRPr lang="hr-HR" sz="2400" b="1" dirty="0" smtClean="0">
              <a:solidFill>
                <a:prstClr val="black"/>
              </a:solidFill>
              <a:latin typeface="Calibri tijelo"/>
            </a:endParaRPr>
          </a:p>
          <a:p>
            <a:pPr lvl="0"/>
            <a:r>
              <a:rPr lang="hr-HR" sz="2400" b="1" dirty="0" smtClean="0">
                <a:solidFill>
                  <a:prstClr val="black"/>
                </a:solidFill>
                <a:latin typeface="Calibri tijelo"/>
              </a:rPr>
              <a:t>Trajanje</a:t>
            </a:r>
            <a:r>
              <a:rPr lang="hr-HR" sz="2400" b="1" dirty="0">
                <a:solidFill>
                  <a:prstClr val="black"/>
                </a:solidFill>
                <a:latin typeface="Calibri tijelo"/>
              </a:rPr>
              <a:t>:</a:t>
            </a:r>
            <a:r>
              <a:rPr lang="hr-HR" sz="2400" dirty="0">
                <a:solidFill>
                  <a:prstClr val="black"/>
                </a:solidFill>
                <a:latin typeface="Calibri tijelo"/>
              </a:rPr>
              <a:t> 1. rujna </a:t>
            </a:r>
            <a:r>
              <a:rPr lang="hr-HR" sz="2400" dirty="0" smtClean="0">
                <a:solidFill>
                  <a:prstClr val="black"/>
                </a:solidFill>
                <a:latin typeface="Calibri tijelo"/>
              </a:rPr>
              <a:t>2020. </a:t>
            </a:r>
            <a:r>
              <a:rPr lang="hr-HR" sz="2400" dirty="0">
                <a:solidFill>
                  <a:prstClr val="black"/>
                </a:solidFill>
                <a:latin typeface="Calibri tijelo"/>
              </a:rPr>
              <a:t>– 31. kolovoza </a:t>
            </a:r>
            <a:r>
              <a:rPr lang="hr-HR" sz="2400" dirty="0" smtClean="0">
                <a:solidFill>
                  <a:prstClr val="black"/>
                </a:solidFill>
                <a:latin typeface="Calibri tijelo"/>
              </a:rPr>
              <a:t>2022.</a:t>
            </a:r>
            <a:endParaRPr lang="hr-HR" sz="2400" dirty="0">
              <a:solidFill>
                <a:prstClr val="black"/>
              </a:solidFill>
              <a:latin typeface="Calibri tijelo"/>
            </a:endParaRPr>
          </a:p>
          <a:p>
            <a:pPr lvl="0"/>
            <a:endParaRPr lang="hr-HR" sz="2400" b="1" dirty="0" smtClean="0">
              <a:solidFill>
                <a:prstClr val="black"/>
              </a:solidFill>
              <a:latin typeface="Calibri tijelo"/>
            </a:endParaRPr>
          </a:p>
          <a:p>
            <a:pPr lvl="0"/>
            <a:r>
              <a:rPr lang="hr-HR" sz="2400" b="1" dirty="0" smtClean="0">
                <a:solidFill>
                  <a:prstClr val="black"/>
                </a:solidFill>
                <a:latin typeface="Calibri tijelo"/>
              </a:rPr>
              <a:t>Koordinator</a:t>
            </a:r>
            <a:r>
              <a:rPr lang="hr-HR" sz="2400" b="1" dirty="0">
                <a:solidFill>
                  <a:prstClr val="black"/>
                </a:solidFill>
                <a:latin typeface="Calibri tijelo"/>
              </a:rPr>
              <a:t>:</a:t>
            </a:r>
            <a:r>
              <a:rPr lang="hr-HR" sz="2400" dirty="0">
                <a:solidFill>
                  <a:prstClr val="black"/>
                </a:solidFill>
                <a:latin typeface="Calibri tijelo"/>
              </a:rPr>
              <a:t> X. gimnazija „Ivan Supek</a:t>
            </a:r>
            <a:r>
              <a:rPr lang="hr-HR" sz="2400" dirty="0" smtClean="0">
                <a:solidFill>
                  <a:prstClr val="black"/>
                </a:solidFill>
                <a:latin typeface="Calibri tijelo"/>
              </a:rPr>
              <a:t>”</a:t>
            </a:r>
            <a:endParaRPr lang="hr-HR" sz="2400" dirty="0">
              <a:solidFill>
                <a:prstClr val="black"/>
              </a:solidFill>
              <a:latin typeface="Calibri tijelo"/>
            </a:endParaRPr>
          </a:p>
        </p:txBody>
      </p:sp>
    </p:spTree>
    <p:extLst>
      <p:ext uri="{BB962C8B-B14F-4D97-AF65-F5344CB8AC3E}">
        <p14:creationId xmlns:p14="http://schemas.microsoft.com/office/powerpoint/2010/main" val="26635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73" y="4033173"/>
            <a:ext cx="23059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rikaz slikovne datoteke erasmus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utoShape 10" descr="Prikaz slikovne datoteke erasmus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utoShape 12" descr="Prikaz slikovne datoteke erasmus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14" descr="Prikaz slikovne datoteke erasmus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0" name="Picture 16" descr="C:\Users\korisnik\Downloads\erasm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" y="126712"/>
            <a:ext cx="3210918" cy="8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1339"/>
            <a:ext cx="761461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69" y="160338"/>
            <a:ext cx="1008112" cy="58759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86" y="171339"/>
            <a:ext cx="785369" cy="58759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71" y="171339"/>
            <a:ext cx="695183" cy="58759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7" y="151092"/>
            <a:ext cx="804851" cy="60784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21" y="171339"/>
            <a:ext cx="772586" cy="58759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707904" y="758937"/>
            <a:ext cx="5345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Hvala na pažnji i sudjelovanju!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707904" y="6055786"/>
            <a:ext cx="5224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Ova publikacija odražava isključivo stajalište autora publikacije i Komisija se ne može smatrati odgovornom prilikom uporabe informacija koje se u njoj nalaze.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707905" y="2492895"/>
            <a:ext cx="5247642" cy="1540278"/>
          </a:xfrm>
          <a:prstGeom prst="rect">
            <a:avLst/>
          </a:prstGeom>
          <a:noFill/>
          <a:ln w="9525" cap="rnd" cmpd="dbl">
            <a:solidFill>
              <a:schemeClr val="accent1">
                <a:lumMod val="60000"/>
                <a:lumOff val="40000"/>
              </a:schemeClr>
            </a:solidFill>
            <a:bevel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Naše aktivnosti i rezultate možete pratiti na web-stranicama </a:t>
            </a:r>
            <a:r>
              <a:rPr kumimoji="0" lang="hr-HR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http://handbook4rspreaders.org/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kao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i na </a:t>
            </a:r>
            <a:r>
              <a:rPr lang="hr-HR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Facebook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stranicama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2171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elica ulijevo 5"/>
          <p:cNvSpPr/>
          <p:nvPr/>
        </p:nvSpPr>
        <p:spPr>
          <a:xfrm>
            <a:off x="4169007" y="260648"/>
            <a:ext cx="4911744" cy="64085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Gymnázium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Pavla Jozefa Šafárika, Slovačka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Liceo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Scientifico Statale Seguenza, 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Italija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Střední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škola Náhorní, Republika Češka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78463" y="1512071"/>
            <a:ext cx="5047750" cy="3905723"/>
            <a:chOff x="107486" y="1916826"/>
            <a:chExt cx="5047750" cy="3905723"/>
          </a:xfrm>
        </p:grpSpPr>
        <p:sp>
          <p:nvSpPr>
            <p:cNvPr id="10" name="Bločni luk 9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ručno 11"/>
            <p:cNvSpPr/>
            <p:nvPr/>
          </p:nvSpPr>
          <p:spPr>
            <a:xfrm>
              <a:off x="1844723" y="1916826"/>
              <a:ext cx="3310513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kstniOkvir 21"/>
          <p:cNvSpPr txBox="1"/>
          <p:nvPr/>
        </p:nvSpPr>
        <p:spPr>
          <a:xfrm>
            <a:off x="5652121" y="2636912"/>
            <a:ext cx="3428630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35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3" y="3737851"/>
            <a:ext cx="1896020" cy="1938696"/>
          </a:xfrm>
          <a:prstGeom prst="rect">
            <a:avLst/>
          </a:prstGeom>
        </p:spPr>
      </p:pic>
      <p:pic>
        <p:nvPicPr>
          <p:cNvPr id="24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" y="6165572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67664" y="2660288"/>
            <a:ext cx="31563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X. gimnazija „Ivan Supek”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Agencija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odgoj i obrazovanje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Aquilonis d.o.o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07" y="2416338"/>
            <a:ext cx="761461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76" y="2027570"/>
            <a:ext cx="965159" cy="609341"/>
          </a:xfrm>
          <a:prstGeom prst="rect">
            <a:avLst/>
          </a:prstGeom>
        </p:spPr>
      </p:pic>
      <p:pic>
        <p:nvPicPr>
          <p:cNvPr id="19" name="Slika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44" y="3291230"/>
            <a:ext cx="772586" cy="587598"/>
          </a:xfrm>
          <a:prstGeom prst="rect">
            <a:avLst/>
          </a:prstGeom>
        </p:spPr>
      </p:pic>
      <p:pic>
        <p:nvPicPr>
          <p:cNvPr id="20" name="Slika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45" y="4201891"/>
            <a:ext cx="761424" cy="5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384098757"/>
              </p:ext>
            </p:extLst>
          </p:nvPr>
        </p:nvGraphicFramePr>
        <p:xfrm>
          <a:off x="-756592" y="719658"/>
          <a:ext cx="10801200" cy="577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5" y="160109"/>
            <a:ext cx="2465421" cy="1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21288"/>
            <a:ext cx="2194878" cy="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1520" y="2823999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 smtClean="0">
                <a:solidFill>
                  <a:prstClr val="black"/>
                </a:solidFill>
                <a:latin typeface="Calibri"/>
              </a:rPr>
              <a:t>Identificiranje potreba ustanove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496941" y="848785"/>
            <a:ext cx="2477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r-HR" sz="2000" b="1" dirty="0">
                <a:solidFill>
                  <a:srgbClr val="FFFF00"/>
                </a:solidFill>
              </a:rPr>
              <a:t>nove </a:t>
            </a:r>
            <a:r>
              <a:rPr lang="hr-HR" sz="2000" b="1" dirty="0" smtClean="0">
                <a:solidFill>
                  <a:srgbClr val="FFFF00"/>
                </a:solidFill>
              </a:rPr>
              <a:t>metode</a:t>
            </a:r>
          </a:p>
          <a:p>
            <a:pPr lvl="0" algn="ctr"/>
            <a:r>
              <a:rPr lang="hr-HR" sz="2000" b="1" dirty="0" smtClean="0">
                <a:solidFill>
                  <a:srgbClr val="FFFF00"/>
                </a:solidFill>
              </a:rPr>
              <a:t>alati </a:t>
            </a:r>
            <a:r>
              <a:rPr lang="hr-HR" sz="2000" b="1" dirty="0">
                <a:solidFill>
                  <a:srgbClr val="FFFF00"/>
                </a:solidFill>
              </a:rPr>
              <a:t>za učenje </a:t>
            </a:r>
            <a:endParaRPr lang="hr-HR" sz="2000" b="1" dirty="0" smtClean="0">
              <a:solidFill>
                <a:srgbClr val="FFFF00"/>
              </a:solidFill>
            </a:endParaRPr>
          </a:p>
          <a:p>
            <a:pPr lvl="0" algn="ctr"/>
            <a:r>
              <a:rPr lang="hr-HR" sz="2000" b="1" dirty="0" smtClean="0">
                <a:solidFill>
                  <a:srgbClr val="FFFF00"/>
                </a:solidFill>
              </a:rPr>
              <a:t>i podučavanje i </a:t>
            </a:r>
          </a:p>
          <a:p>
            <a:pPr lvl="0" algn="ctr"/>
            <a:r>
              <a:rPr lang="hr-HR" sz="2000" b="1" dirty="0" smtClean="0">
                <a:solidFill>
                  <a:srgbClr val="FFFF00"/>
                </a:solidFill>
              </a:rPr>
              <a:t> </a:t>
            </a:r>
            <a:r>
              <a:rPr lang="hr-HR" sz="2000" b="1" dirty="0">
                <a:solidFill>
                  <a:srgbClr val="FFFF00"/>
                </a:solidFill>
              </a:rPr>
              <a:t>stručno usavršavanje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854458" y="2639333"/>
            <a:ext cx="3055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FF00"/>
                </a:solidFill>
              </a:rPr>
              <a:t>očekivani učinak </a:t>
            </a:r>
          </a:p>
          <a:p>
            <a:r>
              <a:rPr lang="hr-HR" sz="2000" b="1" dirty="0" smtClean="0">
                <a:solidFill>
                  <a:srgbClr val="FFFF00"/>
                </a:solidFill>
              </a:rPr>
              <a:t>projektnih rezultata</a:t>
            </a:r>
          </a:p>
          <a:p>
            <a:r>
              <a:rPr lang="hr-HR" sz="2000" b="1" dirty="0" smtClean="0">
                <a:solidFill>
                  <a:srgbClr val="FFFF00"/>
                </a:solidFill>
              </a:rPr>
              <a:t>na </a:t>
            </a:r>
            <a:r>
              <a:rPr lang="hr-HR" sz="2000" b="1" dirty="0">
                <a:solidFill>
                  <a:srgbClr val="FFFF00"/>
                </a:solidFill>
              </a:rPr>
              <a:t>učenike, </a:t>
            </a:r>
            <a:r>
              <a:rPr lang="hr-HR" sz="2000" b="1" dirty="0" smtClean="0">
                <a:solidFill>
                  <a:srgbClr val="FFFF00"/>
                </a:solidFill>
              </a:rPr>
              <a:t>nastavnike</a:t>
            </a:r>
          </a:p>
          <a:p>
            <a:r>
              <a:rPr lang="hr-HR" sz="2000" b="1" dirty="0" smtClean="0">
                <a:solidFill>
                  <a:srgbClr val="FFFF00"/>
                </a:solidFill>
              </a:rPr>
              <a:t>i sve sudionike procesa </a:t>
            </a:r>
          </a:p>
          <a:p>
            <a:r>
              <a:rPr lang="hr-HR" sz="2000" b="1" dirty="0" smtClean="0">
                <a:solidFill>
                  <a:srgbClr val="FFFF00"/>
                </a:solidFill>
              </a:rPr>
              <a:t>unutar partnerskih</a:t>
            </a:r>
          </a:p>
          <a:p>
            <a:r>
              <a:rPr lang="hr-HR" sz="2000" b="1" dirty="0" smtClean="0">
                <a:solidFill>
                  <a:srgbClr val="FFFF00"/>
                </a:solidFill>
              </a:rPr>
              <a:t>škola i institucija</a:t>
            </a:r>
            <a:endParaRPr lang="hr-HR" sz="2000" b="1" dirty="0">
              <a:solidFill>
                <a:srgbClr val="FFFF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059832" y="4948229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FF00"/>
                </a:solidFill>
              </a:rPr>
              <a:t>i</a:t>
            </a:r>
            <a:r>
              <a:rPr lang="hr-HR" sz="2000" b="1" dirty="0" smtClean="0">
                <a:solidFill>
                  <a:srgbClr val="FFFF00"/>
                </a:solidFill>
              </a:rPr>
              <a:t>ntegracija stečenih kompetencija </a:t>
            </a:r>
            <a:r>
              <a:rPr lang="hr-HR" sz="2000" b="1" dirty="0">
                <a:solidFill>
                  <a:srgbClr val="FFFF00"/>
                </a:solidFill>
              </a:rPr>
              <a:t>i </a:t>
            </a:r>
            <a:r>
              <a:rPr lang="hr-HR" sz="2000" b="1" dirty="0" smtClean="0">
                <a:solidFill>
                  <a:srgbClr val="FFFF00"/>
                </a:solidFill>
              </a:rPr>
              <a:t>iskustva </a:t>
            </a:r>
          </a:p>
          <a:p>
            <a:r>
              <a:rPr lang="hr-HR" sz="2000" b="1" dirty="0" smtClean="0">
                <a:solidFill>
                  <a:srgbClr val="FFFF00"/>
                </a:solidFill>
              </a:rPr>
              <a:t>svojih </a:t>
            </a:r>
            <a:r>
              <a:rPr lang="hr-HR" sz="2000" b="1" dirty="0">
                <a:solidFill>
                  <a:srgbClr val="FFFF00"/>
                </a:solidFill>
              </a:rPr>
              <a:t>djelatnika u kurikulume i organizacijsku praksu</a:t>
            </a:r>
          </a:p>
        </p:txBody>
      </p:sp>
    </p:spTree>
    <p:extLst>
      <p:ext uri="{BB962C8B-B14F-4D97-AF65-F5344CB8AC3E}">
        <p14:creationId xmlns:p14="http://schemas.microsoft.com/office/powerpoint/2010/main" val="30629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2171"/>
            <a:ext cx="2393413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elica ulijevo 5"/>
          <p:cNvSpPr/>
          <p:nvPr/>
        </p:nvSpPr>
        <p:spPr>
          <a:xfrm>
            <a:off x="3480441" y="449429"/>
            <a:ext cx="5371545" cy="64085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200" b="1" dirty="0" smtClean="0">
                <a:latin typeface="Garamond" panose="02020404030301010803" pitchFamily="18" charset="0"/>
              </a:rPr>
              <a:t>- Detaljno opisati sve aktivnosti za ukupno trajanje projekta</a:t>
            </a:r>
          </a:p>
          <a:p>
            <a:r>
              <a:rPr lang="hr-HR" sz="2200" b="1" dirty="0" smtClean="0">
                <a:latin typeface="Garamond" panose="02020404030301010803" pitchFamily="18" charset="0"/>
              </a:rPr>
              <a:t>- Odrediti zaduženja za partnere</a:t>
            </a:r>
          </a:p>
          <a:p>
            <a:r>
              <a:rPr lang="hr-HR" sz="2200" b="1" dirty="0" smtClean="0">
                <a:latin typeface="Garamond" panose="02020404030301010803" pitchFamily="18" charset="0"/>
              </a:rPr>
              <a:t>- Distribuirati radna opterećenja kroz mjesece trajanja projekta</a:t>
            </a:r>
          </a:p>
          <a:p>
            <a:r>
              <a:rPr lang="hr-HR" sz="2200" b="1" dirty="0" smtClean="0">
                <a:latin typeface="Garamond" panose="02020404030301010803" pitchFamily="18" charset="0"/>
              </a:rPr>
              <a:t>-Predvidjeti broj dana potrebnih za provođenje pojedinih aktivnosti</a:t>
            </a:r>
          </a:p>
          <a:p>
            <a:r>
              <a:rPr lang="hr-HR" sz="2200" b="1" dirty="0" smtClean="0">
                <a:latin typeface="Garamond" panose="02020404030301010803" pitchFamily="18" charset="0"/>
              </a:rPr>
              <a:t>-Sve prevesti u novčanu vrijednost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-15140" y="1679657"/>
            <a:ext cx="4790481" cy="3905723"/>
            <a:chOff x="107486" y="1916826"/>
            <a:chExt cx="4790481" cy="3905723"/>
          </a:xfrm>
        </p:grpSpPr>
        <p:sp>
          <p:nvSpPr>
            <p:cNvPr id="10" name="Bločni luk 9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ručno 11"/>
            <p:cNvSpPr/>
            <p:nvPr/>
          </p:nvSpPr>
          <p:spPr>
            <a:xfrm>
              <a:off x="1729615" y="2208042"/>
              <a:ext cx="3168352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5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4" name="Pravokutnik 3"/>
          <p:cNvSpPr/>
          <p:nvPr/>
        </p:nvSpPr>
        <p:spPr>
          <a:xfrm>
            <a:off x="2242873" y="823642"/>
            <a:ext cx="361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smtClean="0">
                <a:solidFill>
                  <a:srgbClr val="1F497D">
                    <a:lumMod val="50000"/>
                  </a:srgbClr>
                </a:solidFill>
                <a:cs typeface="Calibri"/>
              </a:rPr>
              <a:t>Provedba – WPB!</a:t>
            </a:r>
            <a:r>
              <a:rPr lang="en-US" sz="3600" b="1" dirty="0" smtClean="0">
                <a:solidFill>
                  <a:srgbClr val="1F497D">
                    <a:lumMod val="50000"/>
                  </a:srgbClr>
                </a:solidFill>
                <a:cs typeface="Calibri"/>
              </a:rPr>
              <a:t> </a:t>
            </a:r>
            <a:endParaRPr lang="hr-HR" sz="3600" dirty="0">
              <a:solidFill>
                <a:prstClr val="black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2242872" y="3083828"/>
            <a:ext cx="2142574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400" b="1" dirty="0" err="1" smtClean="0">
                <a:solidFill>
                  <a:srgbClr val="FFFF00"/>
                </a:solidFill>
              </a:rPr>
              <a:t>Work</a:t>
            </a:r>
            <a:r>
              <a:rPr lang="hr-HR" sz="2400" b="1" dirty="0" smtClean="0">
                <a:solidFill>
                  <a:srgbClr val="FFFF00"/>
                </a:solidFill>
              </a:rPr>
              <a:t> </a:t>
            </a:r>
            <a:r>
              <a:rPr lang="hr-HR" sz="2400" b="1" dirty="0" err="1" smtClean="0">
                <a:solidFill>
                  <a:srgbClr val="FFFF00"/>
                </a:solidFill>
              </a:rPr>
              <a:t>packidge</a:t>
            </a:r>
            <a:endParaRPr lang="hr-HR" sz="2400" b="1" dirty="0" smtClean="0">
              <a:solidFill>
                <a:srgbClr val="FFFF00"/>
              </a:solidFill>
            </a:endParaRP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400" b="1" dirty="0" err="1" smtClean="0">
                <a:solidFill>
                  <a:srgbClr val="FFFF00"/>
                </a:solidFill>
              </a:rPr>
              <a:t>breakdown</a:t>
            </a:r>
            <a:endParaRPr lang="hr-HR" sz="2400" b="1" dirty="0" smtClean="0">
              <a:solidFill>
                <a:srgbClr val="FFFF00"/>
              </a:solidFill>
            </a:endParaRPr>
          </a:p>
        </p:txBody>
      </p:sp>
      <p:pic>
        <p:nvPicPr>
          <p:cNvPr id="24" name="Picture 16" descr="C:\Users\korisnik\Downloads\erasm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" y="6086280"/>
            <a:ext cx="2376264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483768" y="6078816"/>
            <a:ext cx="6480720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dirty="0">
                <a:hlinkClick r:id="rId4" action="ppaction://hlinkfile"/>
              </a:rPr>
              <a:t>file:///C:/</a:t>
            </a:r>
            <a:r>
              <a:rPr lang="hr-HR" sz="1200" dirty="0" smtClean="0">
                <a:hlinkClick r:id="rId4" action="ppaction://hlinkfile"/>
              </a:rPr>
              <a:t>Users/korisnik/Downloads/2016-10-29_Budget-v7-vk-final-za%20ANex%20II.pdf</a:t>
            </a:r>
            <a:endParaRPr lang="hr-HR" sz="1200" dirty="0" smtClean="0"/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5839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858171" y="2677962"/>
            <a:ext cx="1786762" cy="1830754"/>
            <a:chOff x="3371445" y="2097369"/>
            <a:chExt cx="1786762" cy="1830754"/>
          </a:xfrm>
          <a:scene3d>
            <a:camera prst="orthographicFront"/>
            <a:lightRig rig="flat" dir="t"/>
          </a:scene3d>
        </p:grpSpPr>
        <p:sp>
          <p:nvSpPr>
            <p:cNvPr id="15" name="Elipsa 14"/>
            <p:cNvSpPr/>
            <p:nvPr/>
          </p:nvSpPr>
          <p:spPr>
            <a:xfrm>
              <a:off x="3371445" y="2097369"/>
              <a:ext cx="1786762" cy="183075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a 4"/>
            <p:cNvSpPr/>
            <p:nvPr/>
          </p:nvSpPr>
          <p:spPr>
            <a:xfrm>
              <a:off x="3633110" y="2365477"/>
              <a:ext cx="1263432" cy="129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8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Picture 4" descr="C:\Users\korisnik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9" y="170122"/>
            <a:ext cx="1903016" cy="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elica ulijevo 5"/>
          <p:cNvSpPr/>
          <p:nvPr/>
        </p:nvSpPr>
        <p:spPr>
          <a:xfrm>
            <a:off x="4164037" y="146677"/>
            <a:ext cx="4911744" cy="64085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grpSp>
        <p:nvGrpSpPr>
          <p:cNvPr id="9" name="Grupa 8"/>
          <p:cNvGrpSpPr/>
          <p:nvPr/>
        </p:nvGrpSpPr>
        <p:grpSpPr>
          <a:xfrm>
            <a:off x="166049" y="1640478"/>
            <a:ext cx="5486071" cy="3905723"/>
            <a:chOff x="107486" y="1916826"/>
            <a:chExt cx="5486071" cy="3905723"/>
          </a:xfrm>
        </p:grpSpPr>
        <p:sp>
          <p:nvSpPr>
            <p:cNvPr id="10" name="Bločni luk 9"/>
            <p:cNvSpPr/>
            <p:nvPr/>
          </p:nvSpPr>
          <p:spPr>
            <a:xfrm>
              <a:off x="107486" y="1916826"/>
              <a:ext cx="3905723" cy="3905723"/>
            </a:xfrm>
            <a:prstGeom prst="blockArc">
              <a:avLst>
                <a:gd name="adj1" fmla="val 6629"/>
                <a:gd name="adj2" fmla="val 21593371"/>
                <a:gd name="adj3" fmla="val 4641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ručno 11"/>
            <p:cNvSpPr/>
            <p:nvPr/>
          </p:nvSpPr>
          <p:spPr>
            <a:xfrm>
              <a:off x="2283044" y="2016194"/>
              <a:ext cx="3310513" cy="3222234"/>
            </a:xfrm>
            <a:custGeom>
              <a:avLst/>
              <a:gdLst>
                <a:gd name="connsiteX0" fmla="*/ 0 w 4053167"/>
                <a:gd name="connsiteY0" fmla="*/ 1867183 h 3734365"/>
                <a:gd name="connsiteX1" fmla="*/ 2026584 w 4053167"/>
                <a:gd name="connsiteY1" fmla="*/ 0 h 3734365"/>
                <a:gd name="connsiteX2" fmla="*/ 4053168 w 4053167"/>
                <a:gd name="connsiteY2" fmla="*/ 1867183 h 3734365"/>
                <a:gd name="connsiteX3" fmla="*/ 2026584 w 4053167"/>
                <a:gd name="connsiteY3" fmla="*/ 3734366 h 3734365"/>
                <a:gd name="connsiteX4" fmla="*/ 0 w 4053167"/>
                <a:gd name="connsiteY4" fmla="*/ 1867183 h 37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3167" h="3734365">
                  <a:moveTo>
                    <a:pt x="0" y="1867183"/>
                  </a:moveTo>
                  <a:cubicBezTo>
                    <a:pt x="0" y="835966"/>
                    <a:pt x="907333" y="0"/>
                    <a:pt x="2026584" y="0"/>
                  </a:cubicBezTo>
                  <a:cubicBezTo>
                    <a:pt x="3145835" y="0"/>
                    <a:pt x="4053168" y="835966"/>
                    <a:pt x="4053168" y="1867183"/>
                  </a:cubicBezTo>
                  <a:cubicBezTo>
                    <a:pt x="4053168" y="2898400"/>
                    <a:pt x="3145835" y="3734366"/>
                    <a:pt x="2026584" y="3734366"/>
                  </a:cubicBezTo>
                  <a:cubicBezTo>
                    <a:pt x="907333" y="3734366"/>
                    <a:pt x="0" y="2898400"/>
                    <a:pt x="0" y="186718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323" tIns="578635" rIns="625323" bIns="57863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500" b="1" kern="1200" dirty="0" smtClean="0">
                  <a:solidFill>
                    <a:schemeClr val="bg1"/>
                  </a:solidFill>
                </a:rPr>
                <a:t>Ugovor: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500" b="1" kern="1200" dirty="0" smtClean="0">
                  <a:solidFill>
                    <a:srgbClr val="FFFF00"/>
                  </a:solidFill>
                </a:rPr>
                <a:t>Koordinator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500" b="1" kern="1200" dirty="0" smtClean="0">
                  <a:solidFill>
                    <a:srgbClr val="FFFF00"/>
                  </a:solidFill>
                </a:rPr>
                <a:t>-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500" b="1" kern="1200" dirty="0" smtClean="0">
                  <a:solidFill>
                    <a:srgbClr val="FFFF00"/>
                  </a:solidFill>
                </a:rPr>
                <a:t>Partner</a:t>
              </a:r>
            </a:p>
          </p:txBody>
        </p:sp>
      </p:grpSp>
      <p:sp>
        <p:nvSpPr>
          <p:cNvPr id="4" name="Pravokutnik 3"/>
          <p:cNvSpPr/>
          <p:nvPr/>
        </p:nvSpPr>
        <p:spPr>
          <a:xfrm>
            <a:off x="2771800" y="501346"/>
            <a:ext cx="3212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P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roje</a:t>
            </a:r>
            <a:r>
              <a:rPr lang="hr-HR" sz="3600" b="1" dirty="0" err="1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ktni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 c</a:t>
            </a:r>
            <a:r>
              <a:rPr lang="hr-HR" sz="3600" b="1" dirty="0" err="1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iklus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 </a:t>
            </a:r>
            <a:endParaRPr lang="hr-HR" sz="3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5590876" y="1370605"/>
            <a:ext cx="3772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Annex I</a:t>
            </a:r>
            <a:r>
              <a:rPr lang="nl-BE" dirty="0"/>
              <a:t> </a:t>
            </a:r>
            <a:endParaRPr lang="hr-HR" dirty="0"/>
          </a:p>
          <a:p>
            <a:r>
              <a:rPr lang="nl-BE" dirty="0"/>
              <a:t>Budget </a:t>
            </a:r>
            <a:r>
              <a:rPr lang="nl-BE" dirty="0" smtClean="0"/>
              <a:t>summary</a:t>
            </a:r>
            <a:endParaRPr lang="hr-HR" dirty="0" smtClean="0"/>
          </a:p>
          <a:p>
            <a:r>
              <a:rPr lang="en-GB" b="1" dirty="0" smtClean="0"/>
              <a:t>Annex </a:t>
            </a:r>
            <a:r>
              <a:rPr lang="en-GB" b="1" dirty="0"/>
              <a:t>II</a:t>
            </a:r>
            <a:endParaRPr lang="hr-HR" dirty="0"/>
          </a:p>
          <a:p>
            <a:r>
              <a:rPr lang="en-GB" dirty="0"/>
              <a:t>Work </a:t>
            </a:r>
            <a:r>
              <a:rPr lang="en-GB" dirty="0" err="1" smtClean="0"/>
              <a:t>packidge</a:t>
            </a:r>
            <a:endParaRPr lang="hr-HR" dirty="0"/>
          </a:p>
          <a:p>
            <a:pPr lvl="0"/>
            <a:r>
              <a:rPr lang="en-GB" b="1" dirty="0" smtClean="0"/>
              <a:t>Annex III</a:t>
            </a:r>
            <a:endParaRPr lang="hr-HR" dirty="0" smtClean="0"/>
          </a:p>
          <a:p>
            <a:r>
              <a:rPr lang="nl-BE" dirty="0" smtClean="0"/>
              <a:t>NA </a:t>
            </a:r>
            <a:r>
              <a:rPr lang="nl-BE" dirty="0"/>
              <a:t>Revision of the Budget</a:t>
            </a:r>
            <a:endParaRPr lang="hr-HR" dirty="0"/>
          </a:p>
          <a:p>
            <a:pPr lvl="0"/>
            <a:r>
              <a:rPr lang="en-GB" b="1" dirty="0"/>
              <a:t>Annex IV</a:t>
            </a:r>
            <a:endParaRPr lang="hr-HR" dirty="0"/>
          </a:p>
          <a:p>
            <a:r>
              <a:rPr lang="en-GB" dirty="0"/>
              <a:t>Agreement </a:t>
            </a:r>
            <a:r>
              <a:rPr lang="nl-BE" dirty="0"/>
              <a:t>2016-1-HR01-KA201-022159</a:t>
            </a:r>
            <a:endParaRPr lang="hr-HR" dirty="0"/>
          </a:p>
          <a:p>
            <a:pPr lvl="0"/>
            <a:r>
              <a:rPr lang="nl-BE" b="1" dirty="0"/>
              <a:t>Annex V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/>
              <a:t>Financial and Contractual rules </a:t>
            </a:r>
            <a:endParaRPr lang="hr-HR" dirty="0"/>
          </a:p>
          <a:p>
            <a:pPr lvl="0"/>
            <a:r>
              <a:rPr lang="nl-BE" b="1" dirty="0"/>
              <a:t>Annex VI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/>
              <a:t>General </a:t>
            </a:r>
            <a:r>
              <a:rPr lang="en-GB" dirty="0" smtClean="0"/>
              <a:t>conditions</a:t>
            </a:r>
            <a:endParaRPr lang="hr-HR" dirty="0"/>
          </a:p>
        </p:txBody>
      </p:sp>
      <p:sp>
        <p:nvSpPr>
          <p:cNvPr id="20" name="Prostoručno 19"/>
          <p:cNvSpPr/>
          <p:nvPr/>
        </p:nvSpPr>
        <p:spPr>
          <a:xfrm>
            <a:off x="2154536" y="4421374"/>
            <a:ext cx="2417464" cy="1617628"/>
          </a:xfrm>
          <a:custGeom>
            <a:avLst/>
            <a:gdLst>
              <a:gd name="connsiteX0" fmla="*/ 0 w 4053167"/>
              <a:gd name="connsiteY0" fmla="*/ 1867183 h 3734365"/>
              <a:gd name="connsiteX1" fmla="*/ 2026584 w 4053167"/>
              <a:gd name="connsiteY1" fmla="*/ 0 h 3734365"/>
              <a:gd name="connsiteX2" fmla="*/ 4053168 w 4053167"/>
              <a:gd name="connsiteY2" fmla="*/ 1867183 h 3734365"/>
              <a:gd name="connsiteX3" fmla="*/ 2026584 w 4053167"/>
              <a:gd name="connsiteY3" fmla="*/ 3734366 h 3734365"/>
              <a:gd name="connsiteX4" fmla="*/ 0 w 4053167"/>
              <a:gd name="connsiteY4" fmla="*/ 1867183 h 37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167" h="3734365">
                <a:moveTo>
                  <a:pt x="0" y="1867183"/>
                </a:moveTo>
                <a:cubicBezTo>
                  <a:pt x="0" y="835966"/>
                  <a:pt x="907333" y="0"/>
                  <a:pt x="2026584" y="0"/>
                </a:cubicBezTo>
                <a:cubicBezTo>
                  <a:pt x="3145835" y="0"/>
                  <a:pt x="4053168" y="835966"/>
                  <a:pt x="4053168" y="1867183"/>
                </a:cubicBezTo>
                <a:cubicBezTo>
                  <a:pt x="4053168" y="2898400"/>
                  <a:pt x="3145835" y="3734366"/>
                  <a:pt x="2026584" y="3734366"/>
                </a:cubicBezTo>
                <a:cubicBezTo>
                  <a:pt x="907333" y="3734366"/>
                  <a:pt x="0" y="2898400"/>
                  <a:pt x="0" y="186718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323" tIns="578635" rIns="625323" bIns="578635" numCol="1" spcCol="1270" anchor="ctr" anchorCtr="0">
            <a:noAutofit/>
          </a:bodyPr>
          <a:lstStyle/>
          <a:p>
            <a:pPr lvl="0" algn="ctr"/>
            <a:r>
              <a:rPr lang="hr-HR" sz="2000" b="1" dirty="0" smtClean="0">
                <a:solidFill>
                  <a:srgbClr val="FFFF00"/>
                </a:solidFill>
              </a:rPr>
              <a:t>Obročna plaćanja % </a:t>
            </a:r>
          </a:p>
        </p:txBody>
      </p:sp>
      <p:pic>
        <p:nvPicPr>
          <p:cNvPr id="22" name="Picture 16" descr="C:\Users\korisnik\Downloads\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" y="6161929"/>
            <a:ext cx="2309545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44590"/>
            <a:ext cx="1679721" cy="6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9000">
              <a:schemeClr val="accent1">
                <a:lumMod val="0"/>
                <a:lumOff val="100000"/>
                <a:alpha val="81000"/>
              </a:schemeClr>
            </a:gs>
            <a:gs pos="3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8316"/>
            <a:ext cx="1867233" cy="1542492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2699792" y="404056"/>
            <a:ext cx="6192688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smtClean="0"/>
              <a:t>Upravljanje budžetom, praćenje i evaluacija</a:t>
            </a:r>
            <a:endParaRPr lang="hr-HR" sz="36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2379543"/>
              </p:ext>
            </p:extLst>
          </p:nvPr>
        </p:nvGraphicFramePr>
        <p:xfrm>
          <a:off x="674724" y="1649314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 descr="C:\Users\korisnik\Downloads\erasm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5"/>
            <a:ext cx="2160240" cy="6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orisnik\Desktop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23" y="5951992"/>
            <a:ext cx="1903016" cy="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 open house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993</Words>
  <Application>Microsoft Office PowerPoint</Application>
  <PresentationFormat>Prikaz na zaslonu (4:3)</PresentationFormat>
  <Paragraphs>188</Paragraphs>
  <Slides>22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22</vt:i4>
      </vt:variant>
    </vt:vector>
  </HeadingPairs>
  <TitlesOfParts>
    <vt:vector size="34" baseType="lpstr">
      <vt:lpstr>Aparajita</vt:lpstr>
      <vt:lpstr>Arial</vt:lpstr>
      <vt:lpstr>Calibri</vt:lpstr>
      <vt:lpstr>Calibri tijelo</vt:lpstr>
      <vt:lpstr>Cambria</vt:lpstr>
      <vt:lpstr>Garamond</vt:lpstr>
      <vt:lpstr>Questrial</vt:lpstr>
      <vt:lpstr>Tahoma</vt:lpstr>
      <vt:lpstr>Times New Roman</vt:lpstr>
      <vt:lpstr>Office tema</vt:lpstr>
      <vt:lpstr>Office Theme</vt:lpstr>
      <vt:lpstr>Class open house presentation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Jelena Crnek</cp:lastModifiedBy>
  <cp:revision>330</cp:revision>
  <dcterms:created xsi:type="dcterms:W3CDTF">2016-10-20T15:27:32Z</dcterms:created>
  <dcterms:modified xsi:type="dcterms:W3CDTF">2020-09-24T05:27:58Z</dcterms:modified>
</cp:coreProperties>
</file>