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9" r:id="rId2"/>
    <p:sldMasterId id="2147483685" r:id="rId3"/>
  </p:sldMasterIdLst>
  <p:notesMasterIdLst>
    <p:notesMasterId r:id="rId25"/>
  </p:notesMasterIdLst>
  <p:handoutMasterIdLst>
    <p:handoutMasterId r:id="rId26"/>
  </p:handoutMasterIdLst>
  <p:sldIdLst>
    <p:sldId id="256" r:id="rId4"/>
    <p:sldId id="260" r:id="rId5"/>
    <p:sldId id="258" r:id="rId6"/>
    <p:sldId id="266" r:id="rId7"/>
    <p:sldId id="273" r:id="rId8"/>
    <p:sldId id="270" r:id="rId9"/>
    <p:sldId id="267" r:id="rId10"/>
    <p:sldId id="274" r:id="rId11"/>
    <p:sldId id="269" r:id="rId12"/>
    <p:sldId id="272" r:id="rId13"/>
    <p:sldId id="275" r:id="rId14"/>
    <p:sldId id="268" r:id="rId15"/>
    <p:sldId id="276" r:id="rId16"/>
    <p:sldId id="265" r:id="rId17"/>
    <p:sldId id="278" r:id="rId18"/>
    <p:sldId id="271" r:id="rId19"/>
    <p:sldId id="264" r:id="rId20"/>
    <p:sldId id="279" r:id="rId21"/>
    <p:sldId id="263" r:id="rId22"/>
    <p:sldId id="277" r:id="rId23"/>
    <p:sldId id="257" r:id="rId24"/>
  </p:sldIdLst>
  <p:sldSz cx="6858000" cy="5143500"/>
  <p:notesSz cx="6797675" cy="9926638"/>
  <p:defaultTextStyle>
    <a:defPPr>
      <a:defRPr lang="sr-Latn-R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072A"/>
    <a:srgbClr val="C00000"/>
    <a:srgbClr val="D7182A"/>
    <a:srgbClr val="CC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948" autoAdjust="0"/>
  </p:normalViewPr>
  <p:slideViewPr>
    <p:cSldViewPr snapToGrid="0">
      <p:cViewPr varScale="1">
        <p:scale>
          <a:sx n="152" d="100"/>
          <a:sy n="152" d="100"/>
        </p:scale>
        <p:origin x="1566" y="132"/>
      </p:cViewPr>
      <p:guideLst>
        <p:guide orient="horz" pos="16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31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customXml" Target="../customXml/item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customXml" Target="../customXml/item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rce.unizg.hr/" TargetMode="External"/><Relationship Id="rId2" Type="http://schemas.openxmlformats.org/officeDocument/2006/relationships/image" Target="../media/image5.png"/><Relationship Id="rId1" Type="http://schemas.openxmlformats.org/officeDocument/2006/relationships/theme" Target="../theme/theme5.xml"/><Relationship Id="rId4" Type="http://schemas.openxmlformats.org/officeDocument/2006/relationships/image" Target="../media/image8.gif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853DB-230B-4F3D-B9BF-250411BF9C4B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A04F5-5F63-4D08-AD88-EB891A182B2F}" type="slidenum">
              <a:rPr lang="hr-HR" smtClean="0"/>
              <a:t>‹#›</a:t>
            </a:fld>
            <a:endParaRPr lang="hr-H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424" y="9029196"/>
            <a:ext cx="685385" cy="270000"/>
          </a:xfrm>
          <a:prstGeom prst="rect">
            <a:avLst/>
          </a:prstGeom>
        </p:spPr>
      </p:pic>
      <p:pic>
        <p:nvPicPr>
          <p:cNvPr id="7" name="Picture 6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872" y="8948196"/>
            <a:ext cx="110798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741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rce.unizg.hr/" TargetMode="External"/><Relationship Id="rId2" Type="http://schemas.openxmlformats.org/officeDocument/2006/relationships/image" Target="../media/image5.png"/><Relationship Id="rId1" Type="http://schemas.openxmlformats.org/officeDocument/2006/relationships/theme" Target="../theme/theme4.xml"/><Relationship Id="rId4" Type="http://schemas.openxmlformats.org/officeDocument/2006/relationships/image" Target="../media/image8.gif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F9046-B63C-4A32-BE1A-8D8BC0B360B6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95B1D-EC5B-426D-9BEA-45F6C2B62C27}" type="slidenum">
              <a:rPr lang="hr-HR" smtClean="0"/>
              <a:t>‹#›</a:t>
            </a:fld>
            <a:endParaRPr lang="hr-HR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424" y="9004812"/>
            <a:ext cx="685385" cy="270000"/>
          </a:xfrm>
          <a:prstGeom prst="rect">
            <a:avLst/>
          </a:prstGeom>
        </p:spPr>
      </p:pic>
      <p:pic>
        <p:nvPicPr>
          <p:cNvPr id="9" name="Picture 8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872" y="8923812"/>
            <a:ext cx="110798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36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39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3401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15035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51574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36462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59580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4056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17961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70667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944690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852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57564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79629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4309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591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5659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095B1D-EC5B-426D-9BEA-45F6C2B62C27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9025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4713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4654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41291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95B1D-EC5B-426D-9BEA-45F6C2B62C27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9652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://www.srce.unizg.hr/otvoreni-pristup" TargetMode="External"/><Relationship Id="rId7" Type="http://schemas.openxmlformats.org/officeDocument/2006/relationships/image" Target="../media/image7.png"/><Relationship Id="rId2" Type="http://schemas.openxmlformats.org/officeDocument/2006/relationships/hyperlink" Target="http://www.srce.unizg.hr/" TargetMode="External"/><Relationship Id="rId1" Type="http://schemas.openxmlformats.org/officeDocument/2006/relationships/slideMaster" Target="../slideMasters/slideMaster3.xml"/><Relationship Id="rId6" Type="http://schemas.openxmlformats.org/officeDocument/2006/relationships/hyperlink" Target="http://creativecommons.org/licenses/by-nc/4.0/deed.hr" TargetMode="External"/><Relationship Id="rId5" Type="http://schemas.openxmlformats.org/officeDocument/2006/relationships/image" Target="../media/image6.emf"/><Relationship Id="rId4" Type="http://schemas.openxmlformats.org/officeDocument/2006/relationships/image" Target="../media/image5.png"/><Relationship Id="rId9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841772"/>
            <a:ext cx="5143500" cy="1790700"/>
          </a:xfrm>
        </p:spPr>
        <p:txBody>
          <a:bodyPr anchor="b"/>
          <a:lstStyle>
            <a:lvl1pPr algn="ctr">
              <a:defRPr sz="3375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5A55-2F1E-4FC3-883D-C1990A1E687D}" type="slidenum">
              <a:rPr lang="hr-HR" smtClean="0"/>
              <a:t>‹#›</a:t>
            </a:fld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0452" y="4765340"/>
            <a:ext cx="4334048" cy="27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 i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7115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5A55-2F1E-4FC3-883D-C1990A1E68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8027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273845"/>
            <a:ext cx="1478756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273845"/>
            <a:ext cx="4350544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5A55-2F1E-4FC3-883D-C1990A1E68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3217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841375"/>
            <a:ext cx="51435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925"/>
            <a:ext cx="51435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3026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8195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282700"/>
            <a:ext cx="5915025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3441700"/>
            <a:ext cx="5915025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9222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70013"/>
            <a:ext cx="2881312" cy="3262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1370013"/>
            <a:ext cx="2881313" cy="3262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1572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274638"/>
            <a:ext cx="5915025" cy="993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075" y="1260475"/>
            <a:ext cx="2900363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75" y="1879600"/>
            <a:ext cx="2900363" cy="27622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475"/>
            <a:ext cx="29162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9600"/>
            <a:ext cx="2916237" cy="27622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858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7332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0095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342900"/>
            <a:ext cx="221138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6238" y="741363"/>
            <a:ext cx="3471862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1543050"/>
            <a:ext cx="2211388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880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5A55-2F1E-4FC3-883D-C1990A1E687D}" type="slidenum">
              <a:rPr lang="hr-HR" smtClean="0"/>
              <a:t>‹#›</a:t>
            </a:fld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0452" y="4765340"/>
            <a:ext cx="4334048" cy="27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 i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76533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342900"/>
            <a:ext cx="221138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6238" y="741363"/>
            <a:ext cx="3471862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1543050"/>
            <a:ext cx="2211388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9124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4371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8550" y="274638"/>
            <a:ext cx="1477963" cy="4357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4638"/>
            <a:ext cx="4284662" cy="4357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968713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5542"/>
          <a:stretch/>
        </p:blipFill>
        <p:spPr>
          <a:xfrm>
            <a:off x="0" y="1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818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20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841772"/>
            <a:ext cx="5143500" cy="1790700"/>
          </a:xfrm>
        </p:spPr>
        <p:txBody>
          <a:bodyPr anchor="b">
            <a:normAutofit/>
          </a:bodyPr>
          <a:lstStyle>
            <a:lvl1pPr algn="ctr"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31"/>
          <a:stretch/>
        </p:blipFill>
        <p:spPr>
          <a:xfrm>
            <a:off x="0" y="4384800"/>
            <a:ext cx="685605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81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dnj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488320" y="2952999"/>
            <a:ext cx="2025000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hr-HR" sz="675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Srce politikom otvorenog pristupa široj javnosti osigurava dostupnost i korištenje svih rezultata rada Srca, a prvenstveno obrazovnih i stručnih informacija i sadržaja nastalih djelovanjem i radom Srca.</a:t>
            </a:r>
            <a:endParaRPr lang="hr-HR" sz="675" dirty="0" smtClean="0">
              <a:solidFill>
                <a:srgbClr val="CC3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985961" y="2973582"/>
            <a:ext cx="220094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hr-HR" sz="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 djelo je dano na korištenje pod licencom Creative </a:t>
            </a:r>
            <a:r>
              <a:rPr lang="hr-HR" sz="8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Commons</a:t>
            </a:r>
            <a:r>
              <a:rPr lang="hr-HR" sz="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8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Imenovanje-Nekomercijalno-Bez prerada</a:t>
            </a:r>
            <a:r>
              <a:rPr lang="hr-HR" sz="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4.0 međunarodna. </a:t>
            </a:r>
            <a:endParaRPr lang="hr-HR" sz="800" b="1" dirty="0" smtClean="0">
              <a:solidFill>
                <a:srgbClr val="CC3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11877" y="3555046"/>
            <a:ext cx="949299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675" b="1" dirty="0" smtClean="0">
                <a:solidFill>
                  <a:srgbClr val="CC3C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www.srce.unizg.hr</a:t>
            </a:r>
            <a:endParaRPr lang="hr-HR" sz="675" b="1" dirty="0">
              <a:solidFill>
                <a:srgbClr val="CC3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857250" y="372913"/>
            <a:ext cx="5143500" cy="1376581"/>
          </a:xfrm>
        </p:spPr>
        <p:txBody>
          <a:bodyPr anchor="b">
            <a:normAutofit/>
          </a:bodyPr>
          <a:lstStyle>
            <a:lvl1pPr algn="ctr">
              <a:defRPr sz="2025" baseline="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57250" y="1959746"/>
            <a:ext cx="5143500" cy="759391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en-US" dirty="0" smtClean="0"/>
              <a:t>Click to edit Master subtitle style</a:t>
            </a:r>
            <a:endParaRPr lang="hr-HR" dirty="0" smtClean="0"/>
          </a:p>
        </p:txBody>
      </p:sp>
      <p:sp>
        <p:nvSpPr>
          <p:cNvPr id="2" name="Rectangle 1"/>
          <p:cNvSpPr/>
          <p:nvPr userDrawn="1"/>
        </p:nvSpPr>
        <p:spPr>
          <a:xfrm>
            <a:off x="1867043" y="3555047"/>
            <a:ext cx="2319866" cy="196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r-HR" sz="675" b="1" dirty="0" smtClean="0">
                <a:solidFill>
                  <a:srgbClr val="CC3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creativecommons.org/licenses/by-nc-nd/4.0/deed.hr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2329" y="3521692"/>
            <a:ext cx="1636987" cy="196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r-HR" sz="675" b="1" dirty="0" smtClean="0">
                <a:solidFill>
                  <a:srgbClr val="CC3C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www.srce.unizg.hr/otvoreni-pristup</a:t>
            </a:r>
            <a:endParaRPr lang="hr-HR" sz="675" b="1" dirty="0">
              <a:solidFill>
                <a:srgbClr val="CC3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>
            <a:hlinkClick r:id="rId3"/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127" y="3996799"/>
            <a:ext cx="685385" cy="270000"/>
          </a:xfrm>
          <a:prstGeom prst="rect">
            <a:avLst/>
          </a:prstGeom>
        </p:spPr>
      </p:pic>
      <p:pic>
        <p:nvPicPr>
          <p:cNvPr id="17" name="Picture 16">
            <a:hlinkClick r:id="rId2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225" y="2975079"/>
            <a:ext cx="1358751" cy="448619"/>
          </a:xfrm>
          <a:prstGeom prst="rect">
            <a:avLst/>
          </a:prstGeom>
        </p:spPr>
      </p:pic>
      <p:pic>
        <p:nvPicPr>
          <p:cNvPr id="12" name="Picture 2" descr="http://mirrors.creativecommons.org/presskit/buttons/88x31/png/by-nc.png">
            <a:hlinkClick r:id="rId6"/>
          </p:cNvPr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955" y="3996799"/>
            <a:ext cx="771702" cy="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0452" y="4765340"/>
            <a:ext cx="4334048" cy="27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r-HR" dirty="0" smtClean="0"/>
              <a:t>www.srce.unizg.hr</a:t>
            </a:r>
            <a:endParaRPr lang="hr-HR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547" y="4383544"/>
            <a:ext cx="7008547" cy="5092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49" y="4786072"/>
            <a:ext cx="988250" cy="26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442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8"/>
            <a:ext cx="5915025" cy="2139553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101"/>
            <a:ext cx="5915025" cy="112514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69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37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0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6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4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1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18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34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5A55-2F1E-4FC3-883D-C1990A1E68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7534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5A55-2F1E-4FC3-883D-C1990A1E68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462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7"/>
            <a:ext cx="5915025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7"/>
            <a:ext cx="2901255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5" y="1260872"/>
            <a:ext cx="2915543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5" y="1878807"/>
            <a:ext cx="2915543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5A55-2F1E-4FC3-883D-C1990A1E68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9139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5A55-2F1E-4FC3-883D-C1990A1E68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8032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5A55-2F1E-4FC3-883D-C1990A1E68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97636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3"/>
            <a:ext cx="3471863" cy="3655219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1"/>
            <a:ext cx="2211884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5A55-2F1E-4FC3-883D-C1990A1E68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37831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740573"/>
            <a:ext cx="3471863" cy="3655219"/>
          </a:xfrm>
        </p:spPr>
        <p:txBody>
          <a:bodyPr/>
          <a:lstStyle>
            <a:lvl1pPr marL="0" indent="0">
              <a:buNone/>
              <a:defRPr sz="1800"/>
            </a:lvl1pPr>
            <a:lvl2pPr marL="257169" indent="0">
              <a:buNone/>
              <a:defRPr sz="1575"/>
            </a:lvl2pPr>
            <a:lvl3pPr marL="514337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1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r>
              <a:rPr lang="en-US" smtClean="0"/>
              <a:t>Click icon to add picture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1"/>
            <a:ext cx="2211884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5A55-2F1E-4FC3-883D-C1990A1E68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2216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7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04998" y="4765340"/>
            <a:ext cx="699161" cy="27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0452" y="4765340"/>
            <a:ext cx="4334048" cy="27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r-HR" dirty="0" smtClean="0"/>
              <a:t>www.srce.unizg.hr</a:t>
            </a:r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86513" y="4766434"/>
            <a:ext cx="471487" cy="270000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F875A55-2F1E-4FC3-883D-C1990A1E687D}" type="slidenum">
              <a:rPr lang="hr-HR" smtClean="0"/>
              <a:pPr/>
              <a:t>‹#›</a:t>
            </a:fld>
            <a:endParaRPr lang="hr-HR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547" y="4383544"/>
            <a:ext cx="7008547" cy="50929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49" y="4786072"/>
            <a:ext cx="988250" cy="26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11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2025" b="1" kern="1200">
          <a:solidFill>
            <a:srgbClr val="C0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28585" indent="-128585" algn="l" defTabSz="514337" rtl="0" eaLnBrk="1" latinLnBrk="0" hangingPunct="1">
        <a:lnSpc>
          <a:spcPct val="90000"/>
        </a:lnSpc>
        <a:spcBef>
          <a:spcPts val="563"/>
        </a:spcBef>
        <a:buClr>
          <a:srgbClr val="C00000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53" indent="-128585" algn="l" defTabSz="514337" rtl="0" eaLnBrk="1" latinLnBrk="0" hangingPunct="1">
        <a:lnSpc>
          <a:spcPct val="90000"/>
        </a:lnSpc>
        <a:spcBef>
          <a:spcPts val="281"/>
        </a:spcBef>
        <a:buClr>
          <a:srgbClr val="C00000"/>
        </a:buClr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21" indent="-128585" algn="l" defTabSz="514337" rtl="0" eaLnBrk="1" latinLnBrk="0" hangingPunct="1">
        <a:lnSpc>
          <a:spcPct val="90000"/>
        </a:lnSpc>
        <a:spcBef>
          <a:spcPts val="281"/>
        </a:spcBef>
        <a:buClr>
          <a:srgbClr val="C00000"/>
        </a:buClr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090" indent="-128585" algn="l" defTabSz="514337" rtl="0" eaLnBrk="1" latinLnBrk="0" hangingPunct="1">
        <a:lnSpc>
          <a:spcPct val="90000"/>
        </a:lnSpc>
        <a:spcBef>
          <a:spcPts val="281"/>
        </a:spcBef>
        <a:buClr>
          <a:srgbClr val="C00000"/>
        </a:buClr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59" indent="-128585" algn="l" defTabSz="514337" rtl="0" eaLnBrk="1" latinLnBrk="0" hangingPunct="1">
        <a:lnSpc>
          <a:spcPct val="90000"/>
        </a:lnSpc>
        <a:spcBef>
          <a:spcPts val="281"/>
        </a:spcBef>
        <a:buClr>
          <a:srgbClr val="C00000"/>
        </a:buClr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4638"/>
            <a:ext cx="5915025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70013"/>
            <a:ext cx="5915025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3"/>
            <a:ext cx="15430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1F1DC-1FD1-410D-BA6D-86875ECA4144}" type="datetimeFigureOut">
              <a:rPr lang="hr-HR" smtClean="0"/>
              <a:t>16.03.2021.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3"/>
            <a:ext cx="231457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3"/>
            <a:ext cx="154305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DE6A-0B79-47C9-8560-C9B0891911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535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7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19487" y="4765500"/>
            <a:ext cx="607500" cy="27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332" y="4765340"/>
            <a:ext cx="4445129" cy="27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79014" y="4765340"/>
            <a:ext cx="607500" cy="27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F875A55-2F1E-4FC3-883D-C1990A1E687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29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8" r:id="rId2"/>
    <p:sldLayoutId id="2147483687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2025" b="1" kern="1200" baseline="0">
          <a:solidFill>
            <a:srgbClr val="C0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28585" indent="-128585" algn="l" defTabSz="514337" rtl="0" eaLnBrk="1" latinLnBrk="0" hangingPunct="1">
        <a:lnSpc>
          <a:spcPct val="90000"/>
        </a:lnSpc>
        <a:spcBef>
          <a:spcPts val="563"/>
        </a:spcBef>
        <a:buClr>
          <a:srgbClr val="CC3C00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53" indent="-128585" algn="l" defTabSz="514337" rtl="0" eaLnBrk="1" latinLnBrk="0" hangingPunct="1">
        <a:lnSpc>
          <a:spcPct val="90000"/>
        </a:lnSpc>
        <a:spcBef>
          <a:spcPts val="281"/>
        </a:spcBef>
        <a:buClr>
          <a:srgbClr val="CC3C00"/>
        </a:buClr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21" indent="-128585" algn="l" defTabSz="514337" rtl="0" eaLnBrk="1" latinLnBrk="0" hangingPunct="1">
        <a:lnSpc>
          <a:spcPct val="90000"/>
        </a:lnSpc>
        <a:spcBef>
          <a:spcPts val="281"/>
        </a:spcBef>
        <a:buClr>
          <a:srgbClr val="CC3C00"/>
        </a:buClr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090" indent="-128585" algn="l" defTabSz="514337" rtl="0" eaLnBrk="1" latinLnBrk="0" hangingPunct="1">
        <a:lnSpc>
          <a:spcPct val="90000"/>
        </a:lnSpc>
        <a:spcBef>
          <a:spcPts val="281"/>
        </a:spcBef>
        <a:buClr>
          <a:srgbClr val="CC3C00"/>
        </a:buClr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59" indent="-128585" algn="l" defTabSz="514337" rtl="0" eaLnBrk="1" latinLnBrk="0" hangingPunct="1">
        <a:lnSpc>
          <a:spcPct val="90000"/>
        </a:lnSpc>
        <a:spcBef>
          <a:spcPts val="281"/>
        </a:spcBef>
        <a:buClr>
          <a:srgbClr val="CC3C00"/>
        </a:buClr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srce.hr/x/w4AZ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iki.srce.hr/x/TYIZ" TargetMode="External"/><Relationship Id="rId4" Type="http://schemas.openxmlformats.org/officeDocument/2006/relationships/hyperlink" Target="https://wiki.srce.hr/x/DIEZ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srce.hr/x/w4DRAw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srce.hr/x/9YEZ" TargetMode="External"/><Relationship Id="rId13" Type="http://schemas.openxmlformats.org/officeDocument/2006/relationships/hyperlink" Target="https://wiki.srce.hr/x/l4EZ" TargetMode="External"/><Relationship Id="rId3" Type="http://schemas.openxmlformats.org/officeDocument/2006/relationships/hyperlink" Target="https://wiki.srce.hr/display/TUT/ISVU+Prezentacije?preview=/14156171/61473003/Mobilnost%20webinar_26102020.pptx" TargetMode="External"/><Relationship Id="rId7" Type="http://schemas.openxmlformats.org/officeDocument/2006/relationships/hyperlink" Target="https://wiki.srce.hr/x/84EZ" TargetMode="External"/><Relationship Id="rId12" Type="http://schemas.openxmlformats.org/officeDocument/2006/relationships/hyperlink" Target="https://wiki.srce.hr/x/94EZ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srce.hr/x/8YEZ" TargetMode="External"/><Relationship Id="rId11" Type="http://schemas.openxmlformats.org/officeDocument/2006/relationships/hyperlink" Target="https://wiki.srce.hr/x/qoIZ" TargetMode="External"/><Relationship Id="rId5" Type="http://schemas.openxmlformats.org/officeDocument/2006/relationships/hyperlink" Target="http://www.isvu.hr/upute" TargetMode="External"/><Relationship Id="rId15" Type="http://schemas.openxmlformats.org/officeDocument/2006/relationships/hyperlink" Target="https://wiki.srce.hr/x/roIZ" TargetMode="External"/><Relationship Id="rId10" Type="http://schemas.openxmlformats.org/officeDocument/2006/relationships/hyperlink" Target="https://wiki.srce.hr/x/YYIZ" TargetMode="External"/><Relationship Id="rId4" Type="http://schemas.openxmlformats.org/officeDocument/2006/relationships/hyperlink" Target="https://connect.srce.hr/p4wvtf5yclt/" TargetMode="External"/><Relationship Id="rId9" Type="http://schemas.openxmlformats.org/officeDocument/2006/relationships/hyperlink" Target="https://wiki.srce.hr/x/a4IZ" TargetMode="External"/><Relationship Id="rId14" Type="http://schemas.openxmlformats.org/officeDocument/2006/relationships/hyperlink" Target="https://wiki.srce.hr/x/aIB-AQ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isvu@srce.hr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ssp@srce.hr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iki.srce.hr/x/pIEZ" TargetMode="External"/><Relationship Id="rId4" Type="http://schemas.openxmlformats.org/officeDocument/2006/relationships/hyperlink" Target="https://wiki.srce.hr/x/zwDnAQ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srce.hr/x/94EZ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srce.hr/x/roIZ" TargetMode="External"/><Relationship Id="rId5" Type="http://schemas.openxmlformats.org/officeDocument/2006/relationships/hyperlink" Target="https://wiki.srce.hr/x/aIB-AQ" TargetMode="External"/><Relationship Id="rId4" Type="http://schemas.openxmlformats.org/officeDocument/2006/relationships/hyperlink" Target="https://wiki.srce.hr/x/l4EZ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srce.hr/x/_oAZ" TargetMode="External"/><Relationship Id="rId7" Type="http://schemas.openxmlformats.org/officeDocument/2006/relationships/hyperlink" Target="https://wiki.srce.hr/x/84EZ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srce.hr/x/7oIZ" TargetMode="External"/><Relationship Id="rId5" Type="http://schemas.openxmlformats.org/officeDocument/2006/relationships/hyperlink" Target="https://wiki.srce.hr/x/XoBRAw" TargetMode="External"/><Relationship Id="rId4" Type="http://schemas.openxmlformats.org/officeDocument/2006/relationships/hyperlink" Target="mailto:isvu@srce.h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srce.hr/x/a4IZ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iki.srce.hr/x/qoIZ" TargetMode="External"/><Relationship Id="rId4" Type="http://schemas.openxmlformats.org/officeDocument/2006/relationships/hyperlink" Target="https://wiki.srce.hr/x/YYIZ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srce.hr/x/84EZ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srce.hr/x/8YE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215446" y="3055301"/>
            <a:ext cx="4586524" cy="10656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51433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25" b="1" kern="1200" baseline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r-HR" sz="2400" dirty="0" smtClean="0">
                <a:solidFill>
                  <a:schemeClr val="bg1"/>
                </a:solidFill>
              </a:rPr>
              <a:t>Evidencija podataka o mobilnosti studenata u ISVU-u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446" y="4120993"/>
            <a:ext cx="453367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17.03.2021., Zagreb, Dubravka Lelas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24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Evidencija odlazne mobilnosti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1488" y="1268019"/>
            <a:ext cx="5915025" cy="3364704"/>
          </a:xfrm>
        </p:spPr>
        <p:txBody>
          <a:bodyPr>
            <a:normAutofit/>
          </a:bodyPr>
          <a:lstStyle/>
          <a:p>
            <a:r>
              <a:rPr lang="hr-HR" sz="1400" dirty="0" smtClean="0"/>
              <a:t>Student mora imati upisni list i u akademskoj godini u kojoj odlazi na mobilnost</a:t>
            </a:r>
          </a:p>
          <a:p>
            <a:r>
              <a:rPr lang="hr-HR" sz="1400" dirty="0" smtClean="0"/>
              <a:t>Student je odlazni</a:t>
            </a:r>
          </a:p>
          <a:p>
            <a:r>
              <a:rPr lang="hr-HR" sz="1400" dirty="0" smtClean="0"/>
              <a:t>Matično visoko učilište je ono na kojem student studira</a:t>
            </a:r>
          </a:p>
          <a:p>
            <a:r>
              <a:rPr lang="hr-HR" sz="1400" dirty="0" smtClean="0"/>
              <a:t>Partnerska institucija je neko drugo visoko učilište ili ustanova u RH ili inozemstvu s kojom visoko učilište ostvaruje suradnju i na koju student odlazi u periodu trajanja mobilnosti</a:t>
            </a:r>
          </a:p>
          <a:p>
            <a:r>
              <a:rPr lang="hr-HR" sz="1400" dirty="0" smtClean="0"/>
              <a:t>Neposredno prije odlaska na mobilnost (ili po dolasku studenta na partnersku instituciju) – evidentirati podatke o mobilnosti u prozoru </a:t>
            </a:r>
            <a:r>
              <a:rPr lang="hr-HR" sz="1400" b="1" dirty="0" smtClean="0"/>
              <a:t>Boravak studenta izvan matičnog VU</a:t>
            </a:r>
            <a:r>
              <a:rPr lang="hr-HR" sz="1400" dirty="0" smtClean="0"/>
              <a:t> </a:t>
            </a:r>
          </a:p>
          <a:p>
            <a:pPr lvl="1"/>
            <a:r>
              <a:rPr lang="hr-HR" sz="1400" dirty="0" smtClean="0"/>
              <a:t>partnersku instituciju, </a:t>
            </a:r>
            <a:r>
              <a:rPr lang="hr-HR" sz="1400" dirty="0"/>
              <a:t>matično visoko </a:t>
            </a:r>
            <a:r>
              <a:rPr lang="hr-HR" sz="1400" dirty="0" smtClean="0"/>
              <a:t>učilište, program mobilnosti, periode mobilnosti, ustanove s kojima je sklopljen ugovor o učenju</a:t>
            </a:r>
          </a:p>
          <a:p>
            <a:pPr lvl="1"/>
            <a:r>
              <a:rPr lang="hr-HR" sz="1400" dirty="0" smtClean="0"/>
              <a:t>predmete/aktivnosti koje će student na njima upisati/obavljati – dodat će se automatski na upisni list studenta</a:t>
            </a:r>
          </a:p>
        </p:txBody>
      </p:sp>
    </p:spTree>
    <p:extLst>
      <p:ext uri="{BB962C8B-B14F-4D97-AF65-F5344CB8AC3E}">
        <p14:creationId xmlns:p14="http://schemas.microsoft.com/office/powerpoint/2010/main" val="263585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Evidencija odlazne mobilnosti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1488" y="1268019"/>
            <a:ext cx="5915025" cy="3364704"/>
          </a:xfrm>
        </p:spPr>
        <p:txBody>
          <a:bodyPr>
            <a:normAutofit/>
          </a:bodyPr>
          <a:lstStyle/>
          <a:p>
            <a:r>
              <a:rPr lang="hr-HR" dirty="0" smtClean="0"/>
              <a:t>Student po povratku na matičnu ustanovu donosi prijepis ocjena (transcript of records) temeljem kojeg se obavlja </a:t>
            </a:r>
          </a:p>
          <a:p>
            <a:pPr lvl="1"/>
            <a:r>
              <a:rPr lang="hr-HR" sz="1400" dirty="0" smtClean="0"/>
              <a:t>priznavanje ispita iz predmeta s mobilnosti, za predmete koji se polažu</a:t>
            </a:r>
          </a:p>
          <a:p>
            <a:pPr lvl="1"/>
            <a:r>
              <a:rPr lang="hr-HR" sz="1400" dirty="0" smtClean="0"/>
              <a:t>postavljanje statusa predmeta na obavljen za studenta, za predmete/aktivnosti s mobilnosti koji se ne polažu u slučaju da semestar u kojem su upisani još nije završio (ako je semestar već završio, status predmeta koji se ne polažu će biti obavljen)</a:t>
            </a:r>
          </a:p>
          <a:p>
            <a:pPr lvl="1"/>
            <a:r>
              <a:rPr lang="hr-HR" sz="1400" dirty="0" smtClean="0"/>
              <a:t>ako se studenta želi osloboditi nekih obveza </a:t>
            </a:r>
            <a:r>
              <a:rPr lang="hr-HR" sz="1400" dirty="0"/>
              <a:t>iz studijskog programa na matičnom visokom učilištu </a:t>
            </a:r>
            <a:r>
              <a:rPr lang="hr-HR" sz="1400" dirty="0" smtClean="0"/>
              <a:t>temeljem obavljenih i priznatih predmeta/aktivnosti s mobilnosti, potrebno ih je međusobno povezati evidencijom podataka u prozoru </a:t>
            </a:r>
            <a:r>
              <a:rPr lang="hr-HR" sz="1400" b="1" dirty="0" smtClean="0"/>
              <a:t>Priznavanje ECTS bodova i predmeta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67232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Evidencija dolazne mobilnosti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400" dirty="0"/>
              <a:t>Student je </a:t>
            </a:r>
            <a:r>
              <a:rPr lang="hr-HR" sz="1400" dirty="0" smtClean="0"/>
              <a:t>dolazni, gostujući</a:t>
            </a:r>
          </a:p>
          <a:p>
            <a:r>
              <a:rPr lang="hr-HR" sz="1400" dirty="0" smtClean="0"/>
              <a:t>Partnerska </a:t>
            </a:r>
            <a:r>
              <a:rPr lang="hr-HR" sz="1400" dirty="0"/>
              <a:t>institucija je neko drugo visoko učilište ili ustanova u RH ili inozemstvu s kojom visoko učilište ostvaruje suradnju i </a:t>
            </a:r>
            <a:r>
              <a:rPr lang="hr-HR" sz="1400" dirty="0" smtClean="0"/>
              <a:t>sa koje student dolazi u </a:t>
            </a:r>
            <a:r>
              <a:rPr lang="hr-HR" sz="1400" dirty="0"/>
              <a:t>periodu trajanja </a:t>
            </a:r>
            <a:r>
              <a:rPr lang="hr-HR" sz="1400" dirty="0" smtClean="0"/>
              <a:t>mobilnosti</a:t>
            </a:r>
          </a:p>
          <a:p>
            <a:r>
              <a:rPr lang="hr-HR" sz="1400" dirty="0" smtClean="0"/>
              <a:t>Matično visoko učilište je ono na kojem student studira</a:t>
            </a:r>
          </a:p>
          <a:p>
            <a:r>
              <a:rPr lang="hr-HR" sz="1400" dirty="0" smtClean="0"/>
              <a:t>Po dolasku studenta na visoko učilište  - upisati ga na visoko učilište, evidentirati mu upisni list kao gostujućem studentu, evidentirati podatke o mobilnosti u prozoru </a:t>
            </a:r>
            <a:r>
              <a:rPr lang="hr-HR" sz="1400" b="1" dirty="0" smtClean="0"/>
              <a:t>Boravak studenta izvan matičnog VU</a:t>
            </a:r>
          </a:p>
          <a:p>
            <a:pPr lvl="1"/>
            <a:r>
              <a:rPr lang="hr-HR" sz="1400" dirty="0"/>
              <a:t>partnersku instituciju, </a:t>
            </a:r>
            <a:r>
              <a:rPr lang="hr-HR" sz="1400" dirty="0" smtClean="0"/>
              <a:t>matično visoko učilište, program </a:t>
            </a:r>
            <a:r>
              <a:rPr lang="hr-HR" sz="1400" dirty="0"/>
              <a:t>mobilnosti, periode </a:t>
            </a:r>
            <a:r>
              <a:rPr lang="hr-HR" sz="1400" dirty="0" smtClean="0"/>
              <a:t>mobilnosti</a:t>
            </a:r>
          </a:p>
          <a:p>
            <a:pPr lvl="1"/>
            <a:r>
              <a:rPr lang="hr-HR" sz="1400" dirty="0" smtClean="0"/>
              <a:t>institucija </a:t>
            </a:r>
            <a:r>
              <a:rPr lang="hr-HR" sz="1400" dirty="0"/>
              <a:t>s </a:t>
            </a:r>
            <a:r>
              <a:rPr lang="hr-HR" sz="1400" dirty="0" smtClean="0"/>
              <a:t>kojom </a:t>
            </a:r>
            <a:r>
              <a:rPr lang="hr-HR" sz="1400" dirty="0"/>
              <a:t>je sklopljen ugovor o </a:t>
            </a:r>
            <a:r>
              <a:rPr lang="hr-HR" sz="1400" dirty="0" smtClean="0"/>
              <a:t>učenju je visoko učilište na koje student dolazi</a:t>
            </a:r>
          </a:p>
          <a:p>
            <a:pPr lvl="1"/>
            <a:r>
              <a:rPr lang="hr-HR" sz="1400" dirty="0" smtClean="0"/>
              <a:t>student upisuje predmete s visokog učilišta na koje dolazi – </a:t>
            </a:r>
            <a:r>
              <a:rPr lang="hr-HR" sz="1400" dirty="0"/>
              <a:t>dodat će se automatski na upisni list studenta</a:t>
            </a:r>
          </a:p>
          <a:p>
            <a:endParaRPr lang="hr-HR" sz="1400" dirty="0"/>
          </a:p>
          <a:p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403787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Evidencija dolazne mobilnosti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Student tijekom trajanja mobilnosti na visokom učilištu sluša i polaže predmete (izlazi na ispite) te obavlja druge ugovorene aktivnosti</a:t>
            </a:r>
          </a:p>
          <a:p>
            <a:pPr lvl="1"/>
            <a:r>
              <a:rPr lang="hr-HR" sz="1400" dirty="0" smtClean="0"/>
              <a:t>Prijava ispita i evidencija ocjena – kao i za sve druge studente na visokom učilištu</a:t>
            </a:r>
          </a:p>
          <a:p>
            <a:pPr lvl="1"/>
            <a:r>
              <a:rPr lang="hr-HR" sz="1400" dirty="0" smtClean="0"/>
              <a:t>Dolazni studenti mogu koristiti </a:t>
            </a:r>
            <a:r>
              <a:rPr lang="hr-HR" sz="1400" b="1" dirty="0" err="1" smtClean="0"/>
              <a:t>Studomat</a:t>
            </a:r>
            <a:r>
              <a:rPr lang="hr-HR" sz="1400" dirty="0" smtClean="0"/>
              <a:t> za prijavu ispita</a:t>
            </a:r>
          </a:p>
          <a:p>
            <a:r>
              <a:rPr lang="hr-HR" sz="1400" dirty="0" smtClean="0"/>
              <a:t>Po isteku trajanja mobilnosti studentu se kroz ISVU može izdati potvrda o upisu s prijepisom ocjena za internacionalnu uporabu (transcript of </a:t>
            </a:r>
            <a:r>
              <a:rPr lang="hr-HR" sz="1400" dirty="0" err="1" smtClean="0"/>
              <a:t>records</a:t>
            </a:r>
            <a:r>
              <a:rPr lang="hr-HR" sz="1400" dirty="0" smtClean="0"/>
              <a:t>)</a:t>
            </a:r>
          </a:p>
          <a:p>
            <a:pPr lvl="1"/>
            <a:r>
              <a:rPr lang="hr-HR" sz="1175" dirty="0" smtClean="0"/>
              <a:t>Putem modula </a:t>
            </a:r>
            <a:r>
              <a:rPr lang="hr-HR" sz="1175" b="1" dirty="0" smtClean="0"/>
              <a:t>Studiji i studenti</a:t>
            </a:r>
            <a:r>
              <a:rPr lang="hr-HR" sz="1175" dirty="0" smtClean="0"/>
              <a:t>, odnosno </a:t>
            </a:r>
            <a:r>
              <a:rPr lang="hr-HR" sz="1175" b="1" dirty="0" smtClean="0"/>
              <a:t>Poslijediplomski studiji</a:t>
            </a:r>
            <a:endParaRPr lang="hr-HR" sz="1175" b="1" dirty="0"/>
          </a:p>
          <a:p>
            <a:pPr lvl="1"/>
            <a:r>
              <a:rPr lang="hr-HR" sz="1175" dirty="0" smtClean="0"/>
              <a:t>Na </a:t>
            </a:r>
            <a:r>
              <a:rPr lang="hr-HR" sz="1175" b="1" dirty="0" err="1" smtClean="0"/>
              <a:t>Studomatu</a:t>
            </a:r>
            <a:endParaRPr lang="hr-HR" sz="1175" b="1" dirty="0" smtClean="0"/>
          </a:p>
        </p:txBody>
      </p:sp>
    </p:spTree>
    <p:extLst>
      <p:ext uri="{BB962C8B-B14F-4D97-AF65-F5344CB8AC3E}">
        <p14:creationId xmlns:p14="http://schemas.microsoft.com/office/powerpoint/2010/main" val="297390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Evidencija horizontalne mobilnosti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400" dirty="0" smtClean="0"/>
              <a:t>Horizontalna mobilnost</a:t>
            </a:r>
          </a:p>
          <a:p>
            <a:pPr lvl="1"/>
            <a:r>
              <a:rPr lang="hr-HR" sz="1400" dirty="0"/>
              <a:t>S</a:t>
            </a:r>
            <a:r>
              <a:rPr lang="hr-HR" sz="1400" dirty="0" smtClean="0"/>
              <a:t>pecijalan slučaj dolazne mobilnosti studenata</a:t>
            </a:r>
            <a:endParaRPr lang="hr-HR" sz="1400" dirty="0"/>
          </a:p>
          <a:p>
            <a:pPr lvl="1"/>
            <a:r>
              <a:rPr lang="hr-HR" sz="1400" dirty="0" smtClean="0"/>
              <a:t>Student </a:t>
            </a:r>
            <a:r>
              <a:rPr lang="hr-HR" sz="1400" dirty="0"/>
              <a:t>dolazi na visoko učilište s </a:t>
            </a:r>
            <a:r>
              <a:rPr lang="hr-HR" sz="1400" dirty="0" smtClean="0"/>
              <a:t>neke ustanove</a:t>
            </a:r>
            <a:r>
              <a:rPr lang="hr-HR" sz="1400" dirty="0"/>
              <a:t>, pri čemu dio aktivnosti odrađuje na tom visokom učilištu, a dio na nekom drugom visokom učilištu u RH (jednom ili čak više njih) </a:t>
            </a:r>
            <a:endParaRPr lang="hr-HR" sz="1400" dirty="0" smtClean="0"/>
          </a:p>
          <a:p>
            <a:pPr lvl="1"/>
            <a:r>
              <a:rPr lang="hr-HR" sz="1400" dirty="0" smtClean="0"/>
              <a:t>Jedno od dolaznih visokih učilišta je glavno, izdaje prijepis ocjena koje student nosi na svoju matičnu ustanovu</a:t>
            </a:r>
          </a:p>
        </p:txBody>
      </p:sp>
    </p:spTree>
    <p:extLst>
      <p:ext uri="{BB962C8B-B14F-4D97-AF65-F5344CB8AC3E}">
        <p14:creationId xmlns:p14="http://schemas.microsoft.com/office/powerpoint/2010/main" val="168205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Evidencija horizontalne mobilnosti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1488" y="1154036"/>
            <a:ext cx="5915025" cy="3478687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Koraci</a:t>
            </a:r>
          </a:p>
          <a:p>
            <a:pPr lvl="1" algn="just"/>
            <a:r>
              <a:rPr lang="hr-HR" sz="1200" dirty="0" smtClean="0"/>
              <a:t>Glavno dolazno VU evidentira studenta </a:t>
            </a:r>
            <a:r>
              <a:rPr lang="hr-HR" sz="1200" dirty="0"/>
              <a:t>kao </a:t>
            </a:r>
            <a:r>
              <a:rPr lang="hr-HR" sz="1200" b="1" dirty="0" smtClean="0"/>
              <a:t>dolaznog</a:t>
            </a:r>
            <a:r>
              <a:rPr lang="hr-HR" sz="1200" dirty="0" smtClean="0"/>
              <a:t> (partnerska ustanova = matična ustanova = ustanova s koje student dolazi u RH)</a:t>
            </a:r>
            <a:endParaRPr lang="hr-HR" sz="1200" dirty="0"/>
          </a:p>
          <a:p>
            <a:pPr lvl="1" algn="just"/>
            <a:r>
              <a:rPr lang="hr-HR" sz="1200" dirty="0" smtClean="0"/>
              <a:t>Glavno dolazno VU evidentira još jedan boravak – student je </a:t>
            </a:r>
            <a:r>
              <a:rPr lang="hr-HR" sz="1200" b="1" dirty="0" smtClean="0"/>
              <a:t>odlazni</a:t>
            </a:r>
            <a:r>
              <a:rPr lang="hr-HR" sz="1200" dirty="0" smtClean="0"/>
              <a:t>, partnerska ustanova = jedno od ostalih </a:t>
            </a:r>
            <a:r>
              <a:rPr lang="hr-HR" sz="1200" b="1" dirty="0" smtClean="0"/>
              <a:t>dolaznih</a:t>
            </a:r>
            <a:r>
              <a:rPr lang="hr-HR" sz="1200" dirty="0" smtClean="0"/>
              <a:t> VU, uključena opcija ‘Horizontalna mobilnost’, matična </a:t>
            </a:r>
            <a:r>
              <a:rPr lang="hr-HR" sz="1200" dirty="0"/>
              <a:t>ustanova </a:t>
            </a:r>
            <a:r>
              <a:rPr lang="hr-HR" sz="1200" dirty="0" smtClean="0"/>
              <a:t>= ustanova </a:t>
            </a:r>
            <a:r>
              <a:rPr lang="hr-HR" sz="1200" dirty="0"/>
              <a:t>s koje student prvobitno dolazi u </a:t>
            </a:r>
            <a:r>
              <a:rPr lang="hr-HR" sz="1200" dirty="0" smtClean="0"/>
              <a:t>RH, pod ustanove s kojima je sklopljen ugovor o učenju navodi sve ustanove na koje student dolazi</a:t>
            </a:r>
          </a:p>
          <a:p>
            <a:pPr lvl="1" algn="just"/>
            <a:r>
              <a:rPr lang="hr-HR" sz="1200" dirty="0" smtClean="0"/>
              <a:t>Ostala dolazna VU  evidentiraju </a:t>
            </a:r>
            <a:r>
              <a:rPr lang="hr-HR" sz="1200" b="1" dirty="0" smtClean="0"/>
              <a:t>dolaznog</a:t>
            </a:r>
            <a:r>
              <a:rPr lang="hr-HR" sz="1200" dirty="0" smtClean="0"/>
              <a:t> studenta, partnerska institucija = glavno dolazno VU, matična ustanova = </a:t>
            </a:r>
            <a:r>
              <a:rPr lang="hr-HR" sz="1200" dirty="0"/>
              <a:t>ustanova s koje student prvobitno dolazi u </a:t>
            </a:r>
            <a:r>
              <a:rPr lang="hr-HR" sz="1200" dirty="0" smtClean="0"/>
              <a:t>RH</a:t>
            </a:r>
          </a:p>
          <a:p>
            <a:pPr lvl="1" algn="just"/>
            <a:r>
              <a:rPr lang="hr-HR" sz="1200" dirty="0" smtClean="0"/>
              <a:t>Nakon </a:t>
            </a:r>
            <a:r>
              <a:rPr lang="hr-HR" sz="1200" dirty="0"/>
              <a:t>obavljene mobilnosti student donosi </a:t>
            </a:r>
            <a:r>
              <a:rPr lang="hr-HR" sz="1200" dirty="0" smtClean="0"/>
              <a:t>prijepise ocjena s ostalih dolaznih VU na glavno dolazno VU</a:t>
            </a:r>
          </a:p>
          <a:p>
            <a:pPr lvl="1" algn="just"/>
            <a:r>
              <a:rPr lang="hr-HR" sz="1200" dirty="0" smtClean="0"/>
              <a:t>Za </a:t>
            </a:r>
            <a:r>
              <a:rPr lang="hr-HR" sz="1200" dirty="0"/>
              <a:t>svaku pojedinu dolaznu </a:t>
            </a:r>
            <a:r>
              <a:rPr lang="hr-HR" sz="1200" dirty="0" smtClean="0"/>
              <a:t>ustanovu, glavno dolazno VU evidentira predmete/aktivnosti i priznaje ih na isti način kako bi to napravilo za svog odlaznog studenta. Predmete s glavnog dolaznog VU gostujući student obavlja kao i svi ostali studenti (sluša ih i polaže).</a:t>
            </a:r>
            <a:endParaRPr lang="hr-HR" sz="1200" dirty="0"/>
          </a:p>
          <a:p>
            <a:pPr lvl="1" algn="just"/>
            <a:r>
              <a:rPr lang="hr-HR" sz="1200" dirty="0" smtClean="0"/>
              <a:t>Nakon obavljene mobilnosti, glavno dolazno VU izdaje studentu prijepis ocjena na kojem su informacije o obavljenim predmetima/aktivnostima sa svih dolaznih visokih učilišta. </a:t>
            </a:r>
            <a:endParaRPr lang="hr-HR" sz="1200" dirty="0"/>
          </a:p>
          <a:p>
            <a:pPr lvl="1"/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74788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Popis dokumenata i izvještaja na kojima se ispisuju podaci vezani uz mobilnost studenata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Za odlazne i dolazne studente</a:t>
            </a:r>
          </a:p>
          <a:p>
            <a:pPr lvl="1"/>
            <a:r>
              <a:rPr lang="hr-HR" dirty="0" smtClean="0"/>
              <a:t>Potvrde o upisu na hrvatskom i engleskom jeziku (za internacionalnu uporabu)</a:t>
            </a:r>
          </a:p>
          <a:p>
            <a:pPr lvl="1"/>
            <a:r>
              <a:rPr lang="hr-HR" dirty="0" smtClean="0"/>
              <a:t>Potvrde o upisu s prijepisom ocjena na hrvatskom i engleskom jeziku (za internacionalnu uporabu</a:t>
            </a:r>
            <a:r>
              <a:rPr lang="hr-HR" dirty="0" smtClean="0"/>
              <a:t>)</a:t>
            </a:r>
          </a:p>
          <a:p>
            <a:pPr lvl="1"/>
            <a:r>
              <a:rPr lang="hr-HR" dirty="0" smtClean="0"/>
              <a:t>Detalji o potvrdama: </a:t>
            </a:r>
            <a:r>
              <a:rPr lang="hr-HR" dirty="0" smtClean="0">
                <a:hlinkClick r:id="rId3"/>
              </a:rPr>
              <a:t>https</a:t>
            </a:r>
            <a:r>
              <a:rPr lang="hr-HR" dirty="0">
                <a:hlinkClick r:id="rId3"/>
              </a:rPr>
              <a:t>://</a:t>
            </a:r>
            <a:r>
              <a:rPr lang="hr-HR" dirty="0" smtClean="0">
                <a:hlinkClick r:id="rId3"/>
              </a:rPr>
              <a:t>wiki.srce.hr/x/w4AZ</a:t>
            </a:r>
            <a:r>
              <a:rPr lang="hr-HR" dirty="0" smtClean="0"/>
              <a:t> </a:t>
            </a:r>
            <a:endParaRPr lang="hr-HR" dirty="0" smtClean="0"/>
          </a:p>
          <a:p>
            <a:r>
              <a:rPr lang="hr-HR" dirty="0" smtClean="0"/>
              <a:t>Za odlazne studente</a:t>
            </a:r>
          </a:p>
          <a:p>
            <a:pPr lvl="1"/>
            <a:r>
              <a:rPr lang="hr-HR" dirty="0" smtClean="0"/>
              <a:t>Dopunske </a:t>
            </a:r>
            <a:r>
              <a:rPr lang="hr-HR" dirty="0"/>
              <a:t>isprave</a:t>
            </a:r>
            <a:r>
              <a:rPr lang="hr-HR" dirty="0" smtClean="0"/>
              <a:t> o </a:t>
            </a:r>
            <a:r>
              <a:rPr lang="hr-HR" dirty="0"/>
              <a:t>studiju (</a:t>
            </a:r>
            <a:r>
              <a:rPr lang="hr-HR" dirty="0">
                <a:hlinkClick r:id="rId4"/>
              </a:rPr>
              <a:t>https://</a:t>
            </a:r>
            <a:r>
              <a:rPr lang="hr-HR" dirty="0" smtClean="0">
                <a:hlinkClick r:id="rId4"/>
              </a:rPr>
              <a:t>wiki.srce.hr/x/DIEZ</a:t>
            </a:r>
            <a:r>
              <a:rPr lang="hr-HR" dirty="0" smtClean="0"/>
              <a:t> )</a:t>
            </a:r>
            <a:endParaRPr lang="hr-HR" dirty="0" smtClean="0"/>
          </a:p>
          <a:p>
            <a:pPr lvl="1"/>
            <a:r>
              <a:rPr lang="hr-HR" dirty="0" smtClean="0"/>
              <a:t>Izvještaji </a:t>
            </a:r>
            <a:r>
              <a:rPr lang="hr-HR" dirty="0" smtClean="0"/>
              <a:t>o ispunjenju nastavnih </a:t>
            </a:r>
            <a:r>
              <a:rPr lang="hr-HR" dirty="0"/>
              <a:t>obveza (</a:t>
            </a:r>
            <a:r>
              <a:rPr lang="hr-HR" dirty="0">
                <a:hlinkClick r:id="rId5"/>
              </a:rPr>
              <a:t>https://</a:t>
            </a:r>
            <a:r>
              <a:rPr lang="hr-HR" dirty="0" smtClean="0">
                <a:hlinkClick r:id="rId5"/>
              </a:rPr>
              <a:t>wiki.srce.hr/x/TYIZ</a:t>
            </a:r>
            <a:r>
              <a:rPr lang="hr-HR" dirty="0" smtClean="0"/>
              <a:t> 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984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Dodatno </a:t>
            </a:r>
            <a:r>
              <a:rPr lang="hr-HR" dirty="0" smtClean="0"/>
              <a:t>o </a:t>
            </a:r>
            <a:r>
              <a:rPr lang="hr-HR" dirty="0" smtClean="0"/>
              <a:t>mogućnostima i ograničenjima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1488" y="1113183"/>
            <a:ext cx="5915025" cy="3519539"/>
          </a:xfrm>
        </p:spPr>
        <p:txBody>
          <a:bodyPr>
            <a:normAutofit/>
          </a:bodyPr>
          <a:lstStyle/>
          <a:p>
            <a:r>
              <a:rPr lang="hr-HR" dirty="0" smtClean="0"/>
              <a:t>Priznavanje ECTS bodova i predmeta</a:t>
            </a:r>
          </a:p>
          <a:p>
            <a:pPr lvl="1"/>
            <a:r>
              <a:rPr lang="hr-HR" dirty="0" smtClean="0"/>
              <a:t>Svi predmeti i aktivnosti koje je odlazni student obavio na mobilnosti evidentiraju se u prozoru </a:t>
            </a:r>
            <a:r>
              <a:rPr lang="hr-HR" b="1" dirty="0" smtClean="0"/>
              <a:t>Predmet</a:t>
            </a:r>
          </a:p>
          <a:p>
            <a:pPr lvl="1"/>
            <a:r>
              <a:rPr lang="hr-HR" dirty="0" smtClean="0"/>
              <a:t>Priznavanje se u ISVU obavlja na nivou predmeta, odnosno zapisa iz prozora </a:t>
            </a:r>
            <a:r>
              <a:rPr lang="hr-HR" b="1" dirty="0" smtClean="0"/>
              <a:t>Predmet </a:t>
            </a:r>
            <a:r>
              <a:rPr lang="hr-HR" dirty="0" smtClean="0"/>
              <a:t>– </a:t>
            </a:r>
            <a:r>
              <a:rPr lang="hr-HR" b="1" dirty="0" smtClean="0"/>
              <a:t>nije moguće priznavanje na nivou ishoda učenja, iako postoji mogućnost evidencije ishoda učenja za predmete na studijima visokog učilišta</a:t>
            </a:r>
          </a:p>
          <a:p>
            <a:pPr lvl="1"/>
            <a:r>
              <a:rPr lang="hr-HR" dirty="0" smtClean="0"/>
              <a:t>Svrha povezivanja predmeta s mobilnosti s obvezama (predmetima, izbornim grupama) iz nastavnog programa NIJE vidljivost rezultata priznavanja na dokumentima, već ‘zatvaranje’ obveza iz studijskog programa na matičnom VU</a:t>
            </a:r>
          </a:p>
          <a:p>
            <a:pPr lvl="1"/>
            <a:r>
              <a:rPr lang="hr-HR" dirty="0" smtClean="0"/>
              <a:t>Na dokumentima se UVIJEK ispisuju predmeti </a:t>
            </a:r>
            <a:r>
              <a:rPr lang="hr-HR" dirty="0"/>
              <a:t>koje je student položio na partnerskoj ustanovi, s </a:t>
            </a:r>
            <a:r>
              <a:rPr lang="hr-HR" dirty="0" smtClean="0"/>
              <a:t>originalnim brojem </a:t>
            </a:r>
            <a:r>
              <a:rPr lang="hr-HR" dirty="0"/>
              <a:t>ECTS bodova koje je student </a:t>
            </a:r>
            <a:r>
              <a:rPr lang="hr-HR" dirty="0" smtClean="0"/>
              <a:t>osvojio</a:t>
            </a:r>
          </a:p>
          <a:p>
            <a:pPr lvl="1"/>
            <a:r>
              <a:rPr lang="hr-HR" dirty="0" smtClean="0"/>
              <a:t>Rezultati priznavanja se uzimaju </a:t>
            </a:r>
            <a:r>
              <a:rPr lang="hr-HR" dirty="0"/>
              <a:t>u obzir </a:t>
            </a:r>
            <a:r>
              <a:rPr lang="hr-HR" dirty="0" smtClean="0"/>
              <a:t>prilikom određivanja </a:t>
            </a:r>
            <a:r>
              <a:rPr lang="hr-HR" dirty="0"/>
              <a:t>ponude predmeta pri sljedećem </a:t>
            </a:r>
            <a:r>
              <a:rPr lang="hr-HR" dirty="0" smtClean="0"/>
              <a:t>upisu </a:t>
            </a:r>
            <a:r>
              <a:rPr lang="hr-HR" dirty="0"/>
              <a:t>predmeta i prilikom provjere </a:t>
            </a:r>
            <a:r>
              <a:rPr lang="hr-HR" dirty="0" smtClean="0"/>
              <a:t>je li student </a:t>
            </a:r>
            <a:r>
              <a:rPr lang="hr-HR" dirty="0"/>
              <a:t>ispunio </a:t>
            </a:r>
            <a:r>
              <a:rPr lang="hr-HR" dirty="0" smtClean="0"/>
              <a:t>sve obveze </a:t>
            </a:r>
            <a:r>
              <a:rPr lang="hr-HR" dirty="0"/>
              <a:t>propisane studijskim programom pri završetku </a:t>
            </a:r>
            <a:r>
              <a:rPr lang="hr-HR" dirty="0" smtClean="0"/>
              <a:t>studija</a:t>
            </a:r>
          </a:p>
          <a:p>
            <a:pPr lvl="1"/>
            <a:r>
              <a:rPr lang="hr-HR" dirty="0" smtClean="0"/>
              <a:t>Korištenje funkcionalnosti priznavanja ECTS bodova i predmeta nije ograničeno samo na evidenciju podataka o mobilnosti</a:t>
            </a:r>
          </a:p>
        </p:txBody>
      </p:sp>
    </p:spTree>
    <p:extLst>
      <p:ext uri="{BB962C8B-B14F-4D97-AF65-F5344CB8AC3E}">
        <p14:creationId xmlns:p14="http://schemas.microsoft.com/office/powerpoint/2010/main" val="278357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Dodatno o </a:t>
            </a:r>
            <a:r>
              <a:rPr lang="hr-HR" dirty="0" smtClean="0"/>
              <a:t>mogućnostima </a:t>
            </a:r>
            <a:r>
              <a:rPr lang="hr-HR" dirty="0" smtClean="0"/>
              <a:t>i ograničenjima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1488" y="1113183"/>
            <a:ext cx="5915025" cy="3519539"/>
          </a:xfrm>
        </p:spPr>
        <p:txBody>
          <a:bodyPr>
            <a:normAutofit/>
          </a:bodyPr>
          <a:lstStyle/>
          <a:p>
            <a:r>
              <a:rPr lang="hr-HR" dirty="0" smtClean="0"/>
              <a:t>Dodatni ECTS bodovi studenta na studiju</a:t>
            </a:r>
          </a:p>
          <a:p>
            <a:pPr lvl="1"/>
            <a:r>
              <a:rPr lang="hr-HR" dirty="0" smtClean="0"/>
              <a:t>Za dodatne ECTS bodove studenta na studiju, koji se evidentiraju u prozoru </a:t>
            </a:r>
            <a:r>
              <a:rPr lang="hr-HR" b="1" dirty="0" smtClean="0"/>
              <a:t>Student na visokom učilištu</a:t>
            </a:r>
            <a:r>
              <a:rPr lang="hr-HR" dirty="0" smtClean="0"/>
              <a:t>, ne postoji podrška za višejezičnost</a:t>
            </a:r>
          </a:p>
          <a:p>
            <a:pPr lvl="1"/>
            <a:r>
              <a:rPr lang="hr-HR" dirty="0" smtClean="0"/>
              <a:t>Rješenje – evidentirati ih kao </a:t>
            </a:r>
            <a:r>
              <a:rPr lang="hr-HR" b="1" dirty="0" smtClean="0"/>
              <a:t>izvannastavne aktivnosti</a:t>
            </a:r>
            <a:r>
              <a:rPr lang="hr-HR" dirty="0" smtClean="0"/>
              <a:t> na boravku studenta izvan matičnog VU temeljem nekog programa kroz koji se stječu dodatni ECTS bodovi</a:t>
            </a:r>
          </a:p>
          <a:p>
            <a:pPr lvl="1"/>
            <a:r>
              <a:rPr lang="hr-HR" dirty="0" smtClean="0"/>
              <a:t>Predmeti s boravka evidentirani kao izvannastavne aktivnosti se na dokumentima ispisuju u zasebnom dijelu s dodatnim ECTS bodovima, a oni koji nisu tako </a:t>
            </a:r>
            <a:r>
              <a:rPr lang="hr-HR" dirty="0" smtClean="0"/>
              <a:t>evidentirani </a:t>
            </a:r>
            <a:r>
              <a:rPr lang="hr-HR" dirty="0" smtClean="0"/>
              <a:t>ispisuju se na listi sa svim ostalim obavljenim predmetima na studiju</a:t>
            </a:r>
          </a:p>
          <a:p>
            <a:r>
              <a:rPr lang="hr-HR" dirty="0" smtClean="0"/>
              <a:t>Potvrde s elektroničkim pečatom</a:t>
            </a:r>
          </a:p>
          <a:p>
            <a:pPr lvl="1"/>
            <a:r>
              <a:rPr lang="hr-HR" dirty="0" smtClean="0"/>
              <a:t>Relativno nova funkcionalnost u ISVU-u – dostupna od siječnja 2021.</a:t>
            </a:r>
          </a:p>
          <a:p>
            <a:pPr lvl="1"/>
            <a:r>
              <a:rPr lang="hr-HR" dirty="0" smtClean="0"/>
              <a:t>Detalji na poveznici - </a:t>
            </a:r>
            <a:r>
              <a:rPr lang="hr-HR" dirty="0">
                <a:hlinkClick r:id="rId3"/>
              </a:rPr>
              <a:t>https://</a:t>
            </a:r>
            <a:r>
              <a:rPr lang="hr-HR" dirty="0" smtClean="0">
                <a:hlinkClick r:id="rId3"/>
              </a:rPr>
              <a:t>wiki.srce.hr/x/w4DRAw</a:t>
            </a:r>
            <a:r>
              <a:rPr lang="hr-H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202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Dodatni izvori informacija o evidenciji mobilnosti studenata u ISVU-u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1488" y="1268019"/>
            <a:ext cx="5915025" cy="3364704"/>
          </a:xfrm>
        </p:spPr>
        <p:txBody>
          <a:bodyPr>
            <a:normAutofit fontScale="92500" lnSpcReduction="10000"/>
          </a:bodyPr>
          <a:lstStyle/>
          <a:p>
            <a:r>
              <a:rPr lang="hr-HR" sz="1400" dirty="0" smtClean="0"/>
              <a:t>Prezentacija s ISVU webinara održanog 26.10.2020. </a:t>
            </a:r>
          </a:p>
          <a:p>
            <a:pPr lvl="1"/>
            <a:r>
              <a:rPr lang="hr-HR" sz="1200" dirty="0">
                <a:hlinkClick r:id="rId3"/>
              </a:rPr>
              <a:t>https://wiki.srce.hr/display/TUT/ISVU+Prezentacije?preview=/14156171/61473003/Mobilnost%20webinar_26102020.pptx</a:t>
            </a:r>
            <a:endParaRPr lang="hr-HR" sz="1200" dirty="0" smtClean="0"/>
          </a:p>
          <a:p>
            <a:r>
              <a:rPr lang="hr-HR" sz="1400" dirty="0" smtClean="0"/>
              <a:t>Snimka samog webinara</a:t>
            </a:r>
          </a:p>
          <a:p>
            <a:pPr lvl="1"/>
            <a:r>
              <a:rPr lang="hr-HR" sz="1200" dirty="0">
                <a:hlinkClick r:id="rId4"/>
              </a:rPr>
              <a:t>https://connect.srce.hr/p4wvtf5yclt</a:t>
            </a:r>
            <a:r>
              <a:rPr lang="hr-HR" sz="1200" dirty="0" smtClean="0">
                <a:hlinkClick r:id="rId4"/>
              </a:rPr>
              <a:t>/</a:t>
            </a:r>
            <a:endParaRPr lang="hr-HR" sz="1200" dirty="0" smtClean="0"/>
          </a:p>
          <a:p>
            <a:r>
              <a:rPr lang="hr-HR" sz="1400" dirty="0" smtClean="0"/>
              <a:t>Popis poveznica na sadržaje u ISVU korisničkim uputama</a:t>
            </a:r>
          </a:p>
          <a:p>
            <a:pPr lvl="1"/>
            <a:r>
              <a:rPr lang="hr-HR" sz="1175" dirty="0" smtClean="0"/>
              <a:t>Početna stranica uputa – </a:t>
            </a:r>
            <a:r>
              <a:rPr lang="hr-HR" sz="1175" dirty="0" smtClean="0">
                <a:hlinkClick r:id="rId5"/>
              </a:rPr>
              <a:t>www.isvu.hr/upute</a:t>
            </a:r>
            <a:r>
              <a:rPr lang="hr-HR" sz="1175" dirty="0" smtClean="0"/>
              <a:t> </a:t>
            </a:r>
          </a:p>
          <a:p>
            <a:pPr lvl="1"/>
            <a:r>
              <a:rPr lang="hr-HR" sz="1175" dirty="0" smtClean="0"/>
              <a:t>Vrsta </a:t>
            </a:r>
            <a:r>
              <a:rPr lang="hr-HR" sz="1175" dirty="0"/>
              <a:t>programa mobilnosti </a:t>
            </a:r>
            <a:r>
              <a:rPr lang="hr-HR" sz="1175" dirty="0" smtClean="0"/>
              <a:t>– </a:t>
            </a:r>
            <a:r>
              <a:rPr lang="hr-HR" sz="1175" dirty="0">
                <a:hlinkClick r:id="rId6"/>
              </a:rPr>
              <a:t>https://</a:t>
            </a:r>
            <a:r>
              <a:rPr lang="hr-HR" sz="1175" dirty="0" smtClean="0">
                <a:hlinkClick r:id="rId6"/>
              </a:rPr>
              <a:t>wiki.srce.hr/x/8YEZ</a:t>
            </a:r>
            <a:r>
              <a:rPr lang="hr-HR" sz="1175" dirty="0" smtClean="0"/>
              <a:t> </a:t>
            </a:r>
          </a:p>
          <a:p>
            <a:pPr lvl="1"/>
            <a:r>
              <a:rPr lang="hr-HR" sz="1175" dirty="0"/>
              <a:t>Program mobilnosti </a:t>
            </a:r>
            <a:r>
              <a:rPr lang="hr-HR" sz="1175" dirty="0" smtClean="0"/>
              <a:t>– </a:t>
            </a:r>
            <a:r>
              <a:rPr lang="hr-HR" sz="1175" dirty="0">
                <a:hlinkClick r:id="rId7"/>
              </a:rPr>
              <a:t>https://</a:t>
            </a:r>
            <a:r>
              <a:rPr lang="hr-HR" sz="1175" dirty="0" smtClean="0">
                <a:hlinkClick r:id="rId7"/>
              </a:rPr>
              <a:t>wiki.srce.hr/x/84EZ</a:t>
            </a:r>
            <a:r>
              <a:rPr lang="hr-HR" sz="1175" dirty="0" smtClean="0"/>
              <a:t> </a:t>
            </a:r>
          </a:p>
          <a:p>
            <a:pPr lvl="1"/>
            <a:r>
              <a:rPr lang="hr-HR" sz="1175" dirty="0" smtClean="0"/>
              <a:t>Program mobilnosti - </a:t>
            </a:r>
            <a:r>
              <a:rPr lang="hr-HR" sz="1175" dirty="0"/>
              <a:t>u padežu </a:t>
            </a:r>
            <a:r>
              <a:rPr lang="hr-HR" sz="1175" dirty="0" smtClean="0"/>
              <a:t>– </a:t>
            </a:r>
            <a:r>
              <a:rPr lang="hr-HR" sz="1175" dirty="0">
                <a:hlinkClick r:id="rId8"/>
              </a:rPr>
              <a:t>https://</a:t>
            </a:r>
            <a:r>
              <a:rPr lang="hr-HR" sz="1175" dirty="0" smtClean="0">
                <a:hlinkClick r:id="rId8"/>
              </a:rPr>
              <a:t>wiki.srce.hr/x/9YEZ</a:t>
            </a:r>
            <a:r>
              <a:rPr lang="hr-HR" sz="1175" dirty="0" smtClean="0"/>
              <a:t> </a:t>
            </a:r>
          </a:p>
          <a:p>
            <a:pPr lvl="1"/>
            <a:r>
              <a:rPr lang="hr-HR" sz="1175" dirty="0" smtClean="0"/>
              <a:t>Matični </a:t>
            </a:r>
            <a:r>
              <a:rPr lang="hr-HR" sz="1175" dirty="0"/>
              <a:t>podaci studenta </a:t>
            </a:r>
            <a:r>
              <a:rPr lang="hr-HR" sz="1175" dirty="0" smtClean="0"/>
              <a:t>– </a:t>
            </a:r>
            <a:r>
              <a:rPr lang="hr-HR" sz="1175" dirty="0">
                <a:hlinkClick r:id="rId9"/>
              </a:rPr>
              <a:t>https://</a:t>
            </a:r>
            <a:r>
              <a:rPr lang="hr-HR" sz="1175" dirty="0" smtClean="0">
                <a:hlinkClick r:id="rId9"/>
              </a:rPr>
              <a:t>wiki.srce.hr/x/a4IZ</a:t>
            </a:r>
            <a:r>
              <a:rPr lang="hr-HR" sz="1175" dirty="0" smtClean="0"/>
              <a:t> </a:t>
            </a:r>
          </a:p>
          <a:p>
            <a:pPr lvl="1"/>
            <a:r>
              <a:rPr lang="hr-HR" sz="1175" dirty="0" smtClean="0"/>
              <a:t>Student na </a:t>
            </a:r>
            <a:r>
              <a:rPr lang="hr-HR" sz="1175" dirty="0"/>
              <a:t>visokom učilištu – </a:t>
            </a:r>
            <a:r>
              <a:rPr lang="hr-HR" sz="1175" dirty="0">
                <a:hlinkClick r:id="rId10"/>
              </a:rPr>
              <a:t>https://</a:t>
            </a:r>
            <a:r>
              <a:rPr lang="hr-HR" sz="1175" dirty="0" smtClean="0">
                <a:hlinkClick r:id="rId10"/>
              </a:rPr>
              <a:t>wiki.srce.hr/x/YYIZ</a:t>
            </a:r>
            <a:r>
              <a:rPr lang="hr-HR" sz="1175" dirty="0" smtClean="0"/>
              <a:t> </a:t>
            </a:r>
          </a:p>
          <a:p>
            <a:pPr lvl="1"/>
            <a:r>
              <a:rPr lang="hr-HR" sz="1175" dirty="0" smtClean="0"/>
              <a:t>Upis godine na </a:t>
            </a:r>
            <a:r>
              <a:rPr lang="hr-HR" sz="1175" dirty="0"/>
              <a:t>visokom učilištu </a:t>
            </a:r>
            <a:r>
              <a:rPr lang="hr-HR" sz="1175" dirty="0" smtClean="0"/>
              <a:t>– </a:t>
            </a:r>
            <a:r>
              <a:rPr lang="hr-HR" sz="1175" dirty="0">
                <a:hlinkClick r:id="rId11"/>
              </a:rPr>
              <a:t>https://</a:t>
            </a:r>
            <a:r>
              <a:rPr lang="hr-HR" sz="1175" dirty="0" smtClean="0">
                <a:hlinkClick r:id="rId11"/>
              </a:rPr>
              <a:t>wiki.srce.hr/x/qoIZ</a:t>
            </a:r>
            <a:r>
              <a:rPr lang="hr-HR" sz="1175" dirty="0" smtClean="0"/>
              <a:t> </a:t>
            </a:r>
          </a:p>
          <a:p>
            <a:pPr lvl="1"/>
            <a:r>
              <a:rPr lang="hr-HR" sz="1175" dirty="0" smtClean="0"/>
              <a:t>Boravak studenta </a:t>
            </a:r>
            <a:r>
              <a:rPr lang="hr-HR" sz="1175" dirty="0"/>
              <a:t>izvan matičnog VU </a:t>
            </a:r>
            <a:r>
              <a:rPr lang="hr-HR" sz="1175" dirty="0" smtClean="0"/>
              <a:t>– </a:t>
            </a:r>
            <a:r>
              <a:rPr lang="hr-HR" sz="1175" dirty="0">
                <a:hlinkClick r:id="rId12"/>
              </a:rPr>
              <a:t>https://</a:t>
            </a:r>
            <a:r>
              <a:rPr lang="hr-HR" sz="1175" dirty="0" smtClean="0">
                <a:hlinkClick r:id="rId12"/>
              </a:rPr>
              <a:t>wiki.srce.hr/x/94EZ</a:t>
            </a:r>
            <a:r>
              <a:rPr lang="hr-HR" sz="1175" dirty="0" smtClean="0"/>
              <a:t> </a:t>
            </a:r>
          </a:p>
          <a:p>
            <a:pPr lvl="1"/>
            <a:r>
              <a:rPr lang="hr-HR" sz="1175" dirty="0"/>
              <a:t>Priznavanje ispita </a:t>
            </a:r>
            <a:r>
              <a:rPr lang="hr-HR" sz="1175" dirty="0" smtClean="0"/>
              <a:t>– </a:t>
            </a:r>
            <a:r>
              <a:rPr lang="hr-HR" sz="1175" dirty="0">
                <a:hlinkClick r:id="rId13"/>
              </a:rPr>
              <a:t>https://</a:t>
            </a:r>
            <a:r>
              <a:rPr lang="hr-HR" sz="1175" dirty="0" smtClean="0">
                <a:hlinkClick r:id="rId13"/>
              </a:rPr>
              <a:t>wiki.srce.hr/x/l4EZ</a:t>
            </a:r>
            <a:r>
              <a:rPr lang="hr-HR" sz="1175" dirty="0" smtClean="0"/>
              <a:t> </a:t>
            </a:r>
          </a:p>
          <a:p>
            <a:pPr lvl="1"/>
            <a:r>
              <a:rPr lang="hr-HR" sz="1175" dirty="0" smtClean="0"/>
              <a:t>Postavljanje statusa predmeta na obavljen </a:t>
            </a:r>
            <a:r>
              <a:rPr lang="hr-HR" sz="1175" dirty="0"/>
              <a:t>za studenta – </a:t>
            </a:r>
            <a:r>
              <a:rPr lang="hr-HR" sz="1175" dirty="0" smtClean="0">
                <a:hlinkClick r:id="rId14"/>
              </a:rPr>
              <a:t>https</a:t>
            </a:r>
            <a:r>
              <a:rPr lang="hr-HR" sz="1175" dirty="0">
                <a:hlinkClick r:id="rId14"/>
              </a:rPr>
              <a:t>://</a:t>
            </a:r>
            <a:r>
              <a:rPr lang="hr-HR" sz="1175" dirty="0" smtClean="0">
                <a:hlinkClick r:id="rId14"/>
              </a:rPr>
              <a:t>wiki.srce.hr/x/aIB-AQ</a:t>
            </a:r>
            <a:r>
              <a:rPr lang="hr-HR" sz="1175" dirty="0" smtClean="0"/>
              <a:t> </a:t>
            </a:r>
          </a:p>
          <a:p>
            <a:pPr lvl="1"/>
            <a:r>
              <a:rPr lang="hr-HR" sz="1175" dirty="0"/>
              <a:t>Priznavanje ECTS bodova i predmeta – </a:t>
            </a:r>
            <a:r>
              <a:rPr lang="hr-HR" sz="1175" dirty="0">
                <a:hlinkClick r:id="rId15"/>
              </a:rPr>
              <a:t>https://wiki.srce.hr/x/roIZ</a:t>
            </a:r>
            <a:r>
              <a:rPr lang="hr-HR" sz="1175" dirty="0"/>
              <a:t> </a:t>
            </a:r>
          </a:p>
          <a:p>
            <a:pPr lvl="1"/>
            <a:endParaRPr lang="hr-HR" sz="1175" dirty="0" smtClean="0"/>
          </a:p>
        </p:txBody>
      </p:sp>
    </p:spTree>
    <p:extLst>
      <p:ext uri="{BB962C8B-B14F-4D97-AF65-F5344CB8AC3E}">
        <p14:creationId xmlns:p14="http://schemas.microsoft.com/office/powerpoint/2010/main" val="365993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57250" y="841771"/>
            <a:ext cx="5143500" cy="2306945"/>
          </a:xfrm>
        </p:spPr>
        <p:txBody>
          <a:bodyPr>
            <a:normAutofit/>
          </a:bodyPr>
          <a:lstStyle/>
          <a:p>
            <a:r>
              <a:rPr lang="hr-HR" dirty="0" smtClean="0"/>
              <a:t>Evidencija podataka o mobilnosti studenata u Informacijskom sustavu visokih učilišta (ISVU)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74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1"/>
          <p:cNvSpPr txBox="1">
            <a:spLocks/>
          </p:cNvSpPr>
          <p:nvPr/>
        </p:nvSpPr>
        <p:spPr>
          <a:xfrm>
            <a:off x="857250" y="1932166"/>
            <a:ext cx="5143500" cy="700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51433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25" b="1" kern="120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hr-HR" dirty="0" smtClean="0"/>
              <a:t>Hvala na pažnji!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853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357809"/>
            <a:ext cx="5143500" cy="1009815"/>
          </a:xfrm>
        </p:spPr>
        <p:txBody>
          <a:bodyPr/>
          <a:lstStyle/>
          <a:p>
            <a:r>
              <a:rPr lang="hr-HR" dirty="0" smtClean="0"/>
              <a:t>Kontakt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1669774"/>
            <a:ext cx="5143500" cy="1049363"/>
          </a:xfrm>
        </p:spPr>
        <p:txBody>
          <a:bodyPr/>
          <a:lstStyle/>
          <a:p>
            <a:pPr lvl="0"/>
            <a:r>
              <a:rPr lang="hr-HR" sz="1200" b="1" dirty="0">
                <a:solidFill>
                  <a:prstClr val="black"/>
                </a:solidFill>
              </a:rPr>
              <a:t>ISVU Centar potpore</a:t>
            </a:r>
            <a:endParaRPr lang="hr-HR" sz="1200" dirty="0">
              <a:solidFill>
                <a:prstClr val="black"/>
              </a:solidFill>
            </a:endParaRPr>
          </a:p>
          <a:p>
            <a:pPr lvl="0"/>
            <a:r>
              <a:rPr lang="hr-HR" sz="1200" dirty="0">
                <a:solidFill>
                  <a:prstClr val="black"/>
                </a:solidFill>
                <a:hlinkClick r:id="rId3"/>
              </a:rPr>
              <a:t>isvu@srce.hr</a:t>
            </a:r>
            <a:endParaRPr lang="hr-HR" sz="1200" dirty="0">
              <a:solidFill>
                <a:prstClr val="black"/>
              </a:solidFill>
            </a:endParaRPr>
          </a:p>
          <a:p>
            <a:pPr lvl="0"/>
            <a:r>
              <a:rPr lang="hr-HR" sz="1200" dirty="0" smtClean="0">
                <a:solidFill>
                  <a:prstClr val="black"/>
                </a:solidFill>
              </a:rPr>
              <a:t>01/6165-862</a:t>
            </a:r>
          </a:p>
          <a:p>
            <a:pPr lvl="0"/>
            <a:endParaRPr lang="hr-HR" sz="1200" dirty="0">
              <a:solidFill>
                <a:prstClr val="black"/>
              </a:solidFill>
            </a:endParaRPr>
          </a:p>
          <a:p>
            <a:pPr>
              <a:spcBef>
                <a:spcPts val="750"/>
              </a:spcBef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1854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Zašto u ISVU evidentirati podatke o mobilnosti studenata?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400" dirty="0" smtClean="0"/>
              <a:t>Potpunost podataka u ISVU o studentima i tijeku njihovog studiranja</a:t>
            </a:r>
          </a:p>
          <a:p>
            <a:r>
              <a:rPr lang="hr-HR" sz="1400" dirty="0" smtClean="0"/>
              <a:t>Ispis dokumenata na kojima su informacije o mobilnosti</a:t>
            </a:r>
          </a:p>
          <a:p>
            <a:r>
              <a:rPr lang="hr-HR" sz="1400" dirty="0" smtClean="0"/>
              <a:t>Reguliranje studentskih prava za vrijeme trajanja mobilnosti</a:t>
            </a:r>
          </a:p>
          <a:p>
            <a:r>
              <a:rPr lang="hr-HR" sz="1400" dirty="0" smtClean="0"/>
              <a:t>Dostupnost podataka o mobilnosti studenata i drugim informacijskim sustavima putem ISVU REST API-ja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54797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Mogućnost evidencije mobilnosti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1488" y="1268019"/>
            <a:ext cx="5915025" cy="3364704"/>
          </a:xfrm>
        </p:spPr>
        <p:txBody>
          <a:bodyPr>
            <a:normAutofit/>
          </a:bodyPr>
          <a:lstStyle/>
          <a:p>
            <a:r>
              <a:rPr lang="hr-HR" sz="1400" b="1" dirty="0" smtClean="0"/>
              <a:t>Mobilnost u ISVU-u</a:t>
            </a:r>
            <a:r>
              <a:rPr lang="hr-HR" sz="1400" dirty="0" smtClean="0"/>
              <a:t> - svaki boravak studenta na nekoj drugoj ustanovi za </a:t>
            </a:r>
            <a:r>
              <a:rPr lang="hr-HR" sz="1400" dirty="0"/>
              <a:t>vrijeme trajanja studija na matičnom visokom </a:t>
            </a:r>
            <a:r>
              <a:rPr lang="hr-HR" sz="1400" dirty="0" smtClean="0"/>
              <a:t>učilištu, tijekom kojeg student odrađuje određene obveze/aktivnosti (sluša i polaže predmete, obavlja stručnu praksu, pohađa ljetnu školu, obavlja razne druge aktivnosti)</a:t>
            </a:r>
          </a:p>
          <a:p>
            <a:r>
              <a:rPr lang="hr-HR" sz="1400" dirty="0" smtClean="0"/>
              <a:t>Moguće je evidentirati:</a:t>
            </a:r>
          </a:p>
          <a:p>
            <a:pPr lvl="1"/>
            <a:r>
              <a:rPr lang="hr-HR" sz="1400" dirty="0" smtClean="0"/>
              <a:t>odlaznu mobilnost </a:t>
            </a:r>
          </a:p>
          <a:p>
            <a:pPr lvl="1"/>
            <a:r>
              <a:rPr lang="hr-HR" sz="1400" dirty="0" smtClean="0"/>
              <a:t>dolaznu mobilnost </a:t>
            </a:r>
          </a:p>
          <a:p>
            <a:pPr lvl="1"/>
            <a:r>
              <a:rPr lang="hr-HR" sz="1400" dirty="0" smtClean="0"/>
              <a:t>horizontalnu mobilnost </a:t>
            </a:r>
          </a:p>
          <a:p>
            <a:r>
              <a:rPr lang="hr-HR" sz="1400" b="1" dirty="0" smtClean="0"/>
              <a:t>VIRTUALNU MOBILNOST NIJE MOGUĆE EVIDENTIRATI</a:t>
            </a:r>
          </a:p>
          <a:p>
            <a:pPr lvl="1"/>
            <a:r>
              <a:rPr lang="hr-HR" sz="1400" dirty="0" smtClean="0"/>
              <a:t>Da bi se takva mogućnost implementirala, potrebna je odluka MZO-a na koji način će se tretirati studenti na takvoj mobilnosti (nisu fizički prisutni/odsutni)</a:t>
            </a:r>
          </a:p>
          <a:p>
            <a:pPr lvl="1"/>
            <a:endParaRPr lang="hr-HR" sz="1400" dirty="0"/>
          </a:p>
          <a:p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232569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Reguliranje studentskih prava/prava na subvencioniranu prehranu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1400" dirty="0"/>
              <a:t>Za izračun studentskih prava nadležan je Informacijski sustav studentskih prava (</a:t>
            </a:r>
            <a:r>
              <a:rPr lang="hr-HR" sz="1400" dirty="0" smtClean="0"/>
              <a:t>ISSP), </a:t>
            </a:r>
            <a:r>
              <a:rPr lang="hr-HR" sz="1400" dirty="0"/>
              <a:t>kontakt </a:t>
            </a:r>
            <a:r>
              <a:rPr lang="hr-HR" sz="1400" dirty="0" smtClean="0">
                <a:hlinkClick r:id="rId3"/>
              </a:rPr>
              <a:t>issp@srce.hr</a:t>
            </a:r>
            <a:r>
              <a:rPr lang="hr-HR" sz="1400" dirty="0" smtClean="0"/>
              <a:t>, sukladno odlukama i pravilima koje definira MZO</a:t>
            </a:r>
            <a:endParaRPr lang="hr-HR" sz="1400" dirty="0"/>
          </a:p>
          <a:p>
            <a:r>
              <a:rPr lang="hr-HR" sz="1400" dirty="0"/>
              <a:t>Svi podaci bitni za izračun prava prosljeđuju se iz ISVU-a u ISSP – detalji na </a:t>
            </a:r>
            <a:r>
              <a:rPr lang="hr-HR" sz="1400" dirty="0">
                <a:hlinkClick r:id="rId4"/>
              </a:rPr>
              <a:t>https://wiki.srce.hr/x/zwDnAQ</a:t>
            </a:r>
            <a:endParaRPr lang="hr-HR" sz="1400" dirty="0" smtClean="0"/>
          </a:p>
          <a:p>
            <a:r>
              <a:rPr lang="hr-HR" sz="1400" dirty="0" smtClean="0"/>
              <a:t>Među </a:t>
            </a:r>
            <a:r>
              <a:rPr lang="hr-HR" sz="1400" dirty="0"/>
              <a:t>tim podacima su i podaci o programima mobilnosti, partnerskim institucijama i periodima </a:t>
            </a:r>
            <a:r>
              <a:rPr lang="hr-HR" sz="1400" dirty="0" smtClean="0"/>
              <a:t>tijekom kojih studenti borave izvan matičnog visokog učilišta</a:t>
            </a:r>
            <a:endParaRPr lang="hr-HR" sz="1400" dirty="0"/>
          </a:p>
          <a:p>
            <a:r>
              <a:rPr lang="hr-HR" sz="1400" dirty="0" smtClean="0"/>
              <a:t>Dolazni strani studenti u sklopu samo nekoliko programa međunarodne razmjene ostvaruju </a:t>
            </a:r>
            <a:r>
              <a:rPr lang="hr-HR" sz="1400" dirty="0"/>
              <a:t>pravo na subvencioniranu prehranu </a:t>
            </a:r>
            <a:endParaRPr lang="hr-HR" sz="1400" dirty="0" smtClean="0"/>
          </a:p>
          <a:p>
            <a:r>
              <a:rPr lang="hr-HR" sz="1400" dirty="0" smtClean="0"/>
              <a:t>Ako dolaznim studentima u ISSP-u nije dodijeljeno pravo na subvencioniranu prehranu, a trebali bi ga imati, to se može regulirati evidencijom posebnog prava na prehranu u prozoru </a:t>
            </a:r>
            <a:r>
              <a:rPr lang="hr-HR" sz="1400" b="1" dirty="0" smtClean="0"/>
              <a:t>Posebno pravo na </a:t>
            </a:r>
            <a:r>
              <a:rPr lang="hr-HR" sz="1400" b="1" dirty="0"/>
              <a:t>prehranu</a:t>
            </a:r>
            <a:r>
              <a:rPr lang="hr-HR" sz="1400" dirty="0"/>
              <a:t> (</a:t>
            </a:r>
            <a:r>
              <a:rPr lang="hr-HR" sz="1400" dirty="0">
                <a:hlinkClick r:id="rId5"/>
              </a:rPr>
              <a:t>https://wiki.srce.hr/x/pIEZ</a:t>
            </a:r>
            <a:r>
              <a:rPr lang="hr-HR" sz="1400" dirty="0"/>
              <a:t>)</a:t>
            </a:r>
            <a:endParaRPr lang="hr-HR" sz="1400" dirty="0" smtClean="0"/>
          </a:p>
          <a:p>
            <a:r>
              <a:rPr lang="hr-HR" sz="1400" dirty="0" smtClean="0"/>
              <a:t>Odlazni studenti za vrijeme trajanja boravka na inozemnoj ustanovi nemaju pravo na subvencioniranu prehranu</a:t>
            </a:r>
            <a:endParaRPr lang="hr-HR" sz="1400" dirty="0"/>
          </a:p>
          <a:p>
            <a:pPr marL="0" indent="0">
              <a:buNone/>
            </a:pPr>
            <a:endParaRPr lang="hr-HR" sz="1400" dirty="0" smtClean="0"/>
          </a:p>
        </p:txBody>
      </p:sp>
    </p:spTree>
    <p:extLst>
      <p:ext uri="{BB962C8B-B14F-4D97-AF65-F5344CB8AC3E}">
        <p14:creationId xmlns:p14="http://schemas.microsoft.com/office/powerpoint/2010/main" val="410020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Tko i gdje može evidentirati podatke?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400" dirty="0" smtClean="0"/>
              <a:t>Osoba s aktivnim zaposlenjem na visokom učilištu (modul </a:t>
            </a:r>
            <a:r>
              <a:rPr lang="hr-HR" sz="1400" b="1" dirty="0" smtClean="0"/>
              <a:t>Kadrovi</a:t>
            </a:r>
            <a:r>
              <a:rPr lang="hr-HR" sz="1400" dirty="0" smtClean="0"/>
              <a:t>) i aktivnim korisničkim imenom, kojoj je dodijeljena odgovarajuća funkcija za rad sa sustavom i ovlast nad podacima (</a:t>
            </a:r>
            <a:r>
              <a:rPr lang="hr-HR" sz="1400" dirty="0"/>
              <a:t>modul </a:t>
            </a:r>
            <a:r>
              <a:rPr lang="hr-HR" sz="1400" b="1" dirty="0"/>
              <a:t>Koordinator</a:t>
            </a:r>
            <a:r>
              <a:rPr lang="hr-HR" sz="1400" dirty="0"/>
              <a:t>)</a:t>
            </a:r>
            <a:endParaRPr lang="hr-HR" sz="1400" dirty="0" smtClean="0"/>
          </a:p>
          <a:p>
            <a:r>
              <a:rPr lang="hr-HR" sz="1400" dirty="0" smtClean="0"/>
              <a:t>Za studente preddiplomskih, diplomskih i integriranih studija u modulu </a:t>
            </a:r>
            <a:r>
              <a:rPr lang="hr-HR" sz="1400" b="1" dirty="0" smtClean="0"/>
              <a:t>Studiji i studenti</a:t>
            </a:r>
          </a:p>
          <a:p>
            <a:pPr lvl="1"/>
            <a:r>
              <a:rPr lang="hr-HR" sz="1200" dirty="0"/>
              <a:t>p</a:t>
            </a:r>
            <a:r>
              <a:rPr lang="hr-HR" sz="1200" dirty="0" smtClean="0"/>
              <a:t>otrebna je ovlast 905 – Rad s podacima o studentima i upisima</a:t>
            </a:r>
          </a:p>
          <a:p>
            <a:r>
              <a:rPr lang="hr-HR" sz="1400" dirty="0" smtClean="0"/>
              <a:t>Za studente poslijediplomskih studija u modulu </a:t>
            </a:r>
            <a:r>
              <a:rPr lang="hr-HR" sz="1400" b="1" dirty="0" smtClean="0"/>
              <a:t>Poslijediplomski studiji</a:t>
            </a:r>
          </a:p>
          <a:p>
            <a:pPr lvl="1"/>
            <a:r>
              <a:rPr lang="hr-HR" sz="1200" dirty="0" smtClean="0"/>
              <a:t>potrebna je ovlast </a:t>
            </a:r>
            <a:r>
              <a:rPr lang="hr-HR" sz="1200" dirty="0"/>
              <a:t>914 </a:t>
            </a:r>
            <a:r>
              <a:rPr lang="hr-HR" sz="1200" dirty="0" smtClean="0"/>
              <a:t>– Rad </a:t>
            </a:r>
            <a:r>
              <a:rPr lang="hr-HR" sz="1200" dirty="0"/>
              <a:t>s poslijediplomskim studijima i studentima</a:t>
            </a:r>
            <a:endParaRPr lang="hr-HR" sz="1200" dirty="0" smtClean="0"/>
          </a:p>
          <a:p>
            <a:r>
              <a:rPr lang="hr-HR" sz="1400" dirty="0" smtClean="0"/>
              <a:t>U oba modula podaci vezani uz mobilnost evidentiraju se u prozorima</a:t>
            </a:r>
          </a:p>
          <a:p>
            <a:pPr lvl="1"/>
            <a:r>
              <a:rPr lang="hr-HR" sz="1200" b="1" dirty="0" smtClean="0"/>
              <a:t>Boravak studenta izvan matičnog visokog učilišta</a:t>
            </a:r>
            <a:r>
              <a:rPr lang="hr-HR" sz="1200" dirty="0" smtClean="0"/>
              <a:t> – detalji u ISVU uputama na </a:t>
            </a:r>
            <a:r>
              <a:rPr lang="hr-HR" sz="1200" dirty="0">
                <a:hlinkClick r:id="rId3"/>
              </a:rPr>
              <a:t>https://</a:t>
            </a:r>
            <a:r>
              <a:rPr lang="hr-HR" sz="1200" dirty="0" smtClean="0">
                <a:hlinkClick r:id="rId3"/>
              </a:rPr>
              <a:t>wiki.srce.hr/x/94EZ</a:t>
            </a:r>
            <a:endParaRPr lang="hr-HR" sz="1200" dirty="0" smtClean="0"/>
          </a:p>
          <a:p>
            <a:pPr lvl="1"/>
            <a:r>
              <a:rPr lang="hr-HR" sz="1200" b="1" dirty="0" smtClean="0">
                <a:solidFill>
                  <a:schemeClr val="bg2">
                    <a:lumMod val="25000"/>
                  </a:schemeClr>
                </a:solidFill>
              </a:rPr>
              <a:t>Priznavanje </a:t>
            </a:r>
            <a:r>
              <a:rPr lang="hr-HR" sz="1200" b="1" dirty="0">
                <a:solidFill>
                  <a:schemeClr val="bg2">
                    <a:lumMod val="25000"/>
                  </a:schemeClr>
                </a:solidFill>
              </a:rPr>
              <a:t>ispita</a:t>
            </a:r>
            <a:r>
              <a:rPr lang="hr-HR" sz="1200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hr-HR" sz="1200" dirty="0">
                <a:solidFill>
                  <a:schemeClr val="bg2">
                    <a:lumMod val="25000"/>
                  </a:schemeClr>
                </a:solidFill>
                <a:hlinkClick r:id="rId4"/>
              </a:rPr>
              <a:t>https://wiki.srce.hr/x/l4EZ</a:t>
            </a:r>
            <a:r>
              <a:rPr lang="hr-HR" sz="1200" dirty="0">
                <a:solidFill>
                  <a:schemeClr val="bg2">
                    <a:lumMod val="25000"/>
                  </a:schemeClr>
                </a:solidFill>
              </a:rPr>
              <a:t>) </a:t>
            </a:r>
            <a:r>
              <a:rPr lang="hr-HR" sz="1200" dirty="0" smtClean="0">
                <a:solidFill>
                  <a:schemeClr val="bg2">
                    <a:lumMod val="25000"/>
                  </a:schemeClr>
                </a:solidFill>
              </a:rPr>
              <a:t>ili </a:t>
            </a:r>
            <a:r>
              <a:rPr lang="hr-HR" sz="1200" b="1" dirty="0" smtClean="0">
                <a:solidFill>
                  <a:schemeClr val="bg2">
                    <a:lumMod val="25000"/>
                  </a:schemeClr>
                </a:solidFill>
              </a:rPr>
              <a:t>Postavljanje statusa predmeta na obavljen </a:t>
            </a:r>
            <a:r>
              <a:rPr lang="hr-HR" sz="1200" b="1" dirty="0">
                <a:solidFill>
                  <a:schemeClr val="bg2">
                    <a:lumMod val="25000"/>
                  </a:schemeClr>
                </a:solidFill>
              </a:rPr>
              <a:t>za studenta</a:t>
            </a:r>
            <a:r>
              <a:rPr lang="hr-HR" sz="1200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hr-HR" sz="1200" dirty="0">
                <a:solidFill>
                  <a:schemeClr val="bg2">
                    <a:lumMod val="25000"/>
                  </a:schemeClr>
                </a:solidFill>
                <a:hlinkClick r:id="rId5"/>
              </a:rPr>
              <a:t>https://wiki.srce.hr/x/aIB-AQ</a:t>
            </a:r>
            <a:r>
              <a:rPr lang="hr-HR" sz="1200" dirty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hr-HR" sz="12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/>
            <a:r>
              <a:rPr lang="hr-HR" sz="1200" b="1" dirty="0" smtClean="0">
                <a:solidFill>
                  <a:schemeClr val="bg2">
                    <a:lumMod val="25000"/>
                  </a:schemeClr>
                </a:solidFill>
              </a:rPr>
              <a:t>Priznavanje ECTS bodova </a:t>
            </a:r>
            <a:r>
              <a:rPr lang="hr-HR" sz="1200" b="1" dirty="0">
                <a:solidFill>
                  <a:schemeClr val="bg2">
                    <a:lumMod val="25000"/>
                  </a:schemeClr>
                </a:solidFill>
              </a:rPr>
              <a:t>i predmeta</a:t>
            </a:r>
            <a:r>
              <a:rPr lang="hr-HR" sz="1200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hr-HR" sz="1200" dirty="0">
                <a:solidFill>
                  <a:schemeClr val="bg2">
                    <a:lumMod val="25000"/>
                  </a:schemeClr>
                </a:solidFill>
                <a:hlinkClick r:id="rId6"/>
              </a:rPr>
              <a:t>https://</a:t>
            </a:r>
            <a:r>
              <a:rPr lang="hr-HR" sz="1200" dirty="0" smtClean="0">
                <a:solidFill>
                  <a:schemeClr val="bg2">
                    <a:lumMod val="25000"/>
                  </a:schemeClr>
                </a:solidFill>
                <a:hlinkClick r:id="rId6"/>
              </a:rPr>
              <a:t>wiki.srce.hr/x/roIZ</a:t>
            </a:r>
            <a:r>
              <a:rPr lang="hr-HR" sz="1200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hr-HR" sz="1200" dirty="0">
              <a:solidFill>
                <a:schemeClr val="bg2">
                  <a:lumMod val="25000"/>
                </a:schemeClr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3296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Preduvjeti za evidenciju podataka o mobilnosti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1488" y="1268019"/>
            <a:ext cx="5915025" cy="3364704"/>
          </a:xfrm>
        </p:spPr>
        <p:txBody>
          <a:bodyPr>
            <a:normAutofit/>
          </a:bodyPr>
          <a:lstStyle/>
          <a:p>
            <a:pPr algn="just"/>
            <a:r>
              <a:rPr lang="hr-HR" sz="1400" dirty="0" smtClean="0"/>
              <a:t>U prozoru </a:t>
            </a:r>
            <a:r>
              <a:rPr lang="hr-HR" sz="1400" b="1" dirty="0"/>
              <a:t>Ustrojstvena jedinica</a:t>
            </a:r>
            <a:r>
              <a:rPr lang="hr-HR" sz="1400" dirty="0"/>
              <a:t> </a:t>
            </a:r>
            <a:r>
              <a:rPr lang="hr-HR" sz="1400" dirty="0" smtClean="0"/>
              <a:t>(</a:t>
            </a:r>
            <a:r>
              <a:rPr lang="hr-HR" sz="1400" dirty="0">
                <a:hlinkClick r:id="rId3"/>
              </a:rPr>
              <a:t>https://wiki.srce.hr/x/_oAZ</a:t>
            </a:r>
            <a:r>
              <a:rPr lang="hr-HR" sz="1400" dirty="0" smtClean="0"/>
              <a:t>) treba biti evidentirana </a:t>
            </a:r>
            <a:r>
              <a:rPr lang="hr-HR" sz="1400" dirty="0"/>
              <a:t>ustanova na </a:t>
            </a:r>
            <a:r>
              <a:rPr lang="hr-HR" sz="1400" dirty="0" smtClean="0"/>
              <a:t>koju </a:t>
            </a:r>
            <a:r>
              <a:rPr lang="hr-HR" sz="1400" dirty="0"/>
              <a:t>student </a:t>
            </a:r>
            <a:r>
              <a:rPr lang="hr-HR" sz="1400" dirty="0" smtClean="0"/>
              <a:t>odlazi ili </a:t>
            </a:r>
            <a:r>
              <a:rPr lang="hr-HR" sz="1400" dirty="0"/>
              <a:t>s koje </a:t>
            </a:r>
            <a:r>
              <a:rPr lang="hr-HR" sz="1400" dirty="0" smtClean="0"/>
              <a:t>dolazi </a:t>
            </a:r>
            <a:r>
              <a:rPr lang="hr-HR" sz="1400" dirty="0"/>
              <a:t>za vrijeme trajanja </a:t>
            </a:r>
            <a:r>
              <a:rPr lang="hr-HR" sz="1400" dirty="0" smtClean="0"/>
              <a:t>mobilnosti</a:t>
            </a:r>
          </a:p>
          <a:p>
            <a:pPr lvl="1" algn="just"/>
            <a:r>
              <a:rPr lang="hr-HR" sz="1200" dirty="0" smtClean="0"/>
              <a:t>Ako ustanova nedostaje, e-mailom na </a:t>
            </a:r>
            <a:r>
              <a:rPr lang="hr-HR" sz="1200" dirty="0" smtClean="0">
                <a:hlinkClick r:id="rId4"/>
              </a:rPr>
              <a:t>isvu@srce.hr</a:t>
            </a:r>
            <a:r>
              <a:rPr lang="hr-HR" sz="1200" dirty="0" smtClean="0"/>
              <a:t> treba od Centra potpore ISVU-a zatražiti </a:t>
            </a:r>
            <a:r>
              <a:rPr lang="hr-HR" sz="1200" dirty="0" smtClean="0"/>
              <a:t>evidenciju</a:t>
            </a:r>
          </a:p>
          <a:p>
            <a:pPr lvl="1" algn="just"/>
            <a:r>
              <a:rPr lang="hr-HR" sz="1200" dirty="0">
                <a:hlinkClick r:id="rId5"/>
              </a:rPr>
              <a:t>https://</a:t>
            </a:r>
            <a:r>
              <a:rPr lang="hr-HR" sz="1200" dirty="0" smtClean="0">
                <a:hlinkClick r:id="rId5"/>
              </a:rPr>
              <a:t>wiki.srce.hr/x/XoBRAw</a:t>
            </a:r>
            <a:r>
              <a:rPr lang="hr-HR" sz="1200" dirty="0" smtClean="0"/>
              <a:t> </a:t>
            </a:r>
          </a:p>
          <a:p>
            <a:pPr algn="just"/>
            <a:r>
              <a:rPr lang="hr-HR" sz="1400" dirty="0" smtClean="0"/>
              <a:t>U </a:t>
            </a:r>
            <a:r>
              <a:rPr lang="hr-HR" sz="1400" dirty="0" smtClean="0"/>
              <a:t>prozoru </a:t>
            </a:r>
            <a:r>
              <a:rPr lang="hr-HR" sz="1400" b="1" dirty="0"/>
              <a:t>Predmet </a:t>
            </a:r>
            <a:r>
              <a:rPr lang="hr-HR" sz="1400" dirty="0" smtClean="0"/>
              <a:t>(</a:t>
            </a:r>
            <a:r>
              <a:rPr lang="hr-HR" sz="1400" u="sng" dirty="0">
                <a:hlinkClick r:id="rId6"/>
              </a:rPr>
              <a:t>https://</a:t>
            </a:r>
            <a:r>
              <a:rPr lang="hr-HR" sz="1400" u="sng" dirty="0" smtClean="0">
                <a:hlinkClick r:id="rId6"/>
              </a:rPr>
              <a:t>wiki.srce.hr/x/7oIZ</a:t>
            </a:r>
            <a:r>
              <a:rPr lang="hr-HR" sz="1400" dirty="0" smtClean="0"/>
              <a:t>) evidentiraju se predmeti i druge aktivnosti koje </a:t>
            </a:r>
            <a:r>
              <a:rPr lang="hr-HR" sz="1400" dirty="0"/>
              <a:t>je odlazni student </a:t>
            </a:r>
            <a:r>
              <a:rPr lang="hr-HR" sz="1400" dirty="0" smtClean="0"/>
              <a:t>odradio </a:t>
            </a:r>
            <a:r>
              <a:rPr lang="hr-HR" sz="1400" dirty="0"/>
              <a:t>na visokom učilištu na kojem je boravio za vrijeme trajanja </a:t>
            </a:r>
            <a:r>
              <a:rPr lang="hr-HR" sz="1400" dirty="0" smtClean="0"/>
              <a:t>mobilnosti</a:t>
            </a:r>
          </a:p>
          <a:p>
            <a:pPr lvl="1" algn="just"/>
            <a:r>
              <a:rPr lang="hr-HR" sz="1200" dirty="0" smtClean="0"/>
              <a:t>Ustrojstvena jedinica koja izvodi nastavu = ustanova domaćin</a:t>
            </a:r>
            <a:endParaRPr lang="hr-HR" sz="1175" dirty="0" smtClean="0"/>
          </a:p>
          <a:p>
            <a:pPr algn="just"/>
            <a:r>
              <a:rPr lang="hr-HR" sz="1400" dirty="0" smtClean="0"/>
              <a:t>U katalogu </a:t>
            </a:r>
            <a:r>
              <a:rPr lang="hr-HR" sz="1400" b="1" dirty="0" smtClean="0"/>
              <a:t>Program mobilnosti</a:t>
            </a:r>
            <a:r>
              <a:rPr lang="hr-HR" sz="1400" dirty="0"/>
              <a:t> (</a:t>
            </a:r>
            <a:r>
              <a:rPr lang="hr-HR" sz="1400" dirty="0">
                <a:hlinkClick r:id="rId7"/>
              </a:rPr>
              <a:t>https://wiki.srce.hr/x/84EZ</a:t>
            </a:r>
            <a:r>
              <a:rPr lang="hr-HR" sz="1400" dirty="0"/>
              <a:t>) </a:t>
            </a:r>
            <a:r>
              <a:rPr lang="hr-HR" sz="1400" dirty="0" smtClean="0"/>
              <a:t>trebaju biti evidentirani podaci o programu mobilnosti temeljem kojeg student odlazi s visokog učilišta ili dolazi na visoko učilište</a:t>
            </a:r>
          </a:p>
        </p:txBody>
      </p:sp>
    </p:spTree>
    <p:extLst>
      <p:ext uri="{BB962C8B-B14F-4D97-AF65-F5344CB8AC3E}">
        <p14:creationId xmlns:p14="http://schemas.microsoft.com/office/powerpoint/2010/main" val="408323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Preduvjeti za evidenciju podataka o mobilnosti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400" dirty="0" smtClean="0"/>
              <a:t>Student treba biti upisan na visoko učilište, odnosno treba imati evidentiran zapis u prozorima </a:t>
            </a:r>
          </a:p>
          <a:p>
            <a:pPr lvl="1" algn="just"/>
            <a:r>
              <a:rPr lang="hr-HR" sz="1400" b="1" dirty="0" smtClean="0"/>
              <a:t>Matični podaci studenta</a:t>
            </a:r>
            <a:r>
              <a:rPr lang="hr-HR" sz="1400" dirty="0"/>
              <a:t> (</a:t>
            </a:r>
            <a:r>
              <a:rPr lang="hr-HR" sz="1400" dirty="0">
                <a:hlinkClick r:id="rId3"/>
              </a:rPr>
              <a:t>https://wiki.srce.hr/x/a4IZ</a:t>
            </a:r>
            <a:r>
              <a:rPr lang="hr-HR" sz="1400" dirty="0"/>
              <a:t>) </a:t>
            </a:r>
            <a:r>
              <a:rPr lang="hr-HR" sz="1400" dirty="0" smtClean="0"/>
              <a:t>i </a:t>
            </a:r>
          </a:p>
          <a:p>
            <a:pPr lvl="1" algn="just"/>
            <a:r>
              <a:rPr lang="hr-HR" sz="1400" b="1" dirty="0" smtClean="0"/>
              <a:t>Student na visokom učilištu</a:t>
            </a:r>
            <a:r>
              <a:rPr lang="hr-HR" sz="1400" dirty="0"/>
              <a:t> (</a:t>
            </a:r>
            <a:r>
              <a:rPr lang="hr-HR" sz="1400" dirty="0">
                <a:hlinkClick r:id="rId4"/>
              </a:rPr>
              <a:t>https://wiki.srce.hr/x/YYIZ</a:t>
            </a:r>
            <a:r>
              <a:rPr lang="hr-HR" sz="1400" dirty="0"/>
              <a:t>)</a:t>
            </a:r>
            <a:endParaRPr lang="hr-HR" sz="1400" dirty="0" smtClean="0"/>
          </a:p>
          <a:p>
            <a:pPr algn="just"/>
            <a:r>
              <a:rPr lang="hr-HR" sz="1400" b="1" dirty="0" smtClean="0"/>
              <a:t>U ISVU je moguće upisati samo studente koji imaju OIB</a:t>
            </a:r>
          </a:p>
          <a:p>
            <a:pPr lvl="1" algn="just"/>
            <a:r>
              <a:rPr lang="hr-HR" sz="1175" dirty="0" smtClean="0"/>
              <a:t>Stranci mogu dobiti OIB – MUP/Porezna uprava</a:t>
            </a:r>
            <a:endParaRPr lang="hr-HR" sz="1175" dirty="0"/>
          </a:p>
          <a:p>
            <a:pPr algn="just"/>
            <a:r>
              <a:rPr lang="hr-HR" sz="1400" dirty="0"/>
              <a:t>Evidencija upisnog lista u tekuću akademsku godinu u prozoru </a:t>
            </a:r>
            <a:r>
              <a:rPr lang="hr-HR" sz="1400" b="1" dirty="0"/>
              <a:t>Upis godine na visokom učilištu</a:t>
            </a:r>
            <a:r>
              <a:rPr lang="hr-HR" sz="1400" dirty="0"/>
              <a:t> </a:t>
            </a:r>
            <a:r>
              <a:rPr lang="hr-HR" sz="1400" dirty="0" smtClean="0"/>
              <a:t>(</a:t>
            </a:r>
            <a:r>
              <a:rPr lang="hr-HR" sz="1400" dirty="0">
                <a:hlinkClick r:id="rId5"/>
              </a:rPr>
              <a:t>https://</a:t>
            </a:r>
            <a:r>
              <a:rPr lang="hr-HR" sz="1400" dirty="0" smtClean="0">
                <a:hlinkClick r:id="rId5"/>
              </a:rPr>
              <a:t>wiki.srce.hr/x/qoIZ</a:t>
            </a:r>
            <a:r>
              <a:rPr lang="hr-HR" sz="1400" dirty="0" smtClean="0"/>
              <a:t>) za </a:t>
            </a:r>
            <a:r>
              <a:rPr lang="hr-HR" sz="1400" dirty="0"/>
              <a:t>dolazne i odlazne </a:t>
            </a:r>
            <a:r>
              <a:rPr lang="hr-HR" sz="1400" dirty="0" smtClean="0"/>
              <a:t>studente</a:t>
            </a:r>
          </a:p>
          <a:p>
            <a:pPr lvl="1" algn="just"/>
            <a:r>
              <a:rPr lang="hr-HR" sz="1175" dirty="0" smtClean="0"/>
              <a:t>Za dolazne studente podatak ‘Gostujući student’ treba imati vrijednost ‘Da’, kako se na njih ne bi primjenjivala pravila u sustavu koja se primjenjuju na studente koji inače studiraju na visokom učilištu te kako bi se za njih ispravno ispisivao tekst na potvrdama</a:t>
            </a:r>
            <a:endParaRPr lang="hr-HR" sz="1175" dirty="0"/>
          </a:p>
        </p:txBody>
      </p:sp>
    </p:spTree>
    <p:extLst>
      <p:ext uri="{BB962C8B-B14F-4D97-AF65-F5344CB8AC3E}">
        <p14:creationId xmlns:p14="http://schemas.microsoft.com/office/powerpoint/2010/main" val="222809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Programi mobilnosti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400" dirty="0" smtClean="0"/>
              <a:t>Podaci o programima mobilnosti evidentiraju se u katalogu </a:t>
            </a:r>
            <a:r>
              <a:rPr lang="hr-HR" sz="1400" b="1" dirty="0" smtClean="0"/>
              <a:t>Program mobilnosti</a:t>
            </a:r>
            <a:r>
              <a:rPr lang="hr-HR" sz="1400" dirty="0" smtClean="0"/>
              <a:t> (</a:t>
            </a:r>
            <a:r>
              <a:rPr lang="hr-HR" sz="1400" dirty="0" smtClean="0">
                <a:hlinkClick r:id="rId3"/>
              </a:rPr>
              <a:t>https://wiki.srce.hr/x/84EZ</a:t>
            </a:r>
            <a:r>
              <a:rPr lang="hr-HR" sz="1400" dirty="0" smtClean="0"/>
              <a:t>) </a:t>
            </a:r>
          </a:p>
          <a:p>
            <a:r>
              <a:rPr lang="hr-HR" sz="1400" dirty="0"/>
              <a:t>Za svaki program mobilnosti navodi se kojoj vrsti pripada, </a:t>
            </a:r>
            <a:r>
              <a:rPr lang="hr-HR" sz="1400" dirty="0" smtClean="0"/>
              <a:t>vrste </a:t>
            </a:r>
            <a:r>
              <a:rPr lang="hr-HR" sz="1400" dirty="0"/>
              <a:t>programa mobilnosti evidentira Centar potpore ISVU-a u katalogu </a:t>
            </a:r>
            <a:r>
              <a:rPr lang="hr-HR" sz="1400" b="1" dirty="0"/>
              <a:t>Vrsta programa mobilnosti</a:t>
            </a:r>
            <a:r>
              <a:rPr lang="hr-HR" sz="1400" dirty="0"/>
              <a:t> (</a:t>
            </a:r>
            <a:r>
              <a:rPr lang="hr-HR" sz="1400" dirty="0">
                <a:hlinkClick r:id="rId4"/>
              </a:rPr>
              <a:t>https://wiki.srce.hr/x/8YEZ</a:t>
            </a:r>
            <a:r>
              <a:rPr lang="hr-HR" sz="1400" dirty="0" smtClean="0"/>
              <a:t>)</a:t>
            </a:r>
          </a:p>
          <a:p>
            <a:pPr lvl="1"/>
            <a:r>
              <a:rPr lang="hr-HR" sz="1175" dirty="0" smtClean="0"/>
              <a:t>Primjeri vrste programa mobilnosti: program međunarodne razmjene, stručna praksa, ljetna škola, …</a:t>
            </a:r>
          </a:p>
          <a:p>
            <a:r>
              <a:rPr lang="hr-HR" sz="1400" dirty="0" smtClean="0"/>
              <a:t>Centar potpore ISVU-a evidentira podatke o programima </a:t>
            </a:r>
            <a:r>
              <a:rPr lang="hr-HR" sz="1400" dirty="0" smtClean="0"/>
              <a:t>čiji je vlasnik RH – odnose se na </a:t>
            </a:r>
            <a:r>
              <a:rPr lang="hr-HR" sz="1400" dirty="0" smtClean="0"/>
              <a:t>Republiku Hrvatsku i mogu ih koristiti sva visoka učilišta</a:t>
            </a:r>
          </a:p>
          <a:p>
            <a:r>
              <a:rPr lang="hr-HR" sz="1400" dirty="0" smtClean="0"/>
              <a:t>Svako visoko učilište može </a:t>
            </a:r>
            <a:r>
              <a:rPr lang="hr-HR" sz="1400" dirty="0" smtClean="0"/>
              <a:t>evidentirati </a:t>
            </a:r>
            <a:r>
              <a:rPr lang="hr-HR" sz="1400" dirty="0" smtClean="0"/>
              <a:t>programe </a:t>
            </a:r>
            <a:r>
              <a:rPr lang="hr-HR" sz="1400" dirty="0"/>
              <a:t>mobilnosti i za svoje </a:t>
            </a:r>
            <a:r>
              <a:rPr lang="hr-HR" sz="1400" dirty="0" smtClean="0"/>
              <a:t>potrebe</a:t>
            </a:r>
            <a:endParaRPr lang="hr-HR" sz="1400" dirty="0" smtClean="0"/>
          </a:p>
        </p:txBody>
      </p:sp>
    </p:spTree>
    <p:extLst>
      <p:ext uri="{BB962C8B-B14F-4D97-AF65-F5344CB8AC3E}">
        <p14:creationId xmlns:p14="http://schemas.microsoft.com/office/powerpoint/2010/main" val="186153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rce - 4x3">
  <a:themeElements>
    <a:clrScheme name="Srce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C00000"/>
      </a:hlink>
      <a:folHlink>
        <a:srgbClr val="C000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rce_predlozak_4x3_20140902.potx" id="{271BFEB2-BF80-474C-8328-443E9CEEB75F}" vid="{068A2726-5DBF-4082-8E36-290FF330AE2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Imenovanje-Nekomercijalno-Bez prerada (CC BY-NC-ND)">
  <a:themeElements>
    <a:clrScheme name="Custom 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C00000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rce_predlozak_4x3_20140902.potx" id="{271BFEB2-BF80-474C-8328-443E9CEEB75F}" vid="{6E20AC36-7966-428F-BD92-A88F72C326C3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B2B505DD2F08488CD30DDECC63B346" ma:contentTypeVersion="4" ma:contentTypeDescription="Create a new document." ma:contentTypeScope="" ma:versionID="04e34248f5c6d59ad2726cfaa3d9692e">
  <xsd:schema xmlns:xsd="http://www.w3.org/2001/XMLSchema" xmlns:xs="http://www.w3.org/2001/XMLSchema" xmlns:p="http://schemas.microsoft.com/office/2006/metadata/properties" xmlns:ns2="8a205ca2-f8cc-4755-8bab-b20cf6305e38" targetNamespace="http://schemas.microsoft.com/office/2006/metadata/properties" ma:root="true" ma:fieldsID="12dd89afaff7d5fa84000534302f0e87" ns2:_="">
    <xsd:import namespace="8a205ca2-f8cc-4755-8bab-b20cf6305e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05ca2-f8cc-4755-8bab-b20cf6305e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B591278-9BA2-44C4-B00B-21D7F90C2FA6}"/>
</file>

<file path=customXml/itemProps2.xml><?xml version="1.0" encoding="utf-8"?>
<ds:datastoreItem xmlns:ds="http://schemas.openxmlformats.org/officeDocument/2006/customXml" ds:itemID="{0FB70B67-2A9E-4056-BF00-239FDB8000B7}"/>
</file>

<file path=customXml/itemProps3.xml><?xml version="1.0" encoding="utf-8"?>
<ds:datastoreItem xmlns:ds="http://schemas.openxmlformats.org/officeDocument/2006/customXml" ds:itemID="{2E21E7C0-B051-4273-882A-6E23C117F23C}"/>
</file>

<file path=docProps/app.xml><?xml version="1.0" encoding="utf-8"?>
<Properties xmlns="http://schemas.openxmlformats.org/officeDocument/2006/extended-properties" xmlns:vt="http://schemas.openxmlformats.org/officeDocument/2006/docPropsVTypes">
  <Template>srce-predlozak-4x3-OA-CC-BY-NC-20140919</Template>
  <TotalTime>9420</TotalTime>
  <Words>1971</Words>
  <Application>Microsoft Office PowerPoint</Application>
  <PresentationFormat>Prilagođeno</PresentationFormat>
  <Paragraphs>162</Paragraphs>
  <Slides>21</Slides>
  <Notes>21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3</vt:i4>
      </vt:variant>
      <vt:variant>
        <vt:lpstr>Naslovi slajdova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Srce - 4x3</vt:lpstr>
      <vt:lpstr>Custom Design</vt:lpstr>
      <vt:lpstr>Imenovanje-Nekomercijalno-Bez prerada (CC BY-NC-ND)</vt:lpstr>
      <vt:lpstr>PowerPoint prezentacija</vt:lpstr>
      <vt:lpstr>Evidencija podataka o mobilnosti studenata u Informacijskom sustavu visokih učilišta (ISVU)</vt:lpstr>
      <vt:lpstr>Zašto u ISVU evidentirati podatke o mobilnosti studenata?</vt:lpstr>
      <vt:lpstr>Mogućnost evidencije mobilnosti</vt:lpstr>
      <vt:lpstr>Reguliranje studentskih prava/prava na subvencioniranu prehranu</vt:lpstr>
      <vt:lpstr>Tko i gdje može evidentirati podatke?</vt:lpstr>
      <vt:lpstr>Preduvjeti za evidenciju podataka o mobilnosti</vt:lpstr>
      <vt:lpstr>Preduvjeti za evidenciju podataka o mobilnosti</vt:lpstr>
      <vt:lpstr>Programi mobilnosti</vt:lpstr>
      <vt:lpstr>Evidencija odlazne mobilnosti</vt:lpstr>
      <vt:lpstr>Evidencija odlazne mobilnosti</vt:lpstr>
      <vt:lpstr>Evidencija dolazne mobilnosti</vt:lpstr>
      <vt:lpstr>Evidencija dolazne mobilnosti</vt:lpstr>
      <vt:lpstr>Evidencija horizontalne mobilnosti</vt:lpstr>
      <vt:lpstr>Evidencija horizontalne mobilnosti</vt:lpstr>
      <vt:lpstr>Popis dokumenata i izvještaja na kojima se ispisuju podaci vezani uz mobilnost studenata</vt:lpstr>
      <vt:lpstr>Dodatno o mogućnostima i ograničenjima</vt:lpstr>
      <vt:lpstr>Dodatno o mogućnostima i ograničenjima</vt:lpstr>
      <vt:lpstr>Dodatni izvori informacija o evidenciji mobilnosti studenata u ISVU-u</vt:lpstr>
      <vt:lpstr>PowerPoint prezentacija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Kruno Golubić</dc:creator>
  <cp:lastModifiedBy>Dubravka Lelas</cp:lastModifiedBy>
  <cp:revision>261</cp:revision>
  <cp:lastPrinted>2014-06-24T07:01:20Z</cp:lastPrinted>
  <dcterms:created xsi:type="dcterms:W3CDTF">2014-09-19T07:16:42Z</dcterms:created>
  <dcterms:modified xsi:type="dcterms:W3CDTF">2021-03-16T16:29:07Z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0x010100FCB2B505DD2F08488CD30DDECC63B346</vt:lpwstr>
  </property>
</Properties>
</file>