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1" r:id="rId4"/>
  </p:sldMasterIdLst>
  <p:notesMasterIdLst>
    <p:notesMasterId r:id="rId32"/>
  </p:notesMasterIdLst>
  <p:handoutMasterIdLst>
    <p:handoutMasterId r:id="rId33"/>
  </p:handoutMasterIdLst>
  <p:sldIdLst>
    <p:sldId id="258" r:id="rId5"/>
    <p:sldId id="406" r:id="rId6"/>
    <p:sldId id="1129" r:id="rId7"/>
    <p:sldId id="1126" r:id="rId8"/>
    <p:sldId id="1131" r:id="rId9"/>
    <p:sldId id="1132" r:id="rId10"/>
    <p:sldId id="1127" r:id="rId11"/>
    <p:sldId id="1125" r:id="rId12"/>
    <p:sldId id="1134" r:id="rId13"/>
    <p:sldId id="1135" r:id="rId14"/>
    <p:sldId id="1136" r:id="rId15"/>
    <p:sldId id="1137" r:id="rId16"/>
    <p:sldId id="1142" r:id="rId17"/>
    <p:sldId id="1141" r:id="rId18"/>
    <p:sldId id="1140" r:id="rId19"/>
    <p:sldId id="522" r:id="rId20"/>
    <p:sldId id="270" r:id="rId21"/>
    <p:sldId id="271" r:id="rId22"/>
    <p:sldId id="272" r:id="rId23"/>
    <p:sldId id="274" r:id="rId24"/>
    <p:sldId id="542" r:id="rId25"/>
    <p:sldId id="511" r:id="rId26"/>
    <p:sldId id="1143" r:id="rId27"/>
    <p:sldId id="1144" r:id="rId28"/>
    <p:sldId id="529" r:id="rId29"/>
    <p:sldId id="1146" r:id="rId30"/>
    <p:sldId id="1145" r:id="rId31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1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D243"/>
    <a:srgbClr val="CCECFF"/>
    <a:srgbClr val="FFFFCC"/>
    <a:srgbClr val="DF9041"/>
    <a:srgbClr val="F0A598"/>
    <a:srgbClr val="FF6600"/>
    <a:srgbClr val="FF5E00"/>
    <a:srgbClr val="C01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4" autoAdjust="0"/>
    <p:restoredTop sz="90382" autoAdjust="0"/>
  </p:normalViewPr>
  <p:slideViewPr>
    <p:cSldViewPr>
      <p:cViewPr varScale="1">
        <p:scale>
          <a:sx n="114" d="100"/>
          <a:sy n="114" d="100"/>
        </p:scale>
        <p:origin x="17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12" y="-108"/>
      </p:cViewPr>
      <p:guideLst>
        <p:guide orient="horz" pos="3221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jilja\AppData\Local\Temp\preview921193027137783541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jilja\AppData\Local\Temp\preview921193027137783541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jilja\AppData\Local\Temp\preview921193027137783541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jilja\AppData\Local\Temp\preview921193027137783541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b="1" dirty="0"/>
              <a:t>Student-semestara po smjeru mobilnosti i razini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 razini'!$G$5</c:f>
              <c:strCache>
                <c:ptCount val="1"/>
                <c:pt idx="0">
                  <c:v>Dolazni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razini'!$F$6:$F$8</c:f>
              <c:strCache>
                <c:ptCount val="3"/>
                <c:pt idx="0">
                  <c:v>preddiplomski </c:v>
                </c:pt>
                <c:pt idx="1">
                  <c:v>diplomski</c:v>
                </c:pt>
                <c:pt idx="2">
                  <c:v>poslijediplomski</c:v>
                </c:pt>
              </c:strCache>
            </c:strRef>
          </c:cat>
          <c:val>
            <c:numRef>
              <c:f>'po razini'!$G$6:$G$8</c:f>
              <c:numCache>
                <c:formatCode>General</c:formatCode>
                <c:ptCount val="3"/>
                <c:pt idx="0">
                  <c:v>240</c:v>
                </c:pt>
                <c:pt idx="1">
                  <c:v>235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2B-4964-AB84-BD89466FBAB2}"/>
            </c:ext>
          </c:extLst>
        </c:ser>
        <c:ser>
          <c:idx val="1"/>
          <c:order val="1"/>
          <c:tx>
            <c:strRef>
              <c:f>'po razini'!$H$5</c:f>
              <c:strCache>
                <c:ptCount val="1"/>
                <c:pt idx="0">
                  <c:v>Odlazni</c:v>
                </c:pt>
              </c:strCache>
            </c:strRef>
          </c:tx>
          <c:spPr>
            <a:solidFill>
              <a:srgbClr val="FFD24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razini'!$F$6:$F$8</c:f>
              <c:strCache>
                <c:ptCount val="3"/>
                <c:pt idx="0">
                  <c:v>preddiplomski </c:v>
                </c:pt>
                <c:pt idx="1">
                  <c:v>diplomski</c:v>
                </c:pt>
                <c:pt idx="2">
                  <c:v>poslijediplomski</c:v>
                </c:pt>
              </c:strCache>
            </c:strRef>
          </c:cat>
          <c:val>
            <c:numRef>
              <c:f>'po razini'!$H$6:$H$8</c:f>
              <c:numCache>
                <c:formatCode>General</c:formatCode>
                <c:ptCount val="3"/>
                <c:pt idx="0">
                  <c:v>37</c:v>
                </c:pt>
                <c:pt idx="1">
                  <c:v>761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2B-4964-AB84-BD89466FB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1912144"/>
        <c:axId val="351914224"/>
      </c:barChart>
      <c:catAx>
        <c:axId val="35191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914224"/>
        <c:crosses val="autoZero"/>
        <c:auto val="1"/>
        <c:lblAlgn val="ctr"/>
        <c:lblOffset val="100"/>
        <c:noMultiLvlLbl val="0"/>
      </c:catAx>
      <c:valAx>
        <c:axId val="35191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191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784687130049492"/>
          <c:y val="0.94975007186150373"/>
          <c:w val="0.25584234221828372"/>
          <c:h val="4.46509029860879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hr-HR" sz="1800" b="1" i="0" baseline="0" dirty="0">
                <a:effectLst/>
              </a:rPr>
              <a:t>Student-semestara po smjeru mobilnosti i </a:t>
            </a:r>
            <a:r>
              <a:rPr lang="hr-HR" sz="1800" b="1" i="0" baseline="0" dirty="0" err="1">
                <a:effectLst/>
              </a:rPr>
              <a:t>ak.godinama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 akGodinama'!$H$5</c:f>
              <c:strCache>
                <c:ptCount val="1"/>
                <c:pt idx="0">
                  <c:v>Dolazni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akGodinama'!$G$6:$G$19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strCache>
            </c:strRef>
          </c:cat>
          <c:val>
            <c:numRef>
              <c:f>'po akGodinama'!$H$6:$H$19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13</c:v>
                </c:pt>
                <c:pt idx="5">
                  <c:v>16</c:v>
                </c:pt>
                <c:pt idx="6">
                  <c:v>22</c:v>
                </c:pt>
                <c:pt idx="7">
                  <c:v>32</c:v>
                </c:pt>
                <c:pt idx="8">
                  <c:v>44</c:v>
                </c:pt>
                <c:pt idx="9">
                  <c:v>45</c:v>
                </c:pt>
                <c:pt idx="10">
                  <c:v>46</c:v>
                </c:pt>
                <c:pt idx="11">
                  <c:v>85</c:v>
                </c:pt>
                <c:pt idx="12">
                  <c:v>64</c:v>
                </c:pt>
                <c:pt idx="13">
                  <c:v>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5C-41C0-9D86-442934ADDDE5}"/>
            </c:ext>
          </c:extLst>
        </c:ser>
        <c:ser>
          <c:idx val="1"/>
          <c:order val="1"/>
          <c:tx>
            <c:strRef>
              <c:f>'po akGodinama'!$I$5</c:f>
              <c:strCache>
                <c:ptCount val="1"/>
                <c:pt idx="0">
                  <c:v>Odlazni</c:v>
                </c:pt>
              </c:strCache>
            </c:strRef>
          </c:tx>
          <c:spPr>
            <a:solidFill>
              <a:srgbClr val="FFD24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akGodinama'!$G$6:$G$19</c:f>
              <c:strCach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strCache>
            </c:strRef>
          </c:cat>
          <c:val>
            <c:numRef>
              <c:f>'po akGodinama'!$I$6:$I$19</c:f>
              <c:numCache>
                <c:formatCode>General</c:formatCode>
                <c:ptCount val="14"/>
                <c:pt idx="0">
                  <c:v>10</c:v>
                </c:pt>
                <c:pt idx="1">
                  <c:v>16</c:v>
                </c:pt>
                <c:pt idx="2">
                  <c:v>14</c:v>
                </c:pt>
                <c:pt idx="3">
                  <c:v>35</c:v>
                </c:pt>
                <c:pt idx="4">
                  <c:v>64</c:v>
                </c:pt>
                <c:pt idx="5">
                  <c:v>62</c:v>
                </c:pt>
                <c:pt idx="6">
                  <c:v>69</c:v>
                </c:pt>
                <c:pt idx="7">
                  <c:v>65</c:v>
                </c:pt>
                <c:pt idx="8">
                  <c:v>84</c:v>
                </c:pt>
                <c:pt idx="9">
                  <c:v>77</c:v>
                </c:pt>
                <c:pt idx="10">
                  <c:v>73</c:v>
                </c:pt>
                <c:pt idx="11">
                  <c:v>75</c:v>
                </c:pt>
                <c:pt idx="12">
                  <c:v>67</c:v>
                </c:pt>
                <c:pt idx="13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5C-41C0-9D86-442934ADDD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6721392"/>
        <c:axId val="376743856"/>
      </c:barChart>
      <c:catAx>
        <c:axId val="37672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6743856"/>
        <c:crosses val="autoZero"/>
        <c:auto val="1"/>
        <c:lblAlgn val="ctr"/>
        <c:lblOffset val="100"/>
        <c:noMultiLvlLbl val="0"/>
      </c:catAx>
      <c:valAx>
        <c:axId val="376743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672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b="1" i="0" baseline="0" dirty="0">
                <a:effectLst/>
              </a:rPr>
              <a:t>Student-semestara po smjeru mobilnosti i semestru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 semestru'!$H$4</c:f>
              <c:strCache>
                <c:ptCount val="1"/>
                <c:pt idx="0">
                  <c:v>Dolazni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semestru'!$G$5:$G$6</c:f>
              <c:strCache>
                <c:ptCount val="2"/>
                <c:pt idx="0">
                  <c:v>Zimski</c:v>
                </c:pt>
                <c:pt idx="1">
                  <c:v>Ljetni</c:v>
                </c:pt>
              </c:strCache>
            </c:strRef>
          </c:cat>
          <c:val>
            <c:numRef>
              <c:f>'po semestru'!$H$5:$H$6</c:f>
              <c:numCache>
                <c:formatCode>General</c:formatCode>
                <c:ptCount val="2"/>
                <c:pt idx="0">
                  <c:v>266</c:v>
                </c:pt>
                <c:pt idx="1">
                  <c:v>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78-4699-9AE7-B74275E4DC43}"/>
            </c:ext>
          </c:extLst>
        </c:ser>
        <c:ser>
          <c:idx val="1"/>
          <c:order val="1"/>
          <c:tx>
            <c:strRef>
              <c:f>'po semestru'!$I$4</c:f>
              <c:strCache>
                <c:ptCount val="1"/>
                <c:pt idx="0">
                  <c:v>Odlazni</c:v>
                </c:pt>
              </c:strCache>
            </c:strRef>
          </c:tx>
          <c:spPr>
            <a:solidFill>
              <a:srgbClr val="FFD24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 semestru'!$G$5:$G$6</c:f>
              <c:strCache>
                <c:ptCount val="2"/>
                <c:pt idx="0">
                  <c:v>Zimski</c:v>
                </c:pt>
                <c:pt idx="1">
                  <c:v>Ljetni</c:v>
                </c:pt>
              </c:strCache>
            </c:strRef>
          </c:cat>
          <c:val>
            <c:numRef>
              <c:f>'po semestru'!$I$5:$I$6</c:f>
              <c:numCache>
                <c:formatCode>General</c:formatCode>
                <c:ptCount val="2"/>
                <c:pt idx="0">
                  <c:v>441</c:v>
                </c:pt>
                <c:pt idx="1">
                  <c:v>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78-4699-9AE7-B74275E4DC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1365904"/>
        <c:axId val="221380464"/>
      </c:barChart>
      <c:catAx>
        <c:axId val="22136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380464"/>
        <c:crosses val="autoZero"/>
        <c:auto val="1"/>
        <c:lblAlgn val="ctr"/>
        <c:lblOffset val="100"/>
        <c:noMultiLvlLbl val="0"/>
      </c:catAx>
      <c:valAx>
        <c:axId val="22138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36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b="1" i="0" baseline="0" dirty="0">
                <a:effectLst/>
              </a:rPr>
              <a:t>Student-semestara po smjeru mobilnosti i državi matične institucije (&gt;=5)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Sheet6!$D$79</c:f>
              <c:strCache>
                <c:ptCount val="1"/>
                <c:pt idx="0">
                  <c:v>Dolazni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Sheet6!$C$80:$C$105</c:f>
              <c:strCache>
                <c:ptCount val="26"/>
                <c:pt idx="0">
                  <c:v>Austrija</c:v>
                </c:pt>
                <c:pt idx="1">
                  <c:v>Italija </c:v>
                </c:pt>
                <c:pt idx="2">
                  <c:v>Njemačka</c:v>
                </c:pt>
                <c:pt idx="3">
                  <c:v>Španjolska</c:v>
                </c:pt>
                <c:pt idx="4">
                  <c:v>Švedska</c:v>
                </c:pt>
                <c:pt idx="5">
                  <c:v>Portugal </c:v>
                </c:pt>
                <c:pt idx="6">
                  <c:v>Poljska</c:v>
                </c:pt>
                <c:pt idx="7">
                  <c:v>Belgija</c:v>
                </c:pt>
                <c:pt idx="8">
                  <c:v>Danska</c:v>
                </c:pt>
                <c:pt idx="9">
                  <c:v>Francuska </c:v>
                </c:pt>
                <c:pt idx="10">
                  <c:v>Estonija</c:v>
                </c:pt>
                <c:pt idx="11">
                  <c:v>Nizozemska</c:v>
                </c:pt>
                <c:pt idx="12">
                  <c:v>Slovenija</c:v>
                </c:pt>
                <c:pt idx="13">
                  <c:v>Švicarska</c:v>
                </c:pt>
                <c:pt idx="14">
                  <c:v>Slovačka</c:v>
                </c:pt>
                <c:pt idx="15">
                  <c:v>Mađarska</c:v>
                </c:pt>
                <c:pt idx="16">
                  <c:v>Turska</c:v>
                </c:pt>
                <c:pt idx="17">
                  <c:v>Bosna i Hercegovina</c:v>
                </c:pt>
                <c:pt idx="18">
                  <c:v>Crna Gora</c:v>
                </c:pt>
                <c:pt idx="19">
                  <c:v>Grčka</c:v>
                </c:pt>
                <c:pt idx="20">
                  <c:v>Pakistan</c:v>
                </c:pt>
                <c:pt idx="21">
                  <c:v>Kina</c:v>
                </c:pt>
                <c:pt idx="22">
                  <c:v>Litva</c:v>
                </c:pt>
                <c:pt idx="23">
                  <c:v>Koreja</c:v>
                </c:pt>
                <c:pt idx="24">
                  <c:v>Sjeverna Makedonija</c:v>
                </c:pt>
                <c:pt idx="25">
                  <c:v>Ukrajina</c:v>
                </c:pt>
              </c:strCache>
            </c:strRef>
          </c:cat>
          <c:val>
            <c:numRef>
              <c:f>Sheet6!$D$80:$D$105</c:f>
              <c:numCache>
                <c:formatCode>General</c:formatCode>
                <c:ptCount val="26"/>
                <c:pt idx="0">
                  <c:v>9</c:v>
                </c:pt>
                <c:pt idx="1">
                  <c:v>4</c:v>
                </c:pt>
                <c:pt idx="2">
                  <c:v>14</c:v>
                </c:pt>
                <c:pt idx="3">
                  <c:v>124</c:v>
                </c:pt>
                <c:pt idx="4">
                  <c:v>4</c:v>
                </c:pt>
                <c:pt idx="5">
                  <c:v>66</c:v>
                </c:pt>
                <c:pt idx="6">
                  <c:v>38</c:v>
                </c:pt>
                <c:pt idx="7">
                  <c:v>2</c:v>
                </c:pt>
                <c:pt idx="8">
                  <c:v>2</c:v>
                </c:pt>
                <c:pt idx="9">
                  <c:v>39</c:v>
                </c:pt>
                <c:pt idx="10">
                  <c:v>9</c:v>
                </c:pt>
                <c:pt idx="11">
                  <c:v>0</c:v>
                </c:pt>
                <c:pt idx="12">
                  <c:v>5</c:v>
                </c:pt>
                <c:pt idx="13">
                  <c:v>1</c:v>
                </c:pt>
                <c:pt idx="14">
                  <c:v>12</c:v>
                </c:pt>
                <c:pt idx="15">
                  <c:v>7</c:v>
                </c:pt>
                <c:pt idx="16">
                  <c:v>15</c:v>
                </c:pt>
                <c:pt idx="17">
                  <c:v>6</c:v>
                </c:pt>
                <c:pt idx="18">
                  <c:v>5</c:v>
                </c:pt>
                <c:pt idx="19">
                  <c:v>23</c:v>
                </c:pt>
                <c:pt idx="20">
                  <c:v>6</c:v>
                </c:pt>
                <c:pt idx="21">
                  <c:v>15</c:v>
                </c:pt>
                <c:pt idx="22">
                  <c:v>16</c:v>
                </c:pt>
                <c:pt idx="23">
                  <c:v>4</c:v>
                </c:pt>
                <c:pt idx="24">
                  <c:v>14</c:v>
                </c:pt>
                <c:pt idx="2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0-4C3A-9B9F-D4DB1904B9BE}"/>
            </c:ext>
          </c:extLst>
        </c:ser>
        <c:ser>
          <c:idx val="1"/>
          <c:order val="1"/>
          <c:tx>
            <c:strRef>
              <c:f>Sheet6!$E$79</c:f>
              <c:strCache>
                <c:ptCount val="1"/>
                <c:pt idx="0">
                  <c:v>Odlazni</c:v>
                </c:pt>
              </c:strCache>
            </c:strRef>
          </c:tx>
          <c:spPr>
            <a:solidFill>
              <a:srgbClr val="FFD24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Sheet6!$C$80:$C$105</c:f>
              <c:strCache>
                <c:ptCount val="26"/>
                <c:pt idx="0">
                  <c:v>Austrija</c:v>
                </c:pt>
                <c:pt idx="1">
                  <c:v>Italija </c:v>
                </c:pt>
                <c:pt idx="2">
                  <c:v>Njemačka</c:v>
                </c:pt>
                <c:pt idx="3">
                  <c:v>Španjolska</c:v>
                </c:pt>
                <c:pt idx="4">
                  <c:v>Švedska</c:v>
                </c:pt>
                <c:pt idx="5">
                  <c:v>Portugal </c:v>
                </c:pt>
                <c:pt idx="6">
                  <c:v>Poljska</c:v>
                </c:pt>
                <c:pt idx="7">
                  <c:v>Belgija</c:v>
                </c:pt>
                <c:pt idx="8">
                  <c:v>Danska</c:v>
                </c:pt>
                <c:pt idx="9">
                  <c:v>Francuska </c:v>
                </c:pt>
                <c:pt idx="10">
                  <c:v>Estonija</c:v>
                </c:pt>
                <c:pt idx="11">
                  <c:v>Nizozemska</c:v>
                </c:pt>
                <c:pt idx="12">
                  <c:v>Slovenija</c:v>
                </c:pt>
                <c:pt idx="13">
                  <c:v>Švicarska</c:v>
                </c:pt>
                <c:pt idx="14">
                  <c:v>Slovačka</c:v>
                </c:pt>
                <c:pt idx="15">
                  <c:v>Mađarska</c:v>
                </c:pt>
                <c:pt idx="16">
                  <c:v>Turska</c:v>
                </c:pt>
                <c:pt idx="17">
                  <c:v>Bosna i Hercegovina</c:v>
                </c:pt>
                <c:pt idx="18">
                  <c:v>Crna Gora</c:v>
                </c:pt>
                <c:pt idx="19">
                  <c:v>Grčka</c:v>
                </c:pt>
                <c:pt idx="20">
                  <c:v>Pakistan</c:v>
                </c:pt>
                <c:pt idx="21">
                  <c:v>Kina</c:v>
                </c:pt>
                <c:pt idx="22">
                  <c:v>Litva</c:v>
                </c:pt>
                <c:pt idx="23">
                  <c:v>Koreja</c:v>
                </c:pt>
                <c:pt idx="24">
                  <c:v>Sjeverna Makedonija</c:v>
                </c:pt>
                <c:pt idx="25">
                  <c:v>Ukrajina</c:v>
                </c:pt>
              </c:strCache>
            </c:strRef>
          </c:cat>
          <c:val>
            <c:numRef>
              <c:f>Sheet6!$E$80:$E$105</c:f>
              <c:numCache>
                <c:formatCode>General</c:formatCode>
                <c:ptCount val="26"/>
                <c:pt idx="0">
                  <c:v>116</c:v>
                </c:pt>
                <c:pt idx="1">
                  <c:v>116</c:v>
                </c:pt>
                <c:pt idx="2">
                  <c:v>105</c:v>
                </c:pt>
                <c:pt idx="3">
                  <c:v>86</c:v>
                </c:pt>
                <c:pt idx="4">
                  <c:v>77</c:v>
                </c:pt>
                <c:pt idx="5">
                  <c:v>60</c:v>
                </c:pt>
                <c:pt idx="6">
                  <c:v>58</c:v>
                </c:pt>
                <c:pt idx="7">
                  <c:v>48</c:v>
                </c:pt>
                <c:pt idx="8">
                  <c:v>35</c:v>
                </c:pt>
                <c:pt idx="9">
                  <c:v>25</c:v>
                </c:pt>
                <c:pt idx="10">
                  <c:v>14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7</c:v>
                </c:pt>
                <c:pt idx="15">
                  <c:v>1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60-4C3A-9B9F-D4DB1904B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7580208"/>
        <c:axId val="407587280"/>
      </c:barChart>
      <c:catAx>
        <c:axId val="40758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7587280"/>
        <c:crosses val="autoZero"/>
        <c:auto val="1"/>
        <c:lblAlgn val="ctr"/>
        <c:lblOffset val="100"/>
        <c:noMultiLvlLbl val="0"/>
      </c:catAx>
      <c:valAx>
        <c:axId val="40758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758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4988" cy="5095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744" tIns="48372" rIns="96744" bIns="48372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4" y="0"/>
            <a:ext cx="3074987" cy="5095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744" tIns="48372" rIns="96744" bIns="48372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5025"/>
            <a:ext cx="3074988" cy="5095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744" tIns="48372" rIns="96744" bIns="48372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4" y="9725025"/>
            <a:ext cx="3074987" cy="5095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744" tIns="48372" rIns="96744" bIns="48372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500"/>
            </a:lvl1pPr>
          </a:lstStyle>
          <a:p>
            <a:pPr>
              <a:defRPr/>
            </a:pPr>
            <a:fld id="{90FB737C-F4D3-4CAC-AD54-DF04A123A04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1163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4988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44" tIns="48372" rIns="96744" bIns="48372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4" y="0"/>
            <a:ext cx="3074987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44" tIns="48372" rIns="96744" bIns="48372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44" tIns="48372" rIns="96744" bIns="48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5025"/>
            <a:ext cx="3074988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44" tIns="48372" rIns="96744" bIns="48372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5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4" y="9725025"/>
            <a:ext cx="3074987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44" tIns="48372" rIns="96744" bIns="48372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500"/>
            </a:lvl1pPr>
          </a:lstStyle>
          <a:p>
            <a:pPr>
              <a:defRPr/>
            </a:pPr>
            <a:fld id="{DEB8F281-B987-4866-9466-D76E7B87863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54525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 defTabSz="990600"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fld id="{DC6476A3-D0D9-4FF2-82C3-E10B042EA688}" type="slidenum">
              <a:rPr lang="en-GB" altLang="sr-Latn-R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</a:t>
            </a:fld>
            <a:endParaRPr lang="en-GB" altLang="sr-Latn-R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49731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/>
              <a:t>Point</a:t>
            </a:r>
            <a:r>
              <a:rPr lang="hr-HR" dirty="0"/>
              <a:t>- odlazna mobilnost je najveća na master razini i razlika je drastična u </a:t>
            </a:r>
            <a:r>
              <a:rPr lang="hr-HR" dirty="0" err="1"/>
              <a:t>bacc</a:t>
            </a:r>
            <a:r>
              <a:rPr lang="hr-HR" dirty="0"/>
              <a:t> i master brojkama za odlaznu mobilnost.</a:t>
            </a:r>
          </a:p>
          <a:p>
            <a:r>
              <a:rPr lang="hr-HR" dirty="0"/>
              <a:t>Razlog? Kasnije…</a:t>
            </a:r>
          </a:p>
          <a:p>
            <a:endParaRPr lang="hr-HR" dirty="0"/>
          </a:p>
          <a:p>
            <a:r>
              <a:rPr lang="hr-HR" dirty="0"/>
              <a:t>Kod dolazne mobilnosti brojke su ujednačene. Što mi to govori? I to ću vam reći kasnije.</a:t>
            </a:r>
          </a:p>
          <a:p>
            <a:endParaRPr lang="hr-HR" dirty="0"/>
          </a:p>
          <a:p>
            <a:r>
              <a:rPr lang="hr-HR" dirty="0"/>
              <a:t>Na </a:t>
            </a:r>
            <a:r>
              <a:rPr lang="hr-HR" dirty="0" err="1"/>
              <a:t>dr</a:t>
            </a:r>
            <a:r>
              <a:rPr lang="hr-HR" dirty="0"/>
              <a:t> razini mobilnost kroz ove službene programe gotovo ne postoji.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35976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74855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Dokumentacija: Punomoć, popunjen obrazac, </a:t>
            </a:r>
            <a:r>
              <a:rPr lang="hr-HR" dirty="0" err="1"/>
              <a:t>scan</a:t>
            </a:r>
            <a:r>
              <a:rPr lang="hr-HR" dirty="0"/>
              <a:t> putovnice ili neke druge identifikacijske isprave.</a:t>
            </a:r>
          </a:p>
          <a:p>
            <a:r>
              <a:rPr lang="hr-HR" dirty="0"/>
              <a:t>Mailom pošaljemo osobi zaduženoj za nas u Poreznoj upravi i odgovor dobijemo sljedeći dan (</a:t>
            </a:r>
            <a:r>
              <a:rPr lang="hr-HR" dirty="0" err="1"/>
              <a:t>covid</a:t>
            </a:r>
            <a:r>
              <a:rPr lang="hr-HR" dirty="0"/>
              <a:t> iskustvo za 1 osobu)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12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4570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13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08126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15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82722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B8F281-B987-4866-9466-D76E7B878630}" type="slidenum">
              <a:rPr lang="en-US" altLang="sr-Latn-RS" smtClean="0"/>
              <a:pPr>
                <a:defRPr/>
              </a:pPr>
              <a:t>22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14031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 flipV="1">
            <a:off x="684213" y="3716338"/>
            <a:ext cx="7775575" cy="46037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0299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7895602"/>
      </p:ext>
    </p:extLst>
  </p:cSld>
  <p:clrMapOvr>
    <a:masterClrMapping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71764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115888"/>
            <a:ext cx="2178050" cy="6337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383337" cy="6337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570673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9388" y="1052513"/>
            <a:ext cx="8713787" cy="5400675"/>
          </a:xfrm>
        </p:spPr>
        <p:txBody>
          <a:bodyPr/>
          <a:lstStyle/>
          <a:p>
            <a:pPr lvl="0"/>
            <a:endParaRPr lang="hr-HR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47081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052513"/>
            <a:ext cx="42799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1688" y="1052513"/>
            <a:ext cx="4281487" cy="5400675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85316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052513"/>
            <a:ext cx="42799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052513"/>
            <a:ext cx="428148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522927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052513"/>
            <a:ext cx="42799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1688" y="1052513"/>
            <a:ext cx="428148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1688" y="3829050"/>
            <a:ext cx="428148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999955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052513"/>
            <a:ext cx="871378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388" y="3829050"/>
            <a:ext cx="871378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56905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052513"/>
            <a:ext cx="871378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388" y="3829050"/>
            <a:ext cx="871378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115888"/>
            <a:ext cx="8281615" cy="7207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54645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+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7AF48199-DDF7-4E4D-A11A-28306434BFE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13447" y="1274157"/>
            <a:ext cx="4656243" cy="10398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>
              <a:lnSpc>
                <a:spcPts val="2250"/>
              </a:lnSpc>
              <a:spcBef>
                <a:spcPts val="0"/>
              </a:spcBef>
              <a:buNone/>
              <a:defRPr sz="2250" b="1"/>
            </a:lvl1pPr>
          </a:lstStyle>
          <a:p>
            <a:pPr lvl="0"/>
            <a:r>
              <a:rPr lang="sr-Latn-RS" dirty="0"/>
              <a:t>Podnaslov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09A232-DE30-9147-9F79-0833E49BB52E}"/>
              </a:ext>
            </a:extLst>
          </p:cNvPr>
          <p:cNvSpPr txBox="1"/>
          <p:nvPr userDrawn="1"/>
        </p:nvSpPr>
        <p:spPr>
          <a:xfrm>
            <a:off x="1516674" y="5627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RS" sz="1800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F2A14E44-75B6-7B42-B11F-87BBC8707F8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13446" y="4184245"/>
            <a:ext cx="2685125" cy="4574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150"/>
              </a:spcBef>
              <a:buNone/>
              <a:defRPr sz="900" b="1"/>
            </a:lvl1pPr>
          </a:lstStyle>
          <a:p>
            <a:pPr lvl="0"/>
            <a:r>
              <a:rPr lang="sr-Latn-RS" dirty="0"/>
              <a:t>Naslov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450FF47-3118-FE44-819D-023A10D5404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13446" y="4812986"/>
            <a:ext cx="2685125" cy="1285222"/>
          </a:xfrm>
          <a:prstGeom prst="rect">
            <a:avLst/>
          </a:prstGeom>
        </p:spPr>
        <p:txBody>
          <a:bodyPr anchor="t">
            <a:noAutofit/>
          </a:bodyPr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900" b="0"/>
            </a:lvl1pPr>
          </a:lstStyle>
          <a:p>
            <a:pPr lvl="0"/>
            <a:r>
              <a:rPr lang="sr-Latn-RS" dirty="0" err="1"/>
              <a:t>Bullet</a:t>
            </a:r>
            <a:r>
              <a:rPr lang="sr-Latn-RS" dirty="0"/>
              <a:t> 1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2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3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4</a:t>
            </a:r>
          </a:p>
          <a:p>
            <a:pPr lvl="0"/>
            <a:endParaRPr lang="sr-Latn-RS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29DB608-04BD-404A-92E8-D1E73255A29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41473" y="4812986"/>
            <a:ext cx="2685124" cy="1285222"/>
          </a:xfrm>
          <a:prstGeom prst="rect">
            <a:avLst/>
          </a:prstGeom>
        </p:spPr>
        <p:txBody>
          <a:bodyPr anchor="t">
            <a:normAutofit/>
          </a:bodyPr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900" b="0"/>
            </a:lvl1pPr>
          </a:lstStyle>
          <a:p>
            <a:pPr lvl="0"/>
            <a:r>
              <a:rPr lang="sr-Latn-RS" dirty="0" err="1"/>
              <a:t>Bullet</a:t>
            </a:r>
            <a:r>
              <a:rPr lang="sr-Latn-RS" dirty="0"/>
              <a:t> 1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2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3</a:t>
            </a:r>
          </a:p>
          <a:p>
            <a:pPr lvl="0"/>
            <a:r>
              <a:rPr lang="sr-Latn-RS" dirty="0" err="1"/>
              <a:t>Bullet</a:t>
            </a:r>
            <a:r>
              <a:rPr lang="sr-Latn-RS" dirty="0"/>
              <a:t> 4</a:t>
            </a:r>
          </a:p>
          <a:p>
            <a:pPr lvl="0"/>
            <a:endParaRPr lang="sr-Latn-RS" dirty="0"/>
          </a:p>
          <a:p>
            <a:pPr lvl="0"/>
            <a:endParaRPr lang="sr-Latn-RS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CEB11BE3-53FD-2A4F-BCA7-7510DE74A25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25162" y="6315778"/>
            <a:ext cx="604892" cy="2130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150"/>
              </a:spcBef>
              <a:buNone/>
              <a:defRPr sz="600"/>
            </a:lvl1pPr>
          </a:lstStyle>
          <a:p>
            <a:pPr lvl="0"/>
            <a:r>
              <a:rPr lang="sr-Latn-RS" dirty="0"/>
              <a:t>Broj stranice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23E5411B-9361-CF4C-B463-BB309B0CB17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13446" y="2512377"/>
            <a:ext cx="4656244" cy="132824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hr-HR" sz="1500" b="0" i="0" u="none" strike="noStrike" smtClean="0">
                <a:effectLst/>
              </a:defRPr>
            </a:lvl1pPr>
          </a:lstStyle>
          <a:p>
            <a:pPr lvl="0"/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(Kratak tekst)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Lorem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ipsum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dolor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sit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amet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consectetur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adipiscing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elit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sed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eiusmod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tempor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incididunt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labore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dolore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magna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aliqua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Ut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enim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ad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minim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veniam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quis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nostrud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r-HR" sz="1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exercitation</a:t>
            </a:r>
            <a:r>
              <a:rPr lang="hr-HR" sz="1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sr-Latn-RS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6D92E2B5-A253-E94E-97D5-9A3AC1C5E95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638968" y="4184245"/>
            <a:ext cx="2685125" cy="4574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150"/>
              </a:spcBef>
              <a:buNone/>
              <a:defRPr sz="900" b="1"/>
            </a:lvl1pPr>
          </a:lstStyle>
          <a:p>
            <a:pPr lvl="0"/>
            <a:r>
              <a:rPr lang="sr-Latn-RS" dirty="0"/>
              <a:t>Naslov</a:t>
            </a:r>
          </a:p>
        </p:txBody>
      </p:sp>
    </p:spTree>
    <p:extLst>
      <p:ext uri="{BB962C8B-B14F-4D97-AF65-F5344CB8AC3E}">
        <p14:creationId xmlns:p14="http://schemas.microsoft.com/office/powerpoint/2010/main" val="270031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3376578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10299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009428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052513"/>
            <a:ext cx="42799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052513"/>
            <a:ext cx="4281487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174969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65179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260350"/>
            <a:ext cx="395288" cy="4318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51086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215518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63768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32511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100000">
                <a:schemeClr val="tx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hr-HR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052513"/>
            <a:ext cx="87137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152400" y="6538913"/>
            <a:ext cx="1682750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hr-HR" altLang="en-US" sz="1200">
                <a:solidFill>
                  <a:srgbClr val="A39B90"/>
                </a:solidFill>
                <a:latin typeface="Calibri" pitchFamily="34" charset="0"/>
                <a:sym typeface="Symbol" pitchFamily="18" charset="2"/>
              </a:rPr>
              <a:t> ZPR-</a:t>
            </a:r>
            <a:r>
              <a:rPr lang="hr-HR" altLang="en-US" sz="1200">
                <a:solidFill>
                  <a:srgbClr val="A39B90"/>
                </a:solidFill>
                <a:latin typeface="Calibri" pitchFamily="34" charset="0"/>
              </a:rPr>
              <a:t>FER - Zagreb</a:t>
            </a:r>
            <a:endParaRPr lang="en-GB" altLang="en-US" sz="1200">
              <a:solidFill>
                <a:srgbClr val="A39B90"/>
              </a:solidFill>
              <a:latin typeface="Calibri" pitchFamily="34" charset="0"/>
            </a:endParaRP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3203574" y="6524625"/>
            <a:ext cx="3312641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GB" altLang="en-US" sz="1200" dirty="0">
              <a:solidFill>
                <a:srgbClr val="A39B90"/>
              </a:solidFill>
              <a:latin typeface="Calibri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388350" y="6557963"/>
            <a:ext cx="5302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3DEAABC5-8769-4DBD-AC4B-0C997CA8FBBA}" type="slidenum">
              <a:rPr lang="hr-HR" altLang="en-US" sz="1200" smtClean="0">
                <a:solidFill>
                  <a:srgbClr val="A39B9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GB" altLang="en-US" sz="1200">
              <a:solidFill>
                <a:srgbClr val="A39B9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2" r:id="rId1"/>
    <p:sldLayoutId id="2147484403" r:id="rId2"/>
    <p:sldLayoutId id="2147484397" r:id="rId3"/>
    <p:sldLayoutId id="2147484404" r:id="rId4"/>
    <p:sldLayoutId id="2147484405" r:id="rId5"/>
    <p:sldLayoutId id="2147484406" r:id="rId6"/>
    <p:sldLayoutId id="2147484398" r:id="rId7"/>
    <p:sldLayoutId id="2147484399" r:id="rId8"/>
    <p:sldLayoutId id="2147484400" r:id="rId9"/>
    <p:sldLayoutId id="2147484407" r:id="rId10"/>
    <p:sldLayoutId id="2147484401" r:id="rId11"/>
    <p:sldLayoutId id="2147484408" r:id="rId12"/>
    <p:sldLayoutId id="2147484409" r:id="rId13"/>
    <p:sldLayoutId id="2147484410" r:id="rId14"/>
    <p:sldLayoutId id="2147484411" r:id="rId15"/>
    <p:sldLayoutId id="2147484412" r:id="rId16"/>
    <p:sldLayoutId id="2147484413" r:id="rId17"/>
    <p:sldLayoutId id="2147484414" r:id="rId18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7F7F7F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7F7F7F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7F7F7F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7F7F7F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7F7F7F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66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66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66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kumimoji="1" sz="2400">
          <a:solidFill>
            <a:srgbClr val="26262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kumimoji="1" sz="2200">
          <a:solidFill>
            <a:srgbClr val="26262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kumimoji="1" sz="2000">
          <a:solidFill>
            <a:srgbClr val="262626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kumimoji="1" sz="2000">
          <a:solidFill>
            <a:srgbClr val="26262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kumimoji="1">
          <a:solidFill>
            <a:srgbClr val="26262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§"/>
        <a:defRPr kumimoji="1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§"/>
        <a:defRPr kumimoji="1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§"/>
        <a:defRPr kumimoji="1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§"/>
        <a:defRPr kumimoji="1">
          <a:solidFill>
            <a:srgbClr val="000066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4858F0-7ABC-4B07-B492-F9C2B8901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088232"/>
          </a:xfrm>
        </p:spPr>
        <p:txBody>
          <a:bodyPr/>
          <a:lstStyle/>
          <a:p>
            <a:r>
              <a:rPr lang="hr-HR" sz="3200" dirty="0"/>
              <a:t>Mobilnost studenata - praksa na </a:t>
            </a:r>
            <a:br>
              <a:rPr lang="hr-HR" sz="3200" dirty="0"/>
            </a:br>
            <a:r>
              <a:rPr lang="hr-HR" sz="3200" dirty="0"/>
              <a:t>Fakultetu elektrotehnike i računarstva</a:t>
            </a:r>
            <a:br>
              <a:rPr lang="hr-HR" sz="3200" dirty="0"/>
            </a:b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81F03-9903-9444-846D-34BE8A4B67F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539163" y="6315075"/>
            <a:ext cx="604837" cy="214313"/>
          </a:xfrm>
        </p:spPr>
        <p:txBody>
          <a:bodyPr>
            <a:normAutofit fontScale="25000" lnSpcReduction="20000"/>
          </a:bodyPr>
          <a:lstStyle/>
          <a:p>
            <a:r>
              <a:rPr lang="hr-HR" dirty="0"/>
              <a:t>2/10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15D789-EE3E-4A43-9468-E03820420A0F}"/>
              </a:ext>
            </a:extLst>
          </p:cNvPr>
          <p:cNvSpPr txBox="1"/>
          <p:nvPr/>
        </p:nvSpPr>
        <p:spPr>
          <a:xfrm>
            <a:off x="1193006" y="4362063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350" dirty="0"/>
              <a:t>izv. prof. dr. sc. Ljiljana Brkić</a:t>
            </a:r>
            <a:endParaRPr lang="en-US" sz="1800" dirty="0"/>
          </a:p>
        </p:txBody>
      </p:sp>
      <p:sp>
        <p:nvSpPr>
          <p:cNvPr id="21" name="TekstniOkvir 3">
            <a:extLst>
              <a:ext uri="{FF2B5EF4-FFF2-40B4-BE49-F238E27FC236}">
                <a16:creationId xmlns:a16="http://schemas.microsoft.com/office/drawing/2014/main" id="{06C5C12A-5AC6-491D-812F-CFD1435AC4C4}"/>
              </a:ext>
            </a:extLst>
          </p:cNvPr>
          <p:cNvSpPr txBox="1"/>
          <p:nvPr/>
        </p:nvSpPr>
        <p:spPr>
          <a:xfrm>
            <a:off x="1268015" y="5093517"/>
            <a:ext cx="330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Zagreb, </a:t>
            </a:r>
            <a:r>
              <a:rPr lang="hr-HR" sz="1800" dirty="0"/>
              <a:t>17. ožujka</a:t>
            </a:r>
            <a:r>
              <a:rPr lang="en-GB" sz="1800" dirty="0"/>
              <a:t> 20</a:t>
            </a:r>
            <a:r>
              <a:rPr lang="hr-HR" sz="1800" dirty="0"/>
              <a:t>2</a:t>
            </a:r>
            <a:r>
              <a:rPr lang="en-GB" sz="1800" dirty="0"/>
              <a:t>1</a:t>
            </a:r>
            <a:r>
              <a:rPr lang="hr-HR" sz="1800" dirty="0"/>
              <a:t>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9081380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38ECEF-371E-4141-A338-ACFEB8BD9B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Mobilnosti na FER-u i ISVU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51A2BCD-696E-4A63-9D63-3230A7DDF7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505797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2D52-3994-4EA1-AF0E-565036CFB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Gdje koristimo ISVU?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E20F7-032E-4B99-B09C-68A1DB7EA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Boravak studenta izvan matičnog VU</a:t>
            </a:r>
            <a:br>
              <a:rPr lang="hr-HR" dirty="0">
                <a:solidFill>
                  <a:srgbClr val="000099"/>
                </a:solidFill>
              </a:rPr>
            </a:br>
            <a:r>
              <a:rPr lang="hr-HR" dirty="0">
                <a:solidFill>
                  <a:srgbClr val="000099"/>
                </a:solidFill>
              </a:rPr>
              <a:t>Odlazni i dolazni – </a:t>
            </a:r>
            <a:r>
              <a:rPr lang="hr-HR" b="1" dirty="0">
                <a:solidFill>
                  <a:srgbClr val="C00000"/>
                </a:solidFill>
              </a:rPr>
              <a:t>ažurno</a:t>
            </a:r>
            <a:r>
              <a:rPr lang="hr-HR" dirty="0">
                <a:solidFill>
                  <a:srgbClr val="000099"/>
                </a:solidFill>
              </a:rPr>
              <a:t>, zajedno s predmetima. 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Evidencija ocjena iz ispita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Izdavanje </a:t>
            </a:r>
            <a:r>
              <a:rPr lang="hr-HR" dirty="0" err="1">
                <a:solidFill>
                  <a:srgbClr val="000099"/>
                </a:solidFill>
              </a:rPr>
              <a:t>ToR</a:t>
            </a:r>
            <a:r>
              <a:rPr lang="hr-HR" dirty="0">
                <a:solidFill>
                  <a:srgbClr val="000099"/>
                </a:solidFill>
              </a:rPr>
              <a:t>-a odlaznim studentima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Priznavanje postignuća dolaznim studentima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Izdavanje </a:t>
            </a:r>
            <a:r>
              <a:rPr lang="hr-HR" dirty="0" err="1">
                <a:solidFill>
                  <a:srgbClr val="000099"/>
                </a:solidFill>
              </a:rPr>
              <a:t>ToR</a:t>
            </a:r>
            <a:r>
              <a:rPr lang="hr-HR" dirty="0">
                <a:solidFill>
                  <a:srgbClr val="000099"/>
                </a:solidFill>
              </a:rPr>
              <a:t>-a dolaznim studentima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Dodatak ispravi o završetku studija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Skladište podataka – statistika prolaznosti i ocjena za shemu priznavanja preslikavanja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Težinski prosjeci ocjena za rangiranje studenata, broj </a:t>
            </a:r>
            <a:r>
              <a:rPr lang="hr-HR" dirty="0" err="1">
                <a:solidFill>
                  <a:srgbClr val="000099"/>
                </a:solidFill>
              </a:rPr>
              <a:t>malus</a:t>
            </a:r>
            <a:r>
              <a:rPr lang="hr-HR" dirty="0">
                <a:solidFill>
                  <a:srgbClr val="000099"/>
                </a:solidFill>
              </a:rPr>
              <a:t> semestara. 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108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E98C8-4454-4D84-869D-C3BCF8D6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Boravak</a:t>
            </a:r>
            <a:r>
              <a:rPr lang="hr-HR" dirty="0">
                <a:solidFill>
                  <a:srgbClr val="000099"/>
                </a:solidFill>
              </a:rPr>
              <a:t> </a:t>
            </a:r>
            <a:r>
              <a:rPr lang="hr-HR" dirty="0"/>
              <a:t>studenta</a:t>
            </a:r>
            <a:r>
              <a:rPr lang="hr-HR" dirty="0">
                <a:solidFill>
                  <a:srgbClr val="000099"/>
                </a:solidFill>
              </a:rPr>
              <a:t> </a:t>
            </a:r>
            <a:r>
              <a:rPr lang="hr-HR" dirty="0"/>
              <a:t>izvan</a:t>
            </a:r>
            <a:r>
              <a:rPr lang="hr-HR" dirty="0">
                <a:solidFill>
                  <a:srgbClr val="000099"/>
                </a:solidFill>
              </a:rPr>
              <a:t> </a:t>
            </a:r>
            <a:r>
              <a:rPr lang="hr-HR" dirty="0"/>
              <a:t>matičnog VU - odlazni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06949-54BA-4AC3-B64B-4B8D6E48976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35720" y="1083468"/>
            <a:ext cx="8257455" cy="5297859"/>
          </a:xfrm>
        </p:spPr>
        <p:txBody>
          <a:bodyPr/>
          <a:lstStyle/>
          <a:p>
            <a:r>
              <a:rPr lang="hr-HR" dirty="0">
                <a:solidFill>
                  <a:srgbClr val="000099"/>
                </a:solidFill>
              </a:rPr>
              <a:t>Tko: </a:t>
            </a:r>
            <a:r>
              <a:rPr lang="hr-HR" dirty="0" err="1">
                <a:solidFill>
                  <a:srgbClr val="000099"/>
                </a:solidFill>
              </a:rPr>
              <a:t>Admin</a:t>
            </a:r>
            <a:r>
              <a:rPr lang="hr-HR" dirty="0">
                <a:solidFill>
                  <a:srgbClr val="000099"/>
                </a:solidFill>
              </a:rPr>
              <a:t> #2</a:t>
            </a:r>
          </a:p>
          <a:p>
            <a:r>
              <a:rPr lang="hr-HR" b="1" dirty="0">
                <a:solidFill>
                  <a:srgbClr val="000099"/>
                </a:solidFill>
              </a:rPr>
              <a:t>Odlazni studenti</a:t>
            </a:r>
          </a:p>
          <a:p>
            <a:pPr lvl="1"/>
            <a:r>
              <a:rPr lang="hr-HR" dirty="0">
                <a:solidFill>
                  <a:srgbClr val="000099"/>
                </a:solidFill>
              </a:rPr>
              <a:t> čim dobijemo informaciju da su stigli na strano VU (</a:t>
            </a:r>
            <a:r>
              <a:rPr lang="hr-HR" dirty="0" err="1">
                <a:solidFill>
                  <a:srgbClr val="000099"/>
                </a:solidFill>
              </a:rPr>
              <a:t>SoHI</a:t>
            </a:r>
            <a:r>
              <a:rPr lang="hr-HR" dirty="0">
                <a:solidFill>
                  <a:srgbClr val="000099"/>
                </a:solidFill>
              </a:rPr>
              <a:t>) i potpisan LA (3 potpisnika)</a:t>
            </a:r>
          </a:p>
          <a:p>
            <a:endParaRPr lang="hr-HR" sz="2000" dirty="0">
              <a:solidFill>
                <a:srgbClr val="000099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34955B-1E15-4ECC-91F2-B149A6123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2852936"/>
            <a:ext cx="5472608" cy="36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2091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E98C8-4454-4D84-869D-C3BCF8D6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Boravak studenta izvan matičnog VU - dolazni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06949-54BA-4AC3-B64B-4B8D6E48976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35720" y="1083468"/>
            <a:ext cx="8257455" cy="5297859"/>
          </a:xfrm>
        </p:spPr>
        <p:txBody>
          <a:bodyPr/>
          <a:lstStyle/>
          <a:p>
            <a:r>
              <a:rPr lang="hr-HR" sz="2000" b="1" dirty="0">
                <a:solidFill>
                  <a:srgbClr val="000099"/>
                </a:solidFill>
              </a:rPr>
              <a:t>Dolazni studenti </a:t>
            </a:r>
          </a:p>
          <a:p>
            <a:pPr lvl="1"/>
            <a:r>
              <a:rPr lang="hr-HR" sz="2000" dirty="0">
                <a:solidFill>
                  <a:srgbClr val="000099"/>
                </a:solidFill>
              </a:rPr>
              <a:t>Barem tjedan dana prije početka semestra. </a:t>
            </a:r>
            <a:br>
              <a:rPr lang="hr-HR" sz="2000" dirty="0">
                <a:solidFill>
                  <a:srgbClr val="000099"/>
                </a:solidFill>
              </a:rPr>
            </a:br>
            <a:r>
              <a:rPr lang="hr-HR" sz="2000" dirty="0">
                <a:solidFill>
                  <a:srgbClr val="000099"/>
                </a:solidFill>
              </a:rPr>
              <a:t>Preduvjet je, naravno, OIB. </a:t>
            </a:r>
            <a:br>
              <a:rPr lang="hr-HR" sz="2000" dirty="0">
                <a:solidFill>
                  <a:srgbClr val="000099"/>
                </a:solidFill>
              </a:rPr>
            </a:br>
            <a:r>
              <a:rPr lang="hr-HR" sz="2000" dirty="0">
                <a:solidFill>
                  <a:srgbClr val="000099"/>
                </a:solidFill>
              </a:rPr>
              <a:t>Mi ga ishodujemo temeljem dokumentacije koju nam student dostavi. </a:t>
            </a:r>
            <a:br>
              <a:rPr lang="hr-HR" sz="2000" dirty="0">
                <a:solidFill>
                  <a:srgbClr val="000099"/>
                </a:solidFill>
              </a:rPr>
            </a:br>
            <a:r>
              <a:rPr lang="hr-HR" sz="2000" dirty="0">
                <a:solidFill>
                  <a:srgbClr val="000099"/>
                </a:solidFill>
              </a:rPr>
              <a:t>Primjenjujemo za sve vrste mobilnosti: fizičku, virtualnu, </a:t>
            </a:r>
            <a:r>
              <a:rPr lang="hr-HR" sz="2000" dirty="0" err="1">
                <a:solidFill>
                  <a:srgbClr val="000099"/>
                </a:solidFill>
              </a:rPr>
              <a:t>blended</a:t>
            </a:r>
            <a:r>
              <a:rPr lang="hr-HR" sz="2000" dirty="0">
                <a:solidFill>
                  <a:srgbClr val="000099"/>
                </a:solidFill>
              </a:rPr>
              <a:t>.</a:t>
            </a:r>
          </a:p>
          <a:p>
            <a:pPr lvl="1"/>
            <a:r>
              <a:rPr lang="hr-HR" sz="2000" dirty="0">
                <a:solidFill>
                  <a:srgbClr val="000099"/>
                </a:solidFill>
              </a:rPr>
              <a:t>Neki (rijetki) studenti možda neće doći pa za takve naknadno brišemo podatke.</a:t>
            </a:r>
          </a:p>
          <a:p>
            <a:pPr lvl="1"/>
            <a:r>
              <a:rPr lang="hr-HR" sz="2000" dirty="0">
                <a:solidFill>
                  <a:srgbClr val="000099"/>
                </a:solidFill>
              </a:rPr>
              <a:t>dolaznim studentima </a:t>
            </a:r>
            <a:r>
              <a:rPr lang="hr-HR" sz="2000" b="1" dirty="0">
                <a:solidFill>
                  <a:srgbClr val="000099"/>
                </a:solidFill>
              </a:rPr>
              <a:t>prije početka nastave:</a:t>
            </a:r>
          </a:p>
          <a:p>
            <a:pPr lvl="2"/>
            <a:r>
              <a:rPr lang="hr-HR" sz="1800" dirty="0">
                <a:solidFill>
                  <a:srgbClr val="000099"/>
                </a:solidFill>
              </a:rPr>
              <a:t>dostavimo </a:t>
            </a:r>
            <a:r>
              <a:rPr lang="hr-HR" sz="1800" dirty="0" err="1">
                <a:solidFill>
                  <a:srgbClr val="000099"/>
                </a:solidFill>
              </a:rPr>
              <a:t>aai</a:t>
            </a:r>
            <a:r>
              <a:rPr lang="hr-HR" sz="1800" dirty="0">
                <a:solidFill>
                  <a:srgbClr val="000099"/>
                </a:solidFill>
              </a:rPr>
              <a:t> </a:t>
            </a:r>
            <a:r>
              <a:rPr lang="hr-HR" sz="1800" dirty="0" err="1">
                <a:solidFill>
                  <a:srgbClr val="000099"/>
                </a:solidFill>
              </a:rPr>
              <a:t>account</a:t>
            </a:r>
            <a:r>
              <a:rPr lang="hr-HR" sz="1800" dirty="0">
                <a:solidFill>
                  <a:srgbClr val="000099"/>
                </a:solidFill>
              </a:rPr>
              <a:t>, </a:t>
            </a:r>
          </a:p>
          <a:p>
            <a:pPr lvl="2"/>
            <a:r>
              <a:rPr lang="hr-HR" sz="1800" dirty="0">
                <a:solidFill>
                  <a:srgbClr val="000099"/>
                </a:solidFill>
              </a:rPr>
              <a:t>dodijelimo sve ovlasti na Intranetu, </a:t>
            </a:r>
          </a:p>
          <a:p>
            <a:pPr lvl="2"/>
            <a:r>
              <a:rPr lang="hr-HR" sz="1800" dirty="0">
                <a:solidFill>
                  <a:srgbClr val="000099"/>
                </a:solidFill>
              </a:rPr>
              <a:t>upišemo sve predmete pa im je dostupan raspored</a:t>
            </a:r>
          </a:p>
          <a:p>
            <a:pPr lvl="2"/>
            <a:r>
              <a:rPr lang="hr-HR" sz="1800" dirty="0">
                <a:solidFill>
                  <a:srgbClr val="000099"/>
                </a:solidFill>
              </a:rPr>
              <a:t>izdamo prijepis sa svim upisanim, a </a:t>
            </a:r>
            <a:r>
              <a:rPr lang="hr-HR" sz="1800" dirty="0" err="1">
                <a:solidFill>
                  <a:srgbClr val="000099"/>
                </a:solidFill>
              </a:rPr>
              <a:t>nepoloženim</a:t>
            </a:r>
            <a:r>
              <a:rPr lang="hr-HR" sz="1800" dirty="0">
                <a:solidFill>
                  <a:srgbClr val="000099"/>
                </a:solidFill>
              </a:rPr>
              <a:t> predmetima </a:t>
            </a:r>
          </a:p>
          <a:p>
            <a:pPr lvl="2"/>
            <a:r>
              <a:rPr lang="hr-HR" sz="1800" dirty="0">
                <a:solidFill>
                  <a:srgbClr val="000099"/>
                </a:solidFill>
              </a:rPr>
              <a:t>…</a:t>
            </a:r>
          </a:p>
          <a:p>
            <a:r>
              <a:rPr lang="hr-HR" sz="1800" dirty="0">
                <a:solidFill>
                  <a:srgbClr val="000099"/>
                </a:solidFill>
              </a:rPr>
              <a:t>Iznimno nam je važno da su informacije u ISVU točne i pravovremene jer se na njih oslanjamo u ostalim informacijskim sustavima: studentska prava u ISSP, naš Intranet i svih ostali povezani servisi i IS-ovi.</a:t>
            </a:r>
          </a:p>
          <a:p>
            <a:endParaRPr lang="hr-HR" sz="18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2507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B74-56BF-4371-94D7-DF13D24DC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Izdavanje </a:t>
            </a:r>
            <a:r>
              <a:rPr lang="hr-HR" dirty="0" err="1"/>
              <a:t>ToR</a:t>
            </a:r>
            <a:r>
              <a:rPr lang="hr-HR" dirty="0"/>
              <a:t>-a odlaznim studentima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3BA92-EB2E-404B-B4C3-0C096EDDD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solidFill>
                  <a:srgbClr val="000099"/>
                </a:solidFill>
              </a:rPr>
              <a:t>Jednostavno – prijepis ocjena na engleskom jeziku</a:t>
            </a:r>
          </a:p>
          <a:p>
            <a:r>
              <a:rPr lang="hr-HR" sz="2000" dirty="0">
                <a:solidFill>
                  <a:srgbClr val="000099"/>
                </a:solidFill>
              </a:rPr>
              <a:t>Nove mogućnosti pruža </a:t>
            </a:r>
            <a:r>
              <a:rPr lang="pl-PL" sz="2000" b="1" dirty="0">
                <a:solidFill>
                  <a:srgbClr val="000099"/>
                </a:solidFill>
              </a:rPr>
              <a:t>Potvrda o upisu s elektroničkim pečatom</a:t>
            </a:r>
            <a:endParaRPr lang="hr-HR" sz="2000" b="1" dirty="0">
              <a:solidFill>
                <a:srgbClr val="000099"/>
              </a:solidFill>
            </a:endParaRPr>
          </a:p>
          <a:p>
            <a:endParaRPr lang="en-US" sz="2000" dirty="0">
              <a:solidFill>
                <a:srgbClr val="000099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AEEFFF-C4C1-4B22-A4C6-F71FBF458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1897063"/>
            <a:ext cx="51435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65793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E98C8-4454-4D84-869D-C3BCF8D6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Priznavanje postignuća odlaznim studentima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06949-54BA-4AC3-B64B-4B8D6E48976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35720" y="1083468"/>
            <a:ext cx="8257455" cy="5297859"/>
          </a:xfrm>
        </p:spPr>
        <p:txBody>
          <a:bodyPr/>
          <a:lstStyle/>
          <a:p>
            <a:r>
              <a:rPr lang="hr-HR" dirty="0">
                <a:solidFill>
                  <a:srgbClr val="000099"/>
                </a:solidFill>
              </a:rPr>
              <a:t>Priča završava evidencijom u ISVU, ali počinje puno prije.</a:t>
            </a:r>
          </a:p>
          <a:p>
            <a:r>
              <a:rPr lang="hr-HR" dirty="0">
                <a:solidFill>
                  <a:srgbClr val="000099"/>
                </a:solidFill>
              </a:rPr>
              <a:t>Mi na FER-u se rukovodimo sljedećim</a:t>
            </a:r>
          </a:p>
          <a:p>
            <a:pPr lvl="1"/>
            <a:r>
              <a:rPr lang="hr-HR" dirty="0">
                <a:solidFill>
                  <a:srgbClr val="000099"/>
                </a:solidFill>
              </a:rPr>
              <a:t>Studentu mora biti priznato sve što obavi na stranoj instituciji za studijsku obvezu koju zauzvrat neće morati obaviti na matičnoj instituciji.</a:t>
            </a:r>
          </a:p>
          <a:p>
            <a:pPr lvl="1"/>
            <a:r>
              <a:rPr lang="hr-HR" b="1" dirty="0">
                <a:solidFill>
                  <a:srgbClr val="000099"/>
                </a:solidFill>
              </a:rPr>
              <a:t>Sve drugo je demotivirajuće za studente i ima negativan povratni učinak na mobilnost.</a:t>
            </a:r>
          </a:p>
          <a:p>
            <a:pPr lvl="1"/>
            <a:r>
              <a:rPr lang="hr-HR" dirty="0">
                <a:solidFill>
                  <a:srgbClr val="000099"/>
                </a:solidFill>
              </a:rPr>
              <a:t>Predmeti moraju biti priznati s </a:t>
            </a:r>
            <a:r>
              <a:rPr lang="hr-HR" b="1" dirty="0">
                <a:solidFill>
                  <a:srgbClr val="000099"/>
                </a:solidFill>
              </a:rPr>
              <a:t>originalnim ECTS-ima </a:t>
            </a:r>
            <a:r>
              <a:rPr lang="hr-HR" dirty="0">
                <a:solidFill>
                  <a:srgbClr val="000099"/>
                </a:solidFill>
              </a:rPr>
              <a:t>i (preslikanim) ocjenama.</a:t>
            </a:r>
          </a:p>
          <a:p>
            <a:pPr lvl="1"/>
            <a:r>
              <a:rPr lang="hr-HR" dirty="0">
                <a:solidFill>
                  <a:srgbClr val="000099"/>
                </a:solidFill>
              </a:rPr>
              <a:t>Višak ECTS-a u pojedinoj kategoriji/studijskoj obvezi nije problem. Samo manjak je problem.</a:t>
            </a:r>
          </a:p>
          <a:p>
            <a:pPr lvl="1"/>
            <a:r>
              <a:rPr lang="hr-HR" dirty="0">
                <a:solidFill>
                  <a:srgbClr val="000099"/>
                </a:solidFill>
              </a:rPr>
              <a:t>Nije dobro predmete priznavati kao položio/nije položio jer to predstavlja problem pri ostvarivanju nekih studentskih prava.</a:t>
            </a:r>
          </a:p>
          <a:p>
            <a:endParaRPr lang="hr-HR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58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z="3200" dirty="0"/>
              <a:t>Da bi predloženo bilo provedivo …</a:t>
            </a:r>
            <a:endParaRPr lang="en-GB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 eaLnBrk="0" hangingPunct="0">
              <a:spcBef>
                <a:spcPts val="0"/>
              </a:spcBef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Poželjno je da studijski program ima određenu dozu izbornosti.</a:t>
            </a:r>
            <a:br>
              <a:rPr lang="hr-HR" dirty="0">
                <a:solidFill>
                  <a:srgbClr val="000099"/>
                </a:solidFill>
              </a:rPr>
            </a:br>
            <a:r>
              <a:rPr lang="hr-HR" dirty="0">
                <a:solidFill>
                  <a:srgbClr val="000099"/>
                </a:solidFill>
              </a:rPr>
              <a:t>Tu se svi snalazimo u okvirima zadanog.</a:t>
            </a:r>
          </a:p>
          <a:p>
            <a:pPr marL="571500" indent="-457200" eaLnBrk="0" hangingPunct="0">
              <a:spcBef>
                <a:spcPts val="0"/>
              </a:spcBef>
              <a:buFont typeface="+mj-lt"/>
              <a:buAutoNum type="arabicPeriod"/>
            </a:pPr>
            <a:endParaRPr lang="hr-HR" dirty="0">
              <a:solidFill>
                <a:srgbClr val="000099"/>
              </a:solidFill>
            </a:endParaRPr>
          </a:p>
          <a:p>
            <a:pPr marL="571500" indent="-457200" eaLnBrk="0" hangingPunct="0">
              <a:spcBef>
                <a:spcPts val="0"/>
              </a:spcBef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Fleksibilnost pri arbitriranju što je prikladno za priznavanje</a:t>
            </a:r>
            <a:br>
              <a:rPr lang="hr-HR" dirty="0">
                <a:solidFill>
                  <a:srgbClr val="000099"/>
                </a:solidFill>
              </a:rPr>
            </a:br>
            <a:r>
              <a:rPr lang="hr-HR" dirty="0">
                <a:solidFill>
                  <a:srgbClr val="000099"/>
                </a:solidFill>
              </a:rPr>
              <a:t>Nema potrebe za 100% podudaranjem sadržaja.</a:t>
            </a:r>
            <a:br>
              <a:rPr lang="hr-HR" dirty="0">
                <a:solidFill>
                  <a:srgbClr val="000099"/>
                </a:solidFill>
              </a:rPr>
            </a:br>
            <a:r>
              <a:rPr lang="hr-HR" dirty="0">
                <a:solidFill>
                  <a:srgbClr val="000099"/>
                </a:solidFill>
              </a:rPr>
              <a:t>Jedan domaći predmet može biti priznat temeljem ECTS-a više stranih predmeta i obratno.</a:t>
            </a:r>
            <a:br>
              <a:rPr lang="hr-HR" dirty="0">
                <a:solidFill>
                  <a:srgbClr val="000099"/>
                </a:solidFill>
              </a:rPr>
            </a:br>
            <a:r>
              <a:rPr lang="hr-HR" dirty="0">
                <a:solidFill>
                  <a:srgbClr val="000099"/>
                </a:solidFill>
              </a:rPr>
              <a:t>O kompatibilnosti predmeta pregovara ECTS koordinator, ne student. Zašto?</a:t>
            </a:r>
            <a:br>
              <a:rPr lang="hr-HR" dirty="0">
                <a:solidFill>
                  <a:srgbClr val="000099"/>
                </a:solidFill>
              </a:rPr>
            </a:br>
            <a:endParaRPr lang="hr-HR" dirty="0">
              <a:solidFill>
                <a:srgbClr val="000099"/>
              </a:solidFill>
            </a:endParaRPr>
          </a:p>
          <a:p>
            <a:pPr marL="571500" indent="-457200" eaLnBrk="0" hangingPunct="0">
              <a:spcBef>
                <a:spcPts val="0"/>
              </a:spcBef>
              <a:buFont typeface="+mj-lt"/>
              <a:buAutoNum type="arabicPeriod"/>
            </a:pPr>
            <a:r>
              <a:rPr lang="hr-HR" dirty="0">
                <a:solidFill>
                  <a:srgbClr val="000099"/>
                </a:solidFill>
              </a:rPr>
              <a:t>ECTS koordinatori </a:t>
            </a:r>
            <a:r>
              <a:rPr lang="hr-HR" b="1" dirty="0">
                <a:solidFill>
                  <a:srgbClr val="000099"/>
                </a:solidFill>
              </a:rPr>
              <a:t>moraju </a:t>
            </a:r>
            <a:r>
              <a:rPr lang="hr-HR" dirty="0">
                <a:solidFill>
                  <a:srgbClr val="000099"/>
                </a:solidFill>
              </a:rPr>
              <a:t>biti nastavnici, poznavati struku i dobru moć rasuđivanja što je prihvatljivo za određeni studij, a što ne.</a:t>
            </a:r>
          </a:p>
          <a:p>
            <a:pPr marL="571500" indent="-457200" eaLnBrk="0" hangingPunct="0">
              <a:spcBef>
                <a:spcPts val="0"/>
              </a:spcBef>
              <a:buFont typeface="+mj-lt"/>
              <a:buAutoNum type="arabicPeriod"/>
            </a:pPr>
            <a:endParaRPr lang="hr-HR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FCB9387-E25D-4EF6-9CED-9FDAF3136BA9}" type="slidenum">
              <a:rPr lang="hr-HR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7860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odabrati predmete na 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rgbClr val="000099"/>
                </a:solidFill>
              </a:rPr>
              <a:t>Ne može se očekivati da će na stranom sveučilištu postojati baš oni predmeti koje student treba slušati na FER-u u istom semestru</a:t>
            </a:r>
          </a:p>
          <a:p>
            <a:r>
              <a:rPr lang="hr-HR" dirty="0">
                <a:solidFill>
                  <a:srgbClr val="000099"/>
                </a:solidFill>
              </a:rPr>
              <a:t>Radi se plan upisa predmeta do kraja studija</a:t>
            </a:r>
          </a:p>
          <a:p>
            <a:r>
              <a:rPr lang="hr-HR" dirty="0">
                <a:solidFill>
                  <a:srgbClr val="000099"/>
                </a:solidFill>
              </a:rPr>
              <a:t>Na stranom sveučilištu student upisuje predmete koji se uklapaju u njegov studijski program – bez obzira na semestar</a:t>
            </a:r>
          </a:p>
          <a:p>
            <a:r>
              <a:rPr lang="hr-HR" dirty="0">
                <a:solidFill>
                  <a:srgbClr val="000099"/>
                </a:solidFill>
              </a:rPr>
              <a:t>Po povratku na FER upisuje predmete koji mu nedostaju</a:t>
            </a:r>
          </a:p>
          <a:p>
            <a:endParaRPr lang="hr-HR" dirty="0">
              <a:solidFill>
                <a:srgbClr val="000099"/>
              </a:solidFill>
            </a:endParaRPr>
          </a:p>
          <a:p>
            <a:r>
              <a:rPr lang="hr-HR" dirty="0">
                <a:solidFill>
                  <a:srgbClr val="000099"/>
                </a:solidFill>
              </a:rPr>
              <a:t>Preduvjeti upisa predmeta će otežati gornju strategiju. Na FER-u smo ih gotovo u potpunosti ukinuli.</a:t>
            </a:r>
          </a:p>
        </p:txBody>
      </p:sp>
    </p:spTree>
    <p:extLst>
      <p:ext uri="{BB962C8B-B14F-4D97-AF65-F5344CB8AC3E}">
        <p14:creationId xmlns:p14="http://schemas.microsoft.com/office/powerpoint/2010/main" val="40900422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odabrati predmete?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rgbClr val="000099"/>
                </a:solidFill>
              </a:rPr>
              <a:t>Primjer #1</a:t>
            </a:r>
          </a:p>
          <a:p>
            <a:r>
              <a:rPr lang="hr-HR" dirty="0">
                <a:solidFill>
                  <a:srgbClr val="000099"/>
                </a:solidFill>
              </a:rPr>
              <a:t>Student odlazi na razmjenu u 1. semestru diplomskog studija</a:t>
            </a:r>
          </a:p>
          <a:p>
            <a:r>
              <a:rPr lang="hr-HR" dirty="0">
                <a:solidFill>
                  <a:srgbClr val="000099"/>
                </a:solidFill>
              </a:rPr>
              <a:t>Na stranom sveučilištu upisuje predmete koje treba slušati u 1. i 2 i 3. semestru</a:t>
            </a:r>
          </a:p>
          <a:p>
            <a:r>
              <a:rPr lang="hr-HR" dirty="0">
                <a:solidFill>
                  <a:srgbClr val="000099"/>
                </a:solidFill>
              </a:rPr>
              <a:t>Po povratku na FER, u 2. i 3. semestru upisuje predmete koje je propustio u 1. semestru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421197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 Kako odabrati predmete?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r-HR" dirty="0">
                <a:solidFill>
                  <a:srgbClr val="000099"/>
                </a:solidFill>
              </a:rPr>
              <a:t>Primjer #2</a:t>
            </a:r>
            <a:endParaRPr lang="hr-HR" kern="0" dirty="0"/>
          </a:p>
          <a:p>
            <a:r>
              <a:rPr lang="hr-HR" dirty="0">
                <a:solidFill>
                  <a:srgbClr val="000099"/>
                </a:solidFill>
              </a:rPr>
              <a:t>Student ide na razmjenu u 4. semestru preddiplomskog studija - može upisati predmet koji će mu se priznati kao izborni predmet u 6. semestru</a:t>
            </a:r>
          </a:p>
          <a:p>
            <a:r>
              <a:rPr lang="hr-HR" dirty="0">
                <a:solidFill>
                  <a:srgbClr val="000099"/>
                </a:solidFill>
              </a:rPr>
              <a:t>U 6. semestru na FER-u umjesto izbornog predmeta koji mu je priznat upisujete predmet za koji nije pronađen ekvivalentan na stranom sveučilištu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rgbClr val="000099"/>
                </a:solidFill>
              </a:rPr>
              <a:t>Pri tome treba paziti na pravila koja nužno moraju biti zadovoljena!</a:t>
            </a:r>
          </a:p>
        </p:txBody>
      </p:sp>
    </p:spTree>
    <p:extLst>
      <p:ext uri="{BB962C8B-B14F-4D97-AF65-F5344CB8AC3E}">
        <p14:creationId xmlns:p14="http://schemas.microsoft.com/office/powerpoint/2010/main" val="287248606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63688" y="1268760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6,500+</a:t>
            </a:r>
          </a:p>
          <a:p>
            <a:pPr algn="ctr"/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STUDENTS GRADUATED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62245" y="1268760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5,100+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MASTER</a:t>
            </a:r>
            <a:r>
              <a:rPr lang="en-US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DEGREES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63274" y="1268760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850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DOCTORAL</a:t>
            </a:r>
            <a:r>
              <a:rPr lang="en-US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DEGREES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63688" y="2997365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650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FRESHMEN</a:t>
            </a:r>
            <a:r>
              <a:rPr lang="en-US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EACH YEAR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62245" y="2997365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3,500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UNDERGRADUATE</a:t>
            </a:r>
            <a:r>
              <a:rPr lang="en-US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AND GRADUATE STUDENTS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63274" y="2997365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700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POSTGRADUATE</a:t>
            </a:r>
            <a:r>
              <a:rPr lang="en-US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STUDENTS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63688" y="4725969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12</a:t>
            </a:r>
            <a:br>
              <a:rPr lang="hr-HR" altLang="sr-Latn-RS" sz="405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hr-HR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DEPARTMENTS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62245" y="4725969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en-US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6</a:t>
            </a:r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80+</a:t>
            </a:r>
            <a:b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hr-HR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EMPLOYEES</a:t>
            </a:r>
            <a:endParaRPr lang="hr-HR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63274" y="4725969"/>
            <a:ext cx="2260886" cy="1688123"/>
          </a:xfrm>
          <a:prstGeom prst="rect">
            <a:avLst/>
          </a:prstGeom>
          <a:solidFill>
            <a:srgbClr val="FFD243"/>
          </a:solidFill>
        </p:spPr>
        <p:txBody>
          <a:bodyPr wrap="square" anchor="ctr" anchorCtr="0">
            <a:normAutofit/>
          </a:bodyPr>
          <a:lstStyle/>
          <a:p>
            <a:pPr algn="ctr"/>
            <a:r>
              <a:rPr lang="hr-HR" altLang="sr-Latn-RS" sz="3000" dirty="0">
                <a:solidFill>
                  <a:srgbClr val="0070C0"/>
                </a:solidFill>
                <a:latin typeface="Arial Narrow" panose="020B0606020202030204" pitchFamily="34" charset="0"/>
              </a:rPr>
              <a:t>180+</a:t>
            </a:r>
            <a:br>
              <a:rPr lang="hr-HR" altLang="sr-Latn-RS" sz="15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hr-HR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ACADEMIC</a:t>
            </a:r>
            <a:r>
              <a:rPr lang="hr-HR" altLang="sr-Latn-RS" sz="10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hr-HR" altLang="sr-Latn-RS" sz="1050" dirty="0">
                <a:solidFill>
                  <a:srgbClr val="0070C0"/>
                </a:solidFill>
                <a:latin typeface="Arial Narrow" panose="020B0606020202030204" pitchFamily="34" charset="0"/>
              </a:rPr>
              <a:t>STAFF</a:t>
            </a:r>
            <a:endParaRPr lang="en-US" altLang="sr-Latn-RS" sz="105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0BAB32-B51C-4E0B-AB85-42FF0EE6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/>
              <a:t>Na kraju je važno ...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77" y="836613"/>
            <a:ext cx="8291264" cy="5517232"/>
          </a:xfrm>
        </p:spPr>
        <p:txBody>
          <a:bodyPr>
            <a:noAutofit/>
          </a:bodyPr>
          <a:lstStyle/>
          <a:p>
            <a:r>
              <a:rPr lang="hr-HR" dirty="0">
                <a:solidFill>
                  <a:srgbClr val="000099"/>
                </a:solidFill>
              </a:rPr>
              <a:t>Da student nakon priznavanja nije na gubitku </a:t>
            </a:r>
          </a:p>
          <a:p>
            <a:r>
              <a:rPr lang="pl-PL" dirty="0">
                <a:solidFill>
                  <a:srgbClr val="000099"/>
                </a:solidFill>
              </a:rPr>
              <a:t>Da su zadovoljena pravila koja treba zadovoljiti (do kraja studija)</a:t>
            </a:r>
            <a:endParaRPr lang="hr-HR" dirty="0">
              <a:solidFill>
                <a:srgbClr val="000099"/>
              </a:solidFill>
            </a:endParaRPr>
          </a:p>
          <a:p>
            <a:r>
              <a:rPr lang="vi-VN" sz="2000" dirty="0">
                <a:solidFill>
                  <a:srgbClr val="000099"/>
                </a:solidFill>
              </a:rPr>
              <a:t>Obvezni predmeti</a:t>
            </a:r>
            <a:r>
              <a:rPr lang="hr-HR" sz="2000" dirty="0">
                <a:solidFill>
                  <a:srgbClr val="000099"/>
                </a:solidFill>
              </a:rPr>
              <a:t> (ekvivalenti)</a:t>
            </a:r>
            <a:endParaRPr lang="vi-VN" sz="2000" dirty="0">
              <a:solidFill>
                <a:srgbClr val="000099"/>
              </a:solidFill>
            </a:endParaRPr>
          </a:p>
          <a:p>
            <a:r>
              <a:rPr lang="vi-VN" sz="2000" dirty="0">
                <a:solidFill>
                  <a:srgbClr val="000099"/>
                </a:solidFill>
              </a:rPr>
              <a:t>Određeni broj ECTS bodova:</a:t>
            </a:r>
            <a:r>
              <a:rPr lang="hr-HR" sz="2000" dirty="0">
                <a:solidFill>
                  <a:srgbClr val="000099"/>
                </a:solidFill>
              </a:rPr>
              <a:t>		zamjenjivost:</a:t>
            </a:r>
            <a:endParaRPr lang="vi-VN" sz="2000" dirty="0">
              <a:solidFill>
                <a:srgbClr val="000099"/>
              </a:solidFill>
            </a:endParaRPr>
          </a:p>
          <a:p>
            <a:pPr marL="742950" lvl="2" indent="-342900"/>
            <a:r>
              <a:rPr lang="vi-VN" sz="1800" dirty="0">
                <a:solidFill>
                  <a:srgbClr val="000099"/>
                </a:solidFill>
              </a:rPr>
              <a:t>Teorijski predmeti </a:t>
            </a:r>
            <a:r>
              <a:rPr lang="hr-HR" sz="1800" dirty="0">
                <a:solidFill>
                  <a:srgbClr val="000099"/>
                </a:solidFill>
              </a:rPr>
              <a:t>(T)			</a:t>
            </a:r>
            <a:endParaRPr lang="vi-VN" sz="1800" dirty="0">
              <a:solidFill>
                <a:srgbClr val="000099"/>
              </a:solidFill>
            </a:endParaRPr>
          </a:p>
          <a:p>
            <a:pPr marL="742950" lvl="2" indent="-342900"/>
            <a:r>
              <a:rPr lang="vi-VN" sz="1800" dirty="0">
                <a:solidFill>
                  <a:srgbClr val="000099"/>
                </a:solidFill>
              </a:rPr>
              <a:t>Predmeti specijalizacije </a:t>
            </a:r>
            <a:r>
              <a:rPr lang="hr-HR" sz="1800" dirty="0">
                <a:solidFill>
                  <a:srgbClr val="000099"/>
                </a:solidFill>
              </a:rPr>
              <a:t>(S)			T</a:t>
            </a:r>
            <a:endParaRPr lang="vi-VN" sz="1800" dirty="0">
              <a:solidFill>
                <a:srgbClr val="000099"/>
              </a:solidFill>
            </a:endParaRPr>
          </a:p>
          <a:p>
            <a:pPr marL="742950" lvl="2" indent="-342900"/>
            <a:r>
              <a:rPr lang="vi-VN" sz="1800" dirty="0">
                <a:solidFill>
                  <a:srgbClr val="000099"/>
                </a:solidFill>
              </a:rPr>
              <a:t>Matematika i prirodoslovlje</a:t>
            </a:r>
            <a:r>
              <a:rPr lang="hr-HR" sz="1800" dirty="0">
                <a:solidFill>
                  <a:srgbClr val="000099"/>
                </a:solidFill>
              </a:rPr>
              <a:t> (P) 	    	 *</a:t>
            </a:r>
          </a:p>
          <a:p>
            <a:pPr marL="742950" lvl="2" indent="-342900"/>
            <a:r>
              <a:rPr lang="vi-VN" sz="1800" dirty="0">
                <a:solidFill>
                  <a:srgbClr val="000099"/>
                </a:solidFill>
              </a:rPr>
              <a:t>Humanistički ili društveni predmeti</a:t>
            </a:r>
            <a:r>
              <a:rPr lang="hr-HR" sz="1800" dirty="0">
                <a:solidFill>
                  <a:srgbClr val="000099"/>
                </a:solidFill>
              </a:rPr>
              <a:t> (D)	može biti strani jezik (1 za 1)</a:t>
            </a:r>
          </a:p>
          <a:p>
            <a:pPr marL="742950" lvl="2" indent="-342900"/>
            <a:r>
              <a:rPr lang="hr-HR" sz="1800" dirty="0">
                <a:solidFill>
                  <a:srgbClr val="000099"/>
                </a:solidFill>
              </a:rPr>
              <a:t>Izborni predmeti (I)				** ili T ili S </a:t>
            </a:r>
          </a:p>
          <a:p>
            <a:pPr marL="742950" lvl="2" indent="-342900"/>
            <a:endParaRPr lang="hr-HR" sz="1800" dirty="0">
              <a:solidFill>
                <a:srgbClr val="000099"/>
              </a:solidFill>
            </a:endParaRPr>
          </a:p>
          <a:p>
            <a:pPr marL="742950" lvl="2" indent="-342900">
              <a:lnSpc>
                <a:spcPct val="75000"/>
              </a:lnSpc>
            </a:pPr>
            <a:r>
              <a:rPr lang="hr-HR" sz="1600" dirty="0">
                <a:solidFill>
                  <a:srgbClr val="000099"/>
                </a:solidFill>
              </a:rPr>
              <a:t>* bilo koji predmet matematike ili prirodoslovlja odgovarajuće razine</a:t>
            </a:r>
          </a:p>
          <a:p>
            <a:pPr lvl="1">
              <a:lnSpc>
                <a:spcPct val="75000"/>
              </a:lnSpc>
            </a:pPr>
            <a:r>
              <a:rPr lang="hr-HR" sz="1600" dirty="0">
                <a:solidFill>
                  <a:srgbClr val="000099"/>
                </a:solidFill>
              </a:rPr>
              <a:t>** bilo koji predmet struke – u dogovoru s mentorom i ECTS koordinatorom</a:t>
            </a:r>
          </a:p>
        </p:txBody>
      </p:sp>
    </p:spTree>
    <p:extLst>
      <p:ext uri="{BB962C8B-B14F-4D97-AF65-F5344CB8AC3E}">
        <p14:creationId xmlns:p14="http://schemas.microsoft.com/office/powerpoint/2010/main" val="28543744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438D7-0908-41C0-A27A-1474ADDA5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115888"/>
            <a:ext cx="8532812" cy="720725"/>
          </a:xfrm>
        </p:spPr>
        <p:txBody>
          <a:bodyPr/>
          <a:lstStyle/>
          <a:p>
            <a:r>
              <a:rPr lang="hr-HR" dirty="0"/>
              <a:t>Fleksibilnost pri priznavanju ECTS-a predmeta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A52D1-A494-427E-80B0-B150833D2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kern="1200" dirty="0">
                <a:solidFill>
                  <a:srgbClr val="000099"/>
                </a:solidFill>
                <a:ea typeface="+mn-ea"/>
              </a:rPr>
              <a:t>Primjer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87F5A-C5DF-4AA0-9EE6-10D6AA1F34C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FCB9387-E25D-4EF6-9CED-9FDAF3136BA9}" type="slidenum">
              <a:rPr lang="hr-HR" smtClean="0"/>
              <a:pPr/>
              <a:t>21</a:t>
            </a:fld>
            <a:endParaRPr lang="hr-HR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D11049A-D7BE-4FA3-A27A-267FD4372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877524"/>
              </p:ext>
            </p:extLst>
          </p:nvPr>
        </p:nvGraphicFramePr>
        <p:xfrm>
          <a:off x="250824" y="1657004"/>
          <a:ext cx="3656893" cy="195630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73921">
                  <a:extLst>
                    <a:ext uri="{9D8B030D-6E8A-4147-A177-3AD203B41FA5}">
                      <a16:colId xmlns:a16="http://schemas.microsoft.com/office/drawing/2014/main" val="642514849"/>
                    </a:ext>
                  </a:extLst>
                </a:gridCol>
                <a:gridCol w="673207">
                  <a:extLst>
                    <a:ext uri="{9D8B030D-6E8A-4147-A177-3AD203B41FA5}">
                      <a16:colId xmlns:a16="http://schemas.microsoft.com/office/drawing/2014/main" val="661675015"/>
                    </a:ext>
                  </a:extLst>
                </a:gridCol>
                <a:gridCol w="909765">
                  <a:extLst>
                    <a:ext uri="{9D8B030D-6E8A-4147-A177-3AD203B41FA5}">
                      <a16:colId xmlns:a16="http://schemas.microsoft.com/office/drawing/2014/main" val="1427015482"/>
                    </a:ext>
                  </a:extLst>
                </a:gridCol>
              </a:tblGrid>
              <a:tr h="469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Studijska obveza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 </a:t>
                      </a:r>
                      <a:b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443184"/>
                  </a:ext>
                </a:extLst>
              </a:tr>
              <a:tr h="375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Specijalistički predmet 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81267"/>
                  </a:ext>
                </a:extLst>
              </a:tr>
              <a:tr h="314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Izborni predmet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462441"/>
                  </a:ext>
                </a:extLst>
              </a:tr>
              <a:tr h="305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Društveni predmet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371228"/>
                  </a:ext>
                </a:extLst>
              </a:tr>
              <a:tr h="450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Diplomski projekt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predmet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9642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F01076-2BE6-4B99-B771-99A025B60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438525"/>
              </p:ext>
            </p:extLst>
          </p:nvPr>
        </p:nvGraphicFramePr>
        <p:xfrm>
          <a:off x="229183" y="4221088"/>
          <a:ext cx="8614196" cy="225533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987966">
                  <a:extLst>
                    <a:ext uri="{9D8B030D-6E8A-4147-A177-3AD203B41FA5}">
                      <a16:colId xmlns:a16="http://schemas.microsoft.com/office/drawing/2014/main" val="906843577"/>
                    </a:ext>
                  </a:extLst>
                </a:gridCol>
                <a:gridCol w="583438">
                  <a:extLst>
                    <a:ext uri="{9D8B030D-6E8A-4147-A177-3AD203B41FA5}">
                      <a16:colId xmlns:a16="http://schemas.microsoft.com/office/drawing/2014/main" val="984019165"/>
                    </a:ext>
                  </a:extLst>
                </a:gridCol>
                <a:gridCol w="2858707">
                  <a:extLst>
                    <a:ext uri="{9D8B030D-6E8A-4147-A177-3AD203B41FA5}">
                      <a16:colId xmlns:a16="http://schemas.microsoft.com/office/drawing/2014/main" val="1916638456"/>
                    </a:ext>
                  </a:extLst>
                </a:gridCol>
                <a:gridCol w="1184085">
                  <a:extLst>
                    <a:ext uri="{9D8B030D-6E8A-4147-A177-3AD203B41FA5}">
                      <a16:colId xmlns:a16="http://schemas.microsoft.com/office/drawing/2014/main" val="1390873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Strani predmet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Studijska obveza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Priznavanje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ECTS-a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304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Human </a:t>
                      </a:r>
                      <a:r>
                        <a:rPr lang="hr-H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Perception</a:t>
                      </a: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</a:t>
                      </a:r>
                      <a:r>
                        <a:rPr lang="hr-H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Technology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Izborni predmet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97165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of Interaction Design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Specijalistički predmet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84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Diplomski projekt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9259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Izborni predmet</a:t>
                      </a:r>
                      <a:endParaRPr lang="hr-H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239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Multimodal Interaction and Interfaces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Diplomski projekt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284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Distributed Systems, Basic Course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Specijalistički predmet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2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Swedish</a:t>
                      </a: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A1 for </a:t>
                      </a:r>
                      <a:r>
                        <a:rPr lang="hr-H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Engineers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Društveni predmet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70661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489C11F-97CF-4FA9-B2C1-F24A4B1F1605}"/>
              </a:ext>
            </a:extLst>
          </p:cNvPr>
          <p:cNvSpPr/>
          <p:nvPr/>
        </p:nvSpPr>
        <p:spPr>
          <a:xfrm>
            <a:off x="4224427" y="1454447"/>
            <a:ext cx="474018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eaLnBrk="0" hangingPunct="0">
              <a:spcBef>
                <a:spcPts val="0"/>
              </a:spcBef>
              <a:buClr>
                <a:srgbClr val="0070C0"/>
              </a:buClr>
              <a:buFont typeface="Wingdings" pitchFamily="2" charset="2"/>
              <a:buChar char="§"/>
            </a:pPr>
            <a:r>
              <a:rPr kumimoji="1" lang="hr-HR" sz="2000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Domaći predmet može biti priznat ECTS-ima više različitih stranih predmeta</a:t>
            </a:r>
            <a:endParaRPr kumimoji="1" lang="en-GB" sz="2000" dirty="0">
              <a:solidFill>
                <a:srgbClr val="000099"/>
              </a:solidFill>
              <a:latin typeface="Calibri" pitchFamily="34" charset="0"/>
              <a:cs typeface="Calibri" pitchFamily="34" charset="0"/>
            </a:endParaRPr>
          </a:p>
          <a:p>
            <a:pPr marL="177800" indent="-177800" eaLnBrk="0" hangingPunct="0">
              <a:spcBef>
                <a:spcPts val="0"/>
              </a:spcBef>
              <a:buClr>
                <a:srgbClr val="0070C0"/>
              </a:buClr>
              <a:buFont typeface="Wingdings" pitchFamily="2" charset="2"/>
              <a:buChar char="§"/>
            </a:pPr>
            <a:r>
              <a:rPr kumimoji="1" lang="hr-HR" sz="2000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ECTS-e jednog stranog predmeta po potrebi dijelimo da bismo priznali različite studijske obveze</a:t>
            </a:r>
            <a:endParaRPr kumimoji="1" lang="en-GB" sz="2000" dirty="0">
              <a:solidFill>
                <a:srgbClr val="000099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76234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90" y="126405"/>
            <a:ext cx="8424614" cy="720750"/>
          </a:xfrm>
        </p:spPr>
        <p:txBody>
          <a:bodyPr/>
          <a:lstStyle/>
          <a:p>
            <a:r>
              <a:rPr lang="en-GB" sz="2800" dirty="0"/>
              <a:t>Transcript of </a:t>
            </a:r>
            <a:r>
              <a:rPr lang="hr-HR" sz="2800" dirty="0"/>
              <a:t>R</a:t>
            </a:r>
            <a:r>
              <a:rPr lang="en-GB" sz="2800" dirty="0" err="1"/>
              <a:t>ecords</a:t>
            </a:r>
            <a:r>
              <a:rPr lang="en-GB" sz="2800" dirty="0"/>
              <a:t> - </a:t>
            </a:r>
            <a:r>
              <a:rPr lang="en-GB" sz="2800" dirty="0" err="1"/>
              <a:t>ToR</a:t>
            </a:r>
            <a:r>
              <a:rPr lang="en-GB" sz="2800" dirty="0"/>
              <a:t>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66" y="857978"/>
            <a:ext cx="8820150" cy="4525963"/>
          </a:xfrm>
        </p:spPr>
        <p:txBody>
          <a:bodyPr/>
          <a:lstStyle/>
          <a:p>
            <a:r>
              <a:rPr lang="hr-HR" kern="1200" dirty="0">
                <a:solidFill>
                  <a:srgbClr val="000099"/>
                </a:solidFill>
                <a:ea typeface="+mn-ea"/>
              </a:rPr>
              <a:t>Svi podaci s originalnog </a:t>
            </a:r>
            <a:r>
              <a:rPr lang="en-GB" kern="1200" dirty="0" err="1">
                <a:solidFill>
                  <a:srgbClr val="000099"/>
                </a:solidFill>
                <a:ea typeface="+mn-ea"/>
              </a:rPr>
              <a:t>ToR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-a se evidentiraju u ISVU</a:t>
            </a:r>
            <a:r>
              <a:rPr lang="en-GB" kern="1200" dirty="0">
                <a:solidFill>
                  <a:srgbClr val="000099"/>
                </a:solidFill>
                <a:ea typeface="+mn-ea"/>
              </a:rPr>
              <a:t> (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naziv predmeta</a:t>
            </a:r>
            <a:r>
              <a:rPr lang="en-GB" kern="1200" dirty="0">
                <a:solidFill>
                  <a:srgbClr val="000099"/>
                </a:solidFill>
                <a:ea typeface="+mn-ea"/>
              </a:rPr>
              <a:t>, ECTS 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bodovi</a:t>
            </a:r>
            <a:r>
              <a:rPr lang="en-GB" kern="1200" dirty="0">
                <a:solidFill>
                  <a:srgbClr val="000099"/>
                </a:solidFill>
                <a:ea typeface="+mn-ea"/>
              </a:rPr>
              <a:t>, 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opterećenje predmeta</a:t>
            </a:r>
            <a:r>
              <a:rPr lang="en-GB" kern="1200" dirty="0">
                <a:solidFill>
                  <a:srgbClr val="000099"/>
                </a:solidFill>
                <a:ea typeface="+mn-ea"/>
              </a:rPr>
              <a:t>, 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institucija koja ga izvodi </a:t>
            </a:r>
            <a:r>
              <a:rPr lang="en-GB" kern="1200" dirty="0">
                <a:solidFill>
                  <a:srgbClr val="000099"/>
                </a:solidFill>
                <a:ea typeface="+mn-ea"/>
              </a:rPr>
              <a:t>…) </a:t>
            </a:r>
          </a:p>
          <a:p>
            <a:r>
              <a:rPr lang="hr-HR" kern="1200" dirty="0">
                <a:solidFill>
                  <a:srgbClr val="000099"/>
                </a:solidFill>
                <a:ea typeface="+mn-ea"/>
              </a:rPr>
              <a:t>Naziv predmeta se prevodi na hrvatski</a:t>
            </a:r>
          </a:p>
          <a:p>
            <a:r>
              <a:rPr lang="hr-HR" kern="1200" dirty="0">
                <a:solidFill>
                  <a:srgbClr val="000099"/>
                </a:solidFill>
                <a:ea typeface="+mn-ea"/>
              </a:rPr>
              <a:t>Ocjene s </a:t>
            </a:r>
            <a:r>
              <a:rPr lang="hr-HR" kern="1200" dirty="0" err="1">
                <a:solidFill>
                  <a:srgbClr val="000099"/>
                </a:solidFill>
                <a:ea typeface="+mn-ea"/>
              </a:rPr>
              <a:t>ToR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-a se preslikavaju u hrvatske ocjene</a:t>
            </a:r>
            <a:endParaRPr lang="en-GB" kern="1200" dirty="0">
              <a:solidFill>
                <a:srgbClr val="000099"/>
              </a:solidFill>
              <a:ea typeface="+mn-ea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hr-HR" sz="2400" kern="1200" dirty="0">
                <a:solidFill>
                  <a:srgbClr val="000099"/>
                </a:solidFill>
                <a:ea typeface="+mn-ea"/>
              </a:rPr>
              <a:t>Direktno preslikavanjem ECTS ocjena, ako su navedene</a:t>
            </a:r>
            <a:endParaRPr lang="en-GB" sz="2400" kern="1200" dirty="0">
              <a:solidFill>
                <a:srgbClr val="000099"/>
              </a:solidFill>
              <a:ea typeface="+mn-ea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hr-HR" sz="2400" kern="1200" dirty="0">
                <a:solidFill>
                  <a:srgbClr val="000099"/>
                </a:solidFill>
                <a:ea typeface="+mn-ea"/>
              </a:rPr>
              <a:t>Korištenjem statističkih podataka i preslikavanjem </a:t>
            </a:r>
            <a:br>
              <a:rPr lang="hr-HR" sz="2400" kern="1200" dirty="0">
                <a:solidFill>
                  <a:srgbClr val="000099"/>
                </a:solidFill>
                <a:ea typeface="+mn-ea"/>
              </a:rPr>
            </a:br>
            <a:r>
              <a:rPr lang="hr-HR" sz="2400" kern="1200" dirty="0">
                <a:solidFill>
                  <a:srgbClr val="000099"/>
                </a:solidFill>
                <a:ea typeface="+mn-ea"/>
              </a:rPr>
              <a:t>ISVU skladište koristimo za izradu statistike.</a:t>
            </a:r>
            <a:endParaRPr lang="en-GB" sz="2400" kern="1200" dirty="0">
              <a:solidFill>
                <a:srgbClr val="000099"/>
              </a:solidFill>
              <a:ea typeface="+mn-ea"/>
            </a:endParaRP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FCB9387-E25D-4EF6-9CED-9FDAF3136BA9}" type="slidenum">
              <a:rPr lang="hr-HR" smtClean="0"/>
              <a:pPr/>
              <a:t>22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DD026DF-A9B1-4880-A5D9-EB3052C93CB1}"/>
              </a:ext>
            </a:extLst>
          </p:cNvPr>
          <p:cNvGrpSpPr/>
          <p:nvPr/>
        </p:nvGrpSpPr>
        <p:grpSpPr>
          <a:xfrm>
            <a:off x="7344493" y="4610462"/>
            <a:ext cx="1187685" cy="1296144"/>
            <a:chOff x="6573354" y="3643089"/>
            <a:chExt cx="1187685" cy="1296144"/>
          </a:xfrm>
        </p:grpSpPr>
        <p:grpSp>
          <p:nvGrpSpPr>
            <p:cNvPr id="29" name="Group 28"/>
            <p:cNvGrpSpPr/>
            <p:nvPr/>
          </p:nvGrpSpPr>
          <p:grpSpPr>
            <a:xfrm>
              <a:off x="6573354" y="3643089"/>
              <a:ext cx="1187685" cy="1296144"/>
              <a:chOff x="5823706" y="5229200"/>
              <a:chExt cx="1595375" cy="1448544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823706" y="5229200"/>
                <a:ext cx="407690" cy="288032"/>
              </a:xfrm>
              <a:prstGeom prst="rect">
                <a:avLst/>
              </a:prstGeom>
              <a:solidFill>
                <a:srgbClr val="D6009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823706" y="5525616"/>
                <a:ext cx="407690" cy="28803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823706" y="5813648"/>
                <a:ext cx="407690" cy="288032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823706" y="6101680"/>
                <a:ext cx="407690" cy="288032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823706" y="6389712"/>
                <a:ext cx="407690" cy="288032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011391" y="5373216"/>
                <a:ext cx="407690" cy="288032"/>
              </a:xfrm>
              <a:prstGeom prst="rect">
                <a:avLst/>
              </a:prstGeom>
              <a:solidFill>
                <a:srgbClr val="D6009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7011391" y="5661248"/>
                <a:ext cx="407690" cy="28803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7011391" y="5949280"/>
                <a:ext cx="407690" cy="288032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011391" y="6237312"/>
                <a:ext cx="407690" cy="288032"/>
              </a:xfrm>
              <a:prstGeom prst="rect">
                <a:avLst/>
              </a:prstGeom>
              <a:solidFill>
                <a:srgbClr val="00FF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20" name="Straight Arrow Connector 19"/>
              <p:cNvCxnSpPr>
                <a:stCxn id="5" idx="3"/>
                <a:endCxn id="14" idx="1"/>
              </p:cNvCxnSpPr>
              <p:nvPr/>
            </p:nvCxnSpPr>
            <p:spPr>
              <a:xfrm>
                <a:off x="6231396" y="5373216"/>
                <a:ext cx="779995" cy="14401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Arrow Connector 21"/>
            <p:cNvCxnSpPr>
              <a:stCxn id="10" idx="3"/>
              <a:endCxn id="16" idx="1"/>
            </p:cNvCxnSpPr>
            <p:nvPr/>
          </p:nvCxnSpPr>
          <p:spPr>
            <a:xfrm>
              <a:off x="6876861" y="4037183"/>
              <a:ext cx="580671" cy="12136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1" idx="3"/>
              <a:endCxn id="17" idx="1"/>
            </p:cNvCxnSpPr>
            <p:nvPr/>
          </p:nvCxnSpPr>
          <p:spPr>
            <a:xfrm>
              <a:off x="6876861" y="4294912"/>
              <a:ext cx="580671" cy="1213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2" idx="3"/>
              <a:endCxn id="18" idx="1"/>
            </p:cNvCxnSpPr>
            <p:nvPr/>
          </p:nvCxnSpPr>
          <p:spPr>
            <a:xfrm>
              <a:off x="6876861" y="4552640"/>
              <a:ext cx="580671" cy="12136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3" idx="3"/>
              <a:endCxn id="18" idx="1"/>
            </p:cNvCxnSpPr>
            <p:nvPr/>
          </p:nvCxnSpPr>
          <p:spPr>
            <a:xfrm flipV="1">
              <a:off x="6876861" y="4674002"/>
              <a:ext cx="580671" cy="13636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0BF3D007-2A36-4810-89AC-85EE493D509E}"/>
              </a:ext>
            </a:extLst>
          </p:cNvPr>
          <p:cNvSpPr/>
          <p:nvPr/>
        </p:nvSpPr>
        <p:spPr>
          <a:xfrm>
            <a:off x="7152241" y="4149080"/>
            <a:ext cx="6880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/>
              <a:t>ECTS </a:t>
            </a:r>
            <a:endParaRPr lang="hr-HR" sz="1200" b="1" dirty="0"/>
          </a:p>
          <a:p>
            <a:r>
              <a:rPr lang="en-GB" sz="1200" b="1" dirty="0"/>
              <a:t>grades</a:t>
            </a:r>
            <a:endParaRPr lang="hr-HR" sz="1200" b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BE4C7A6-AFD0-4225-9FA1-0DC0402760A2}"/>
              </a:ext>
            </a:extLst>
          </p:cNvPr>
          <p:cNvSpPr/>
          <p:nvPr/>
        </p:nvSpPr>
        <p:spPr>
          <a:xfrm>
            <a:off x="8036419" y="4149080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b="1" dirty="0"/>
              <a:t>Croatian</a:t>
            </a:r>
            <a:r>
              <a:rPr lang="en-GB" sz="1200" b="1" dirty="0"/>
              <a:t> </a:t>
            </a:r>
            <a:endParaRPr lang="hr-HR" sz="1200" b="1" dirty="0"/>
          </a:p>
          <a:p>
            <a:r>
              <a:rPr lang="en-GB" sz="1200" b="1" dirty="0"/>
              <a:t>grades</a:t>
            </a:r>
            <a:endParaRPr lang="hr-HR" sz="1200" b="1" dirty="0"/>
          </a:p>
        </p:txBody>
      </p:sp>
    </p:spTree>
    <p:extLst>
      <p:ext uri="{BB962C8B-B14F-4D97-AF65-F5344CB8AC3E}">
        <p14:creationId xmlns:p14="http://schemas.microsoft.com/office/powerpoint/2010/main" val="113521901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9CFB-E232-407C-901A-3D27E85D4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908" y="115888"/>
            <a:ext cx="8861612" cy="720725"/>
          </a:xfrm>
        </p:spPr>
        <p:txBody>
          <a:bodyPr/>
          <a:lstStyle/>
          <a:p>
            <a:r>
              <a:rPr lang="hr-HR" sz="3200" dirty="0"/>
              <a:t>Korištenjem statističkih podataka i preslikavanjem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33E033-53F0-4900-9E3A-0A481188F9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90" y="2265011"/>
            <a:ext cx="9076620" cy="197098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7FF77C-D0AB-482E-B271-BC0DA55AD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908" y="1865387"/>
            <a:ext cx="2209800" cy="7715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1B835F0-8E53-484E-86AC-549F910423F7}"/>
              </a:ext>
            </a:extLst>
          </p:cNvPr>
          <p:cNvSpPr txBox="1"/>
          <p:nvPr/>
        </p:nvSpPr>
        <p:spPr>
          <a:xfrm>
            <a:off x="352808" y="946226"/>
            <a:ext cx="84383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 </a:t>
            </a:r>
            <a:r>
              <a:rPr kumimoji="1" lang="hr-HR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Za izradu statistike koristimo ISVU</a:t>
            </a:r>
            <a:r>
              <a:rPr lang="hr-HR" sz="2400" dirty="0"/>
              <a:t> </a:t>
            </a:r>
            <a:r>
              <a:rPr kumimoji="1" lang="hr-HR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skladište podataka</a:t>
            </a:r>
          </a:p>
        </p:txBody>
      </p:sp>
    </p:spTree>
    <p:extLst>
      <p:ext uri="{BB962C8B-B14F-4D97-AF65-F5344CB8AC3E}">
        <p14:creationId xmlns:p14="http://schemas.microsoft.com/office/powerpoint/2010/main" val="174638322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BB654-2DCD-4731-9C64-00901BD3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Sumarni</a:t>
            </a:r>
            <a:r>
              <a:rPr kumimoji="1" lang="hr-HR" dirty="0">
                <a:solidFill>
                  <a:srgbClr val="0000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r-HR" dirty="0"/>
              <a:t>Upiti – </a:t>
            </a:r>
            <a:r>
              <a:rPr lang="hr-HR" dirty="0" err="1"/>
              <a:t>IspitSmjer</a:t>
            </a:r>
            <a:r>
              <a:rPr lang="hr-HR" dirty="0"/>
              <a:t> – Pregled kocke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F927-F423-4846-A8EF-75E84ECFB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kern="1200" dirty="0">
                <a:solidFill>
                  <a:srgbClr val="000099"/>
                </a:solidFill>
                <a:ea typeface="+mn-ea"/>
              </a:rPr>
              <a:t>Nakon malo računanja u </a:t>
            </a:r>
            <a:r>
              <a:rPr lang="hr-HR" kern="1200" dirty="0" err="1">
                <a:solidFill>
                  <a:srgbClr val="000099"/>
                </a:solidFill>
                <a:ea typeface="+mn-ea"/>
              </a:rPr>
              <a:t>excelu</a:t>
            </a:r>
            <a:r>
              <a:rPr lang="hr-HR" kern="1200" dirty="0">
                <a:solidFill>
                  <a:srgbClr val="000099"/>
                </a:solidFill>
                <a:ea typeface="+mn-ea"/>
              </a:rPr>
              <a:t> imamo preslikavanje</a:t>
            </a:r>
            <a:endParaRPr lang="en-US" kern="1200" dirty="0">
              <a:solidFill>
                <a:srgbClr val="000099"/>
              </a:solidFill>
              <a:ea typeface="+mn-e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4FA286-5D84-4C2F-B003-8B8D580D8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7" y="1052513"/>
            <a:ext cx="8713787" cy="23979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A4D920-4B5A-442A-BBFA-3EB76F270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56" y="5601667"/>
            <a:ext cx="7162800" cy="885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90DB57-E19C-408C-8A4A-2BF1EE5668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844" y="4723780"/>
            <a:ext cx="360997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16518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47CE2EA-9DE4-410F-A273-FA59DB2C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Sve vezano uz mobilnost piše i u dodatku ispravi o završetku studija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7D7AC4A7-6B45-47C0-B19E-46281D35F643}" type="slidenum">
              <a:rPr lang="hr-HR" smtClean="0"/>
              <a:pPr/>
              <a:t>25</a:t>
            </a:fld>
            <a:endParaRPr lang="hr-HR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337CC3-7376-4C00-A5EB-D47D04ED8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96" y="1200298"/>
            <a:ext cx="9108604" cy="563403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813E31CE-C7D3-4242-8626-CF199A4870B2}"/>
              </a:ext>
            </a:extLst>
          </p:cNvPr>
          <p:cNvSpPr/>
          <p:nvPr/>
        </p:nvSpPr>
        <p:spPr>
          <a:xfrm>
            <a:off x="4788024" y="3284984"/>
            <a:ext cx="216024" cy="216000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C6F6DF3-3DFF-45B5-AC77-2735084D8BEA}"/>
              </a:ext>
            </a:extLst>
          </p:cNvPr>
          <p:cNvSpPr/>
          <p:nvPr/>
        </p:nvSpPr>
        <p:spPr>
          <a:xfrm>
            <a:off x="3995936" y="5657702"/>
            <a:ext cx="216024" cy="216000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868429-2FF9-4F85-BC8E-EEA5F09B1630}"/>
              </a:ext>
            </a:extLst>
          </p:cNvPr>
          <p:cNvSpPr/>
          <p:nvPr/>
        </p:nvSpPr>
        <p:spPr>
          <a:xfrm>
            <a:off x="2619753" y="6293896"/>
            <a:ext cx="202684" cy="216000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1907B2-50FA-46EC-B93A-8C8E6D618EE9}"/>
              </a:ext>
            </a:extLst>
          </p:cNvPr>
          <p:cNvSpPr/>
          <p:nvPr/>
        </p:nvSpPr>
        <p:spPr>
          <a:xfrm>
            <a:off x="4090346" y="6509896"/>
            <a:ext cx="216024" cy="216000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CEDCEC-632B-478A-B9B9-79CE66BA871A}"/>
              </a:ext>
            </a:extLst>
          </p:cNvPr>
          <p:cNvSpPr/>
          <p:nvPr/>
        </p:nvSpPr>
        <p:spPr>
          <a:xfrm>
            <a:off x="4283968" y="5880004"/>
            <a:ext cx="179824" cy="196802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53D4131-CE51-4192-8280-D57AE0AABB7E}"/>
              </a:ext>
            </a:extLst>
          </p:cNvPr>
          <p:cNvSpPr/>
          <p:nvPr/>
        </p:nvSpPr>
        <p:spPr>
          <a:xfrm>
            <a:off x="7884368" y="1844824"/>
            <a:ext cx="216024" cy="216000"/>
          </a:xfrm>
          <a:prstGeom prst="ellipse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312909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7744F-C23C-431C-9EC2-AADACC24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DE9482-AC4D-47AA-898F-6B6B8504D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13"/>
            <a:ext cx="9144000" cy="27272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A269D-FA0C-487E-83D4-E4F3C04E5E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970" y="2718161"/>
            <a:ext cx="6628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93978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7F4982-7EC9-4709-B9DF-4129B30EF2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3600" dirty="0"/>
              <a:t>Hvala na pažnji</a:t>
            </a:r>
            <a:endParaRPr lang="en-US" sz="36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22850AE-AB04-4210-A026-3FE2AB53CE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9944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38ECEF-371E-4141-A338-ACFEB8BD9B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Mobilnosti na FER-u kroz brojke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51A2BCD-696E-4A63-9D63-3230A7DDF7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Izražena u broju student-semestara</a:t>
            </a:r>
          </a:p>
        </p:txBody>
      </p:sp>
    </p:spTree>
    <p:extLst>
      <p:ext uri="{BB962C8B-B14F-4D97-AF65-F5344CB8AC3E}">
        <p14:creationId xmlns:p14="http://schemas.microsoft.com/office/powerpoint/2010/main" val="423817356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F2669-C03A-42A5-BD60-CF275D60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Mobilnost po razinama studija</a:t>
            </a:r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3A526C8-2466-4552-80BD-C1E9EC8F78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820339"/>
              </p:ext>
            </p:extLst>
          </p:nvPr>
        </p:nvGraphicFramePr>
        <p:xfrm>
          <a:off x="251521" y="1052736"/>
          <a:ext cx="864165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21512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614DE-15CA-40FF-BD46-46F41FF8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… po akademskim godinama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7C124B2-39F2-476B-85D6-176528BF6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651707"/>
              </p:ext>
            </p:extLst>
          </p:nvPr>
        </p:nvGraphicFramePr>
        <p:xfrm>
          <a:off x="395537" y="1052736"/>
          <a:ext cx="849763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50107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5FDA0-E8B6-4482-9052-48B60B794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 po semestru (zimski/ljetni)</a:t>
            </a: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7CC3F4F-F184-4DE1-9012-7495B44981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146793"/>
              </p:ext>
            </p:extLst>
          </p:nvPr>
        </p:nvGraphicFramePr>
        <p:xfrm>
          <a:off x="539552" y="1052736"/>
          <a:ext cx="828198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776681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B2725-25BB-49F9-8051-B9DB1811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… po državama</a:t>
            </a: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E4C7E32-E282-4E91-8B00-D6CC945A33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1652886"/>
              </p:ext>
            </p:extLst>
          </p:nvPr>
        </p:nvGraphicFramePr>
        <p:xfrm>
          <a:off x="240953" y="804069"/>
          <a:ext cx="8785671" cy="5472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605626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7D22F-0ACD-4164-954F-71CE4958F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Ugovori u KA103 programu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7046B-CBD2-4149-ADDA-F66E4F54B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313" indent="-214313">
              <a:buFont typeface="Arial"/>
              <a:buChar char="•"/>
            </a:pPr>
            <a:r>
              <a:rPr lang="hr-HR" sz="2400" dirty="0">
                <a:solidFill>
                  <a:srgbClr val="000066"/>
                </a:solidFill>
              </a:rPr>
              <a:t>21 država</a:t>
            </a:r>
          </a:p>
          <a:p>
            <a:pPr marL="214313" indent="-214313">
              <a:buFont typeface="Arial"/>
              <a:buChar char="•"/>
            </a:pPr>
            <a:r>
              <a:rPr lang="hr-HR" sz="2400" dirty="0">
                <a:solidFill>
                  <a:srgbClr val="000066"/>
                </a:solidFill>
              </a:rPr>
              <a:t>71  institucija</a:t>
            </a:r>
          </a:p>
          <a:p>
            <a:pPr marL="214313" indent="-214313">
              <a:buFont typeface="Arial"/>
              <a:buChar char="•"/>
            </a:pPr>
            <a:r>
              <a:rPr lang="hr-HR" sz="2400" dirty="0">
                <a:solidFill>
                  <a:srgbClr val="000066"/>
                </a:solidFill>
                <a:cs typeface="Arial" charset="0"/>
              </a:rPr>
              <a:t>272 pozicije (studenata)</a:t>
            </a:r>
          </a:p>
          <a:p>
            <a:pPr marL="214313" indent="-214313">
              <a:buFont typeface="Arial"/>
              <a:buChar char="•"/>
            </a:pPr>
            <a:r>
              <a:rPr lang="hr-HR" sz="2400" dirty="0">
                <a:solidFill>
                  <a:srgbClr val="000066"/>
                </a:solidFill>
                <a:cs typeface="Arial" charset="0"/>
              </a:rPr>
              <a:t>1664 student-mjeseci</a:t>
            </a:r>
            <a:endParaRPr lang="en-US" sz="2800" dirty="0">
              <a:cs typeface="Arial" charset="0"/>
            </a:endParaRPr>
          </a:p>
          <a:p>
            <a:endParaRPr lang="en-US" dirty="0"/>
          </a:p>
        </p:txBody>
      </p:sp>
      <p:pic>
        <p:nvPicPr>
          <p:cNvPr id="5" name="Picture 2" descr="A close up of a map&#10;&#10;Description generated with high confidence">
            <a:extLst>
              <a:ext uri="{FF2B5EF4-FFF2-40B4-BE49-F238E27FC236}">
                <a16:creationId xmlns:a16="http://schemas.microsoft.com/office/drawing/2014/main" id="{70D394FB-266E-4E82-B34B-CCEB6B026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109" y="1268760"/>
            <a:ext cx="4351148" cy="485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84316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9754F-CC88-4B20-8C8F-D5D7F54B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Tim i organizacija</a:t>
            </a:r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95DAE85-CEFE-4DFD-B0B8-273E92B90C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001852"/>
              </p:ext>
            </p:extLst>
          </p:nvPr>
        </p:nvGraphicFramePr>
        <p:xfrm>
          <a:off x="179395" y="1988840"/>
          <a:ext cx="87137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093">
                  <a:extLst>
                    <a:ext uri="{9D8B030D-6E8A-4147-A177-3AD203B41FA5}">
                      <a16:colId xmlns:a16="http://schemas.microsoft.com/office/drawing/2014/main" val="298506545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23148774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1350550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16656152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434202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2671961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89224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41364025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26738466"/>
                    </a:ext>
                  </a:extLst>
                </a:gridCol>
                <a:gridCol w="631999">
                  <a:extLst>
                    <a:ext uri="{9D8B030D-6E8A-4147-A177-3AD203B41FA5}">
                      <a16:colId xmlns:a16="http://schemas.microsoft.com/office/drawing/2014/main" val="313881493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ECTS </a:t>
                      </a:r>
                      <a:r>
                        <a:rPr lang="hr-HR" dirty="0" err="1">
                          <a:solidFill>
                            <a:srgbClr val="000099"/>
                          </a:solidFill>
                        </a:rPr>
                        <a:t>kordinator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dirty="0" err="1">
                          <a:solidFill>
                            <a:srgbClr val="000099"/>
                          </a:solidFill>
                        </a:rPr>
                        <a:t>Admin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61711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#0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#1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#2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#3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#4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#5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#6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#1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rgbClr val="000099"/>
                          </a:solidFill>
                        </a:rPr>
                        <a:t>#2</a:t>
                      </a:r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802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Odlazni</a:t>
                      </a:r>
                      <a:r>
                        <a:rPr lang="en-GB" sz="1400" b="1" kern="1200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studenti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6767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Dolazni</a:t>
                      </a:r>
                      <a:r>
                        <a:rPr lang="en-GB" sz="1400" b="1" kern="1200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studenti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317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Odlazni</a:t>
                      </a:r>
                      <a:r>
                        <a:rPr lang="en-GB" sz="1400" b="1" kern="1200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detalji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788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Dolazni</a:t>
                      </a:r>
                      <a:r>
                        <a:rPr lang="en-GB" sz="1400" b="1" kern="1200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en-GB" sz="1400" b="1" kern="1200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detalji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96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kern="1200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SMP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502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Ugovori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21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Osvrti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584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Dokumentacija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820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 err="1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Priznavanje</a:t>
                      </a:r>
                      <a:r>
                        <a:rPr lang="en-US" sz="1400" b="1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ISVU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535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solidFill>
                            <a:srgbClr val="00009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Popularizacija</a:t>
                      </a:r>
                      <a:endParaRPr lang="en-US" sz="1400" b="1" dirty="0">
                        <a:solidFill>
                          <a:srgbClr val="0000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962894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458CEB8-22E6-40D0-BD43-8AB9630465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3573016"/>
            <a:ext cx="223838" cy="2238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B42506-92D8-4444-9939-5B3D98FD0A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520" y="2780928"/>
            <a:ext cx="219075" cy="2190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A4550C-81A6-4274-8D84-1BA892460DE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72" y="2792127"/>
            <a:ext cx="219075" cy="2190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64CD56-63C5-4F64-9B56-5A4E041CCE1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795" y="2780928"/>
            <a:ext cx="219075" cy="2190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D20FDAD-4CA4-4E6C-BD7B-C011541AAB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30" y="2792127"/>
            <a:ext cx="219075" cy="219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2D440E-2BE9-4548-982D-7AFF90C491C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334" y="2792127"/>
            <a:ext cx="219075" cy="2190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F226869-CE58-4547-898A-E1F6C9DE4D6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612" y="2780680"/>
            <a:ext cx="219075" cy="2190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6A8EB3-0542-47F9-82C7-B0F3DD68986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937" y="2792127"/>
            <a:ext cx="219075" cy="2190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636C152-3023-453E-B987-5D2190BFF15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081" y="2792127"/>
            <a:ext cx="219075" cy="2190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55B2155-7E59-4589-A336-8081BF67F88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274" y="2792127"/>
            <a:ext cx="219075" cy="2190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CBDAF37-21C0-4338-B8CF-1F21357C68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387" y="3198726"/>
            <a:ext cx="219075" cy="2190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743329C-0385-4C5A-9F6C-ECE7115C3B7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539" y="3209925"/>
            <a:ext cx="219075" cy="2190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AF909A-252C-4DF2-A27C-5D9B304DE59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662" y="3198726"/>
            <a:ext cx="219075" cy="21907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6A3638D-6D5C-46DD-A781-73A9E177FB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097" y="3209925"/>
            <a:ext cx="219075" cy="21907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4DCDDB9-3F99-4A48-B9DC-23FEC84BCC4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201" y="3209925"/>
            <a:ext cx="219075" cy="2190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D5D4EB1-DC18-4622-A22A-A7625A13988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479" y="3198478"/>
            <a:ext cx="219075" cy="21907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58C3BE1-F8CF-4402-9C88-0AFF5911D9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804" y="3209925"/>
            <a:ext cx="219075" cy="21907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887AB44-E7A3-4961-BC82-FAF3B683FCE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081" y="3209925"/>
            <a:ext cx="219075" cy="21907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6529C73-9F1C-4641-AD6B-07965C180DD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2141" y="3209925"/>
            <a:ext cx="219075" cy="21907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EEEFD63-28D3-44F5-9978-3AD49EBBB71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95" y="5373464"/>
            <a:ext cx="219075" cy="21907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770C70E-32A3-4CD7-8160-F3B06E11C2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547" y="5384663"/>
            <a:ext cx="219075" cy="21907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CC9A444-C0EE-4568-89F7-8F7BB4A2BAF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670" y="5373464"/>
            <a:ext cx="219075" cy="21907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4544F4B-4B1F-4EF0-9382-C5FBE13EA7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05" y="5384663"/>
            <a:ext cx="219075" cy="21907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DD13390-4E10-462C-8A53-C842AC35C3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209" y="5384663"/>
            <a:ext cx="219075" cy="2190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F2D9835-CE47-46E5-B2DE-FC94E0277F3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487" y="5373216"/>
            <a:ext cx="219075" cy="21907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68B4D36-2938-42D9-9D5B-36FE4CF517A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812" y="5384663"/>
            <a:ext cx="219075" cy="21907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737C23D-FA0E-45F6-A8C5-CA22F45024C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081" y="5384663"/>
            <a:ext cx="219075" cy="21907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CF3648C-17BA-486B-AE41-681BD1ED9F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149" y="5384663"/>
            <a:ext cx="219075" cy="21907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7A32FB5-BB5C-4BB8-86A7-22E2B878A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4602765"/>
            <a:ext cx="223838" cy="22383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0896EDD-B02F-4902-A9A1-798D44CB38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4962102"/>
            <a:ext cx="223838" cy="22383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9023B593-7C44-41BE-AAF1-33EC5D630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5739237"/>
            <a:ext cx="223838" cy="22383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AAAB83A-D29B-48EB-90F6-9037E69AB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3932735"/>
            <a:ext cx="223838" cy="22383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E73B036-2F62-4E95-B057-D0D2DF666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699" y="4225816"/>
            <a:ext cx="223838" cy="223838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90EAC7B-35BC-45DA-A663-977EF2A253F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387" y="3575397"/>
            <a:ext cx="219075" cy="21907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AA474D8-8E32-4A42-A2A1-110F939DF7C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538" y="3906874"/>
            <a:ext cx="219075" cy="21907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38E83A5-BC56-4F79-B29A-67F8E30CA01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795" y="3906874"/>
            <a:ext cx="219075" cy="21907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53F0E38-D256-464D-9A36-03904B3B9F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718" y="4297294"/>
            <a:ext cx="219075" cy="21907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6890A11C-9BCD-4EC0-9BDC-5B01F17B94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38" y="4607528"/>
            <a:ext cx="219075" cy="21907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70406013-F580-416C-8EFC-596C7C74AF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935" y="5045695"/>
            <a:ext cx="219075" cy="21907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D00FB09F-5D9A-4E2E-AFE2-DEC047AC67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2140" y="3579788"/>
            <a:ext cx="219075" cy="21907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21A4E99-5189-44A6-B847-0522E1D86C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622" y="3960532"/>
            <a:ext cx="219075" cy="21907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A83CF63-11C8-42D6-9E03-A80B212B79F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318" y="4379453"/>
            <a:ext cx="219075" cy="21907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DD8A1BDF-798F-48DB-A1C5-7681C0CC3EF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520" y="6151054"/>
            <a:ext cx="219075" cy="21907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27D4F5E-FD71-4F58-B6D5-86A763937F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72" y="6162253"/>
            <a:ext cx="219075" cy="21907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4D1186E-7A9A-4436-9E3C-F9C34D02C3E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795" y="6151054"/>
            <a:ext cx="219075" cy="21907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8861C391-4E77-4659-BCEB-7CE042F37CB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30" y="6162253"/>
            <a:ext cx="219075" cy="21907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2A26B7F9-917C-4E7A-8E4F-63A7511A03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334" y="6162253"/>
            <a:ext cx="219075" cy="21907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320FEDC9-7205-4304-A950-8A81B2A1500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612" y="6150806"/>
            <a:ext cx="219075" cy="21907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B8552BD-65D0-4AB0-8F95-305F612345C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937" y="6162253"/>
            <a:ext cx="219075" cy="21907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2A8990E-5A97-418E-BB5E-FDF4CAC016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081" y="6162253"/>
            <a:ext cx="219075" cy="21907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43118DF0-550C-48ED-9EFA-E25B81C5A55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274" y="6162253"/>
            <a:ext cx="21907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0550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03-ZnakovniLogickiTip">
  <a:themeElements>
    <a:clrScheme name="NMBP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0066CC"/>
      </a:accent1>
      <a:accent2>
        <a:srgbClr val="FF6600"/>
      </a:accent2>
      <a:accent3>
        <a:srgbClr val="FFFFFF"/>
      </a:accent3>
      <a:accent4>
        <a:srgbClr val="DDDDDD"/>
      </a:accent4>
      <a:accent5>
        <a:srgbClr val="262626"/>
      </a:accent5>
      <a:accent6>
        <a:srgbClr val="7F7F7F"/>
      </a:accent6>
      <a:hlink>
        <a:srgbClr val="0066CC"/>
      </a:hlink>
      <a:folHlink>
        <a:srgbClr val="00458A"/>
      </a:folHlink>
    </a:clrScheme>
    <a:fontScheme name="03-ZnakovniLogickiTi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3-ZnakovniLogickiTip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-ZnakovniLogickiTip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-ZnakovniLogickiTip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-ZnakovniLogickiTip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-ZnakovniLogickiTip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-ZnakovniLogickiTip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-ZnakovniLogickiTip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B2B505DD2F08488CD30DDECC63B346" ma:contentTypeVersion="4" ma:contentTypeDescription="Create a new document." ma:contentTypeScope="" ma:versionID="04e34248f5c6d59ad2726cfaa3d9692e">
  <xsd:schema xmlns:xsd="http://www.w3.org/2001/XMLSchema" xmlns:xs="http://www.w3.org/2001/XMLSchema" xmlns:p="http://schemas.microsoft.com/office/2006/metadata/properties" xmlns:ns2="8a205ca2-f8cc-4755-8bab-b20cf6305e38" targetNamespace="http://schemas.microsoft.com/office/2006/metadata/properties" ma:root="true" ma:fieldsID="12dd89afaff7d5fa84000534302f0e87" ns2:_="">
    <xsd:import namespace="8a205ca2-f8cc-4755-8bab-b20cf6305e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ca2-f8cc-4755-8bab-b20cf6305e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667E1D7-86BB-4C04-AABC-D1E6B035717C}"/>
</file>

<file path=customXml/itemProps2.xml><?xml version="1.0" encoding="utf-8"?>
<ds:datastoreItem xmlns:ds="http://schemas.openxmlformats.org/officeDocument/2006/customXml" ds:itemID="{ADAE311D-F667-4414-A544-7A8C5C5106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492E9A-CAED-4475-828D-17A3E37E4C8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72500</TotalTime>
  <Words>1297</Words>
  <Application>Microsoft Office PowerPoint</Application>
  <PresentationFormat>On-screen Show (4:3)</PresentationFormat>
  <Paragraphs>221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Calibri</vt:lpstr>
      <vt:lpstr>Times New Roman</vt:lpstr>
      <vt:lpstr>Wingdings</vt:lpstr>
      <vt:lpstr>1_03-ZnakovniLogickiTip</vt:lpstr>
      <vt:lpstr>Mobilnost studenata - praksa na  Fakultetu elektrotehnike i računarstva </vt:lpstr>
      <vt:lpstr>FER</vt:lpstr>
      <vt:lpstr>Mobilnosti na FER-u kroz brojke</vt:lpstr>
      <vt:lpstr>Mobilnost po razinama studija</vt:lpstr>
      <vt:lpstr>… po akademskim godinama</vt:lpstr>
      <vt:lpstr>… po semestru (zimski/ljetni)</vt:lpstr>
      <vt:lpstr>… po državama</vt:lpstr>
      <vt:lpstr>Ugovori u KA103 programu</vt:lpstr>
      <vt:lpstr>Tim i organizacija</vt:lpstr>
      <vt:lpstr>Mobilnosti na FER-u i ISVU</vt:lpstr>
      <vt:lpstr>Gdje koristimo ISVU?</vt:lpstr>
      <vt:lpstr>Boravak studenta izvan matičnog VU - odlazni</vt:lpstr>
      <vt:lpstr>Boravak studenta izvan matičnog VU - dolazni</vt:lpstr>
      <vt:lpstr>Izdavanje ToR-a odlaznim studentima</vt:lpstr>
      <vt:lpstr>Priznavanje postignuća odlaznim studentima</vt:lpstr>
      <vt:lpstr>Da bi predloženo bilo provedivo …</vt:lpstr>
      <vt:lpstr>Kako odabrati predmete na LA?</vt:lpstr>
      <vt:lpstr>Kako odabrati predmete?</vt:lpstr>
      <vt:lpstr>… Kako odabrati predmete?</vt:lpstr>
      <vt:lpstr>Na kraju je važno ...</vt:lpstr>
      <vt:lpstr>Fleksibilnost pri priznavanju ECTS-a predmeta</vt:lpstr>
      <vt:lpstr>Transcript of Records - ToR </vt:lpstr>
      <vt:lpstr>Korištenjem statističkih podataka i preslikavanjem</vt:lpstr>
      <vt:lpstr>Sumarni Upiti – IspitSmjer – Pregled kocke</vt:lpstr>
      <vt:lpstr>Sve vezano uz mobilnost piše i u dodatku ispravi o završetku studija</vt:lpstr>
      <vt:lpstr>PowerPoint Presentation</vt:lpstr>
      <vt:lpstr>Hvala na pažnji</vt:lpstr>
    </vt:vector>
  </TitlesOfParts>
  <Company>zpm-fer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slova i ostalih znakova</dc:title>
  <dc:creator>Lidia.Rovan@fer.hr</dc:creator>
  <cp:lastModifiedBy>Ljiljana Brkić</cp:lastModifiedBy>
  <cp:revision>1017</cp:revision>
  <cp:lastPrinted>2019-10-03T09:55:54Z</cp:lastPrinted>
  <dcterms:created xsi:type="dcterms:W3CDTF">2007-02-07T10:37:16Z</dcterms:created>
  <dcterms:modified xsi:type="dcterms:W3CDTF">2021-03-17T15:31:43Z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0x010100FCB2B505DD2F08488CD30DDECC63B346</vt:lpwstr>
  </property>
</Properties>
</file>